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  <p:sldMasterId id="2147483960" r:id="rId2"/>
  </p:sldMasterIdLst>
  <p:notesMasterIdLst>
    <p:notesMasterId r:id="rId15"/>
  </p:notesMasterIdLst>
  <p:sldIdLst>
    <p:sldId id="298" r:id="rId3"/>
    <p:sldId id="299" r:id="rId4"/>
    <p:sldId id="284" r:id="rId5"/>
    <p:sldId id="302" r:id="rId6"/>
    <p:sldId id="300" r:id="rId7"/>
    <p:sldId id="303" r:id="rId8"/>
    <p:sldId id="290" r:id="rId9"/>
    <p:sldId id="301" r:id="rId10"/>
    <p:sldId id="304" r:id="rId11"/>
    <p:sldId id="305" r:id="rId12"/>
    <p:sldId id="306" r:id="rId13"/>
    <p:sldId id="289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адыков Азат Уланович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70A"/>
    <a:srgbClr val="DED807"/>
    <a:srgbClr val="BEBEBE"/>
    <a:srgbClr val="44546A"/>
    <a:srgbClr val="878787"/>
    <a:srgbClr val="FEFEFE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395" autoAdjust="0"/>
  </p:normalViewPr>
  <p:slideViewPr>
    <p:cSldViewPr snapToGrid="0">
      <p:cViewPr varScale="1">
        <p:scale>
          <a:sx n="65" d="100"/>
          <a:sy n="65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adykov\Desktop\&#1082;&#1072;&#1088;&#1090;&#1080;&#1085;&#1082;&#1080;%20&#1076;&#1083;&#1103;%20&#1087;&#1088;&#1077;&#1079;&#1077;&#1085;&#1090;&#1072;&#1094;&#1080;&#1080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adykov\Desktop\&#1082;&#1072;&#1088;&#1090;&#1080;&#1085;&#1082;&#1080;%20&#1076;&#1083;&#1103;%20&#1087;&#1088;&#1077;&#1079;&#1077;&#1085;&#1090;&#1072;&#1094;&#1080;&#1080;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adykov\Desktop\&#1040;&#1081;&#1099;&#1083;%20(&#1042;&#1086;&#1089;&#1089;&#1090;&#1072;&#1085;&#1086;&#1074;&#1083;&#1077;&#1085;&#1085;&#1099;&#1081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ysClr val="windowText" lastClr="000000"/>
                </a:solidFill>
                <a:latin typeface="+mj-lt"/>
                <a:ea typeface="+mj-ea"/>
                <a:cs typeface="+mj-cs"/>
              </a:defRPr>
            </a:pPr>
            <a:r>
              <a:rPr lang="en-US" sz="2000" b="1" i="0" u="none" strike="noStrike" cap="none" normalizeH="0" baseline="0" dirty="0">
                <a:effectLst/>
              </a:rPr>
              <a:t>Dynamics of changes in assets, liabilities and loan portfolio</a:t>
            </a:r>
            <a:r>
              <a:rPr lang="ru-RU" sz="2000" b="1" i="0" u="none" strike="noStrike" cap="none" normalizeH="0" baseline="0" dirty="0">
                <a:effectLst/>
              </a:rPr>
              <a:t> </a:t>
            </a:r>
            <a:r>
              <a:rPr lang="en-US" sz="2000" b="1" i="0" u="none" strike="noStrike" cap="none" normalizeH="0" baseline="0" dirty="0">
                <a:effectLst/>
              </a:rPr>
              <a:t>in a banking sector </a:t>
            </a:r>
            <a:endParaRPr lang="ru-RU" sz="2000" b="1" i="0" u="none" strike="noStrike" cap="none" normalizeH="0" baseline="0" dirty="0">
              <a:effectLst/>
            </a:endParaRPr>
          </a:p>
          <a:p>
            <a:pPr>
              <a:defRPr b="1">
                <a:solidFill>
                  <a:sysClr val="windowText" lastClr="000000"/>
                </a:solidFill>
              </a:defRPr>
            </a:pPr>
            <a:r>
              <a:rPr lang="en-US" sz="2000" b="1" i="0" u="none" strike="noStrike" cap="none" normalizeH="0" baseline="0" dirty="0">
                <a:effectLst/>
              </a:rPr>
              <a:t>(KGS million) </a:t>
            </a:r>
            <a:endParaRPr lang="ru-RU" b="1" baseline="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ysClr val="windowText" lastClr="000000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Лист4!$B$6</c:f>
              <c:strCache>
                <c:ptCount val="1"/>
                <c:pt idx="0">
                  <c:v>Loan portfolio</c:v>
                </c:pt>
              </c:strCache>
            </c:strRef>
          </c:tx>
          <c:spPr>
            <a:ln w="38100" cap="rnd" cmpd="tri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973826431886747E-2"/>
                  <c:y val="2.3940293285558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6C-4C0C-AA3B-D9CEA45075A0}"/>
                </c:ext>
              </c:extLst>
            </c:dLbl>
            <c:dLbl>
              <c:idx val="1"/>
              <c:layout>
                <c:manualLayout>
                  <c:x val="-3.135642840169519E-2"/>
                  <c:y val="2.154626395700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6C-4C0C-AA3B-D9CEA45075A0}"/>
                </c:ext>
              </c:extLst>
            </c:dLbl>
            <c:dLbl>
              <c:idx val="2"/>
              <c:layout>
                <c:manualLayout>
                  <c:x val="-3.1356428401695217E-2"/>
                  <c:y val="1.6758205299890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6C-4C0C-AA3B-D9CEA45075A0}"/>
                </c:ext>
              </c:extLst>
            </c:dLbl>
            <c:dLbl>
              <c:idx val="3"/>
              <c:layout>
                <c:manualLayout>
                  <c:x val="-2.8739030371503632E-2"/>
                  <c:y val="3.5910439928337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6C-4C0C-AA3B-D9CEA45075A0}"/>
                </c:ext>
              </c:extLst>
            </c:dLbl>
            <c:dLbl>
              <c:idx val="4"/>
              <c:layout>
                <c:manualLayout>
                  <c:x val="-3.3973826431886747E-2"/>
                  <c:y val="3.112238127122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6C-4C0C-AA3B-D9CEA45075A0}"/>
                </c:ext>
              </c:extLst>
            </c:dLbl>
            <c:dLbl>
              <c:idx val="5"/>
              <c:layout>
                <c:manualLayout>
                  <c:x val="-3.3973826431886747E-2"/>
                  <c:y val="2.154626395700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6C-4C0C-AA3B-D9CEA45075A0}"/>
                </c:ext>
              </c:extLst>
            </c:dLbl>
            <c:dLbl>
              <c:idx val="6"/>
              <c:layout>
                <c:manualLayout>
                  <c:x val="-3.4621683967942442E-2"/>
                  <c:y val="2.8728351942669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6C-4C0C-AA3B-D9CEA45075A0}"/>
                </c:ext>
              </c:extLst>
            </c:dLbl>
            <c:dLbl>
              <c:idx val="7"/>
              <c:layout>
                <c:manualLayout>
                  <c:x val="-3.3312984952846646E-2"/>
                  <c:y val="2.8728351942669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6C-4C0C-AA3B-D9CEA45075A0}"/>
                </c:ext>
              </c:extLst>
            </c:dLbl>
            <c:dLbl>
              <c:idx val="8"/>
              <c:layout>
                <c:manualLayout>
                  <c:x val="-3.0695586922655161E-2"/>
                  <c:y val="1.6758205299890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6C-4C0C-AA3B-D9CEA45075A0}"/>
                </c:ext>
              </c:extLst>
            </c:dLbl>
            <c:dLbl>
              <c:idx val="9"/>
              <c:layout>
                <c:manualLayout>
                  <c:x val="-3.2004285937750954E-2"/>
                  <c:y val="4.7880586571116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6C-4C0C-AA3B-D9CEA45075A0}"/>
                </c:ext>
              </c:extLst>
            </c:dLbl>
            <c:dLbl>
              <c:idx val="10"/>
              <c:layout>
                <c:manualLayout>
                  <c:x val="-2.5901832735076024E-2"/>
                  <c:y val="3.8304469256893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6C-4C0C-AA3B-D9CEA4507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Лист4!$E$5:$O$5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2021*</c:v>
                </c:pt>
              </c:strCache>
            </c:strRef>
          </c:cat>
          <c:val>
            <c:numRef>
              <c:f>Лист4!$E$6:$O$6</c:f>
              <c:numCache>
                <c:formatCode>#\ ##0.0</c:formatCode>
                <c:ptCount val="11"/>
                <c:pt idx="0">
                  <c:v>31217.073093300001</c:v>
                </c:pt>
                <c:pt idx="1">
                  <c:v>40105.373417540002</c:v>
                </c:pt>
                <c:pt idx="2">
                  <c:v>53961.59959505</c:v>
                </c:pt>
                <c:pt idx="3">
                  <c:v>78756.321715639991</c:v>
                </c:pt>
                <c:pt idx="4">
                  <c:v>93953.516248370026</c:v>
                </c:pt>
                <c:pt idx="5">
                  <c:v>93498.997186810011</c:v>
                </c:pt>
                <c:pt idx="6">
                  <c:v>108325.02236048001</c:v>
                </c:pt>
                <c:pt idx="7">
                  <c:v>127882.06159641</c:v>
                </c:pt>
                <c:pt idx="8">
                  <c:v>146438.56994448003</c:v>
                </c:pt>
                <c:pt idx="9">
                  <c:v>162550.17486090001</c:v>
                </c:pt>
                <c:pt idx="10">
                  <c:v>176786.59045986997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86C-4C0C-AA3B-D9CEA45075A0}"/>
            </c:ext>
          </c:extLst>
        </c:ser>
        <c:ser>
          <c:idx val="1"/>
          <c:order val="1"/>
          <c:tx>
            <c:strRef>
              <c:f>Лист4!$B$7</c:f>
              <c:strCache>
                <c:ptCount val="1"/>
                <c:pt idx="0">
                  <c:v>Assets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752117567748878E-2"/>
                  <c:y val="-3.112238127122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6C-4C0C-AA3B-D9CEA45075A0}"/>
                </c:ext>
              </c:extLst>
            </c:dLbl>
            <c:dLbl>
              <c:idx val="1"/>
              <c:layout>
                <c:manualLayout>
                  <c:x val="-4.5752117567748898E-2"/>
                  <c:y val="-3.59104399283373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6C-4C0C-AA3B-D9CEA45075A0}"/>
                </c:ext>
              </c:extLst>
            </c:dLbl>
            <c:dLbl>
              <c:idx val="2"/>
              <c:layout>
                <c:manualLayout>
                  <c:x val="-5.1634771164187777E-2"/>
                  <c:y val="-3.5910439928337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86C-4C0C-AA3B-D9CEA45075A0}"/>
                </c:ext>
              </c:extLst>
            </c:dLbl>
            <c:dLbl>
              <c:idx val="3"/>
              <c:layout>
                <c:manualLayout>
                  <c:x val="-4.6399975103804614E-2"/>
                  <c:y val="-3.8304469256893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86C-4C0C-AA3B-D9CEA45075A0}"/>
                </c:ext>
              </c:extLst>
            </c:dLbl>
            <c:dLbl>
              <c:idx val="4"/>
              <c:layout>
                <c:manualLayout>
                  <c:x val="-4.2473878058517191E-2"/>
                  <c:y val="-2.6334322614114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86C-4C0C-AA3B-D9CEA45075A0}"/>
                </c:ext>
              </c:extLst>
            </c:dLbl>
            <c:dLbl>
              <c:idx val="5"/>
              <c:layout>
                <c:manualLayout>
                  <c:x val="-3.723908199813402E-2"/>
                  <c:y val="-3.5910439928337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86C-4C0C-AA3B-D9CEA45075A0}"/>
                </c:ext>
              </c:extLst>
            </c:dLbl>
            <c:dLbl>
              <c:idx val="6"/>
              <c:layout>
                <c:manualLayout>
                  <c:x val="-3.723908199813402E-2"/>
                  <c:y val="-3.8304469256893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86C-4C0C-AA3B-D9CEA45075A0}"/>
                </c:ext>
              </c:extLst>
            </c:dLbl>
            <c:dLbl>
              <c:idx val="7"/>
              <c:layout>
                <c:manualLayout>
                  <c:x val="-3.8547781013229816E-2"/>
                  <c:y val="-5.2668645228228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86C-4C0C-AA3B-D9CEA45075A0}"/>
                </c:ext>
              </c:extLst>
            </c:dLbl>
            <c:dLbl>
              <c:idx val="8"/>
              <c:layout>
                <c:manualLayout>
                  <c:x val="-3.723908199813402E-2"/>
                  <c:y val="-5.2668645228228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86C-4C0C-AA3B-D9CEA45075A0}"/>
                </c:ext>
              </c:extLst>
            </c:dLbl>
            <c:dLbl>
              <c:idx val="9"/>
              <c:layout>
                <c:manualLayout>
                  <c:x val="-3.723908199813402E-2"/>
                  <c:y val="-2.8728351942669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86C-4C0C-AA3B-D9CEA45075A0}"/>
                </c:ext>
              </c:extLst>
            </c:dLbl>
            <c:dLbl>
              <c:idx val="10"/>
              <c:layout>
                <c:manualLayout>
                  <c:x val="-2.5901832735076024E-2"/>
                  <c:y val="-3.1122381271225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86C-4C0C-AA3B-D9CEA4507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Лист4!$E$5:$O$5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2021*</c:v>
                </c:pt>
              </c:strCache>
            </c:strRef>
          </c:cat>
          <c:val>
            <c:numRef>
              <c:f>Лист4!$E$7:$O$7</c:f>
              <c:numCache>
                <c:formatCode>#\ ##0.0</c:formatCode>
                <c:ptCount val="11"/>
                <c:pt idx="0">
                  <c:v>67537.355122979992</c:v>
                </c:pt>
                <c:pt idx="1">
                  <c:v>87446.471470160017</c:v>
                </c:pt>
                <c:pt idx="2">
                  <c:v>111091.97625793</c:v>
                </c:pt>
                <c:pt idx="3">
                  <c:v>137621.03894698998</c:v>
                </c:pt>
                <c:pt idx="4">
                  <c:v>178028.19274134006</c:v>
                </c:pt>
                <c:pt idx="5">
                  <c:v>178178.26905820004</c:v>
                </c:pt>
                <c:pt idx="6">
                  <c:v>198011.04023541999</c:v>
                </c:pt>
                <c:pt idx="7">
                  <c:v>221954.02091268997</c:v>
                </c:pt>
                <c:pt idx="8">
                  <c:v>248987.87235948999</c:v>
                </c:pt>
                <c:pt idx="9">
                  <c:v>289294.77312110009</c:v>
                </c:pt>
                <c:pt idx="10">
                  <c:v>334583.94990282995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86C-4C0C-AA3B-D9CEA45075A0}"/>
            </c:ext>
          </c:extLst>
        </c:ser>
        <c:ser>
          <c:idx val="2"/>
          <c:order val="2"/>
          <c:tx>
            <c:strRef>
              <c:f>Лист4!$B$8</c:f>
              <c:strCache>
                <c:ptCount val="1"/>
                <c:pt idx="0">
                  <c:v>Liabilities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973826431886747E-2"/>
                  <c:y val="1.4364175971334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86C-4C0C-AA3B-D9CEA45075A0}"/>
                </c:ext>
              </c:extLst>
            </c:dLbl>
            <c:dLbl>
              <c:idx val="1"/>
              <c:layout>
                <c:manualLayout>
                  <c:x val="-3.0047729386599376E-2"/>
                  <c:y val="2.154626395700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86C-4C0C-AA3B-D9CEA45075A0}"/>
                </c:ext>
              </c:extLst>
            </c:dLbl>
            <c:dLbl>
              <c:idx val="2"/>
              <c:layout>
                <c:manualLayout>
                  <c:x val="-2.8739030371503584E-2"/>
                  <c:y val="2.1546263957002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86C-4C0C-AA3B-D9CEA45075A0}"/>
                </c:ext>
              </c:extLst>
            </c:dLbl>
            <c:dLbl>
              <c:idx val="3"/>
              <c:layout>
                <c:manualLayout>
                  <c:x val="-3.0695586922655064E-2"/>
                  <c:y val="1.915223462844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86C-4C0C-AA3B-D9CEA45075A0}"/>
                </c:ext>
              </c:extLst>
            </c:dLbl>
            <c:dLbl>
              <c:idx val="4"/>
              <c:layout>
                <c:manualLayout>
                  <c:x val="-3.5930382983038231E-2"/>
                  <c:y val="3.3516410599781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86C-4C0C-AA3B-D9CEA45075A0}"/>
                </c:ext>
              </c:extLst>
            </c:dLbl>
            <c:dLbl>
              <c:idx val="5"/>
              <c:layout>
                <c:manualLayout>
                  <c:x val="-3.4621683967942532E-2"/>
                  <c:y val="3.3516410599781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86C-4C0C-AA3B-D9CEA45075A0}"/>
                </c:ext>
              </c:extLst>
            </c:dLbl>
            <c:dLbl>
              <c:idx val="6"/>
              <c:layout>
                <c:manualLayout>
                  <c:x val="-3.2004285937750857E-2"/>
                  <c:y val="1.6758205299890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86C-4C0C-AA3B-D9CEA45075A0}"/>
                </c:ext>
              </c:extLst>
            </c:dLbl>
            <c:dLbl>
              <c:idx val="7"/>
              <c:layout>
                <c:manualLayout>
                  <c:x val="-3.0695586922654967E-2"/>
                  <c:y val="2.6334322614114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86C-4C0C-AA3B-D9CEA45075A0}"/>
                </c:ext>
              </c:extLst>
            </c:dLbl>
            <c:dLbl>
              <c:idx val="8"/>
              <c:layout>
                <c:manualLayout>
                  <c:x val="-3.2004285937750857E-2"/>
                  <c:y val="1.1970146642779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86C-4C0C-AA3B-D9CEA45075A0}"/>
                </c:ext>
              </c:extLst>
            </c:dLbl>
            <c:dLbl>
              <c:idx val="9"/>
              <c:layout>
                <c:manualLayout>
                  <c:x val="-3.3312984952846549E-2"/>
                  <c:y val="2.3940293285558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86C-4C0C-AA3B-D9CEA45075A0}"/>
                </c:ext>
              </c:extLst>
            </c:dLbl>
            <c:dLbl>
              <c:idx val="10"/>
              <c:layout>
                <c:manualLayout>
                  <c:x val="-2.5901832735076024E-2"/>
                  <c:y val="-1.915223462844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86C-4C0C-AA3B-D9CEA4507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Лист4!$E$5:$O$5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2021*</c:v>
                </c:pt>
              </c:strCache>
            </c:strRef>
          </c:cat>
          <c:val>
            <c:numRef>
              <c:f>Лист4!$E$8:$O$8</c:f>
              <c:numCache>
                <c:formatCode>#\ ##0.0</c:formatCode>
                <c:ptCount val="11"/>
                <c:pt idx="0">
                  <c:v>53812.943157219997</c:v>
                </c:pt>
                <c:pt idx="1">
                  <c:v>71428.59635054</c:v>
                </c:pt>
                <c:pt idx="2">
                  <c:v>92289.433215320008</c:v>
                </c:pt>
                <c:pt idx="3">
                  <c:v>116790.57601959999</c:v>
                </c:pt>
                <c:pt idx="4">
                  <c:v>151944.60441915996</c:v>
                </c:pt>
                <c:pt idx="5">
                  <c:v>149562.12453210002</c:v>
                </c:pt>
                <c:pt idx="6">
                  <c:v>165781.63785220002</c:v>
                </c:pt>
                <c:pt idx="7">
                  <c:v>186593.76035534</c:v>
                </c:pt>
                <c:pt idx="8">
                  <c:v>206911.10340548996</c:v>
                </c:pt>
                <c:pt idx="9">
                  <c:v>243473.27417962992</c:v>
                </c:pt>
                <c:pt idx="10">
                  <c:v>282662.73673250998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886C-4C0C-AA3B-D9CEA45075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6327247"/>
        <c:axId val="416309359"/>
      </c:lineChart>
      <c:catAx>
        <c:axId val="416327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16309359"/>
        <c:crosses val="autoZero"/>
        <c:auto val="1"/>
        <c:lblAlgn val="ctr"/>
        <c:lblOffset val="100"/>
        <c:noMultiLvlLbl val="0"/>
      </c:catAx>
      <c:valAx>
        <c:axId val="416309359"/>
        <c:scaling>
          <c:orientation val="minMax"/>
          <c:max val="3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16327247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>
          <a:softEdge rad="12700"/>
        </a:effectLst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j-ea"/>
                <a:cs typeface="+mj-cs"/>
              </a:defRPr>
            </a:pPr>
            <a:r>
              <a:rPr lang="en-US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Banking</a:t>
            </a:r>
            <a:r>
              <a:rPr lang="en-US" baseline="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 system profitability (PER)</a:t>
            </a:r>
            <a:endParaRPr lang="ru-RU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Лист8!$C$7</c:f>
              <c:strCache>
                <c:ptCount val="1"/>
                <c:pt idx="0">
                  <c:v>Return on assets (ROA)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Лист8!$D$6:$M$6</c:f>
              <c:numCache>
                <c:formatCode>m/d/yyyy</c:formatCode>
                <c:ptCount val="10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  <c:pt idx="4">
                  <c:v>42369</c:v>
                </c:pt>
                <c:pt idx="5">
                  <c:v>42735</c:v>
                </c:pt>
                <c:pt idx="6">
                  <c:v>43100</c:v>
                </c:pt>
                <c:pt idx="7">
                  <c:v>43465</c:v>
                </c:pt>
                <c:pt idx="8">
                  <c:v>43830</c:v>
                </c:pt>
                <c:pt idx="9">
                  <c:v>44196</c:v>
                </c:pt>
              </c:numCache>
            </c:numRef>
          </c:cat>
          <c:val>
            <c:numRef>
              <c:f>Лист8!$D$7:$M$7</c:f>
              <c:numCache>
                <c:formatCode>0.0</c:formatCode>
                <c:ptCount val="10"/>
                <c:pt idx="0">
                  <c:v>3</c:v>
                </c:pt>
                <c:pt idx="1">
                  <c:v>3.0063736534976697</c:v>
                </c:pt>
                <c:pt idx="2">
                  <c:v>2.7834345960081102</c:v>
                </c:pt>
                <c:pt idx="3">
                  <c:v>2.6364134510506601</c:v>
                </c:pt>
                <c:pt idx="4">
                  <c:v>1.4994698231680601</c:v>
                </c:pt>
                <c:pt idx="5">
                  <c:v>0.48726532339325002</c:v>
                </c:pt>
                <c:pt idx="6">
                  <c:v>1.1613525779873</c:v>
                </c:pt>
                <c:pt idx="7">
                  <c:v>1.4386057246785</c:v>
                </c:pt>
                <c:pt idx="8">
                  <c:v>1.24558049896872</c:v>
                </c:pt>
                <c:pt idx="9">
                  <c:v>0.85721398812971994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5C-46BB-918C-71D48557A221}"/>
            </c:ext>
          </c:extLst>
        </c:ser>
        <c:ser>
          <c:idx val="1"/>
          <c:order val="1"/>
          <c:tx>
            <c:strRef>
              <c:f>Лист8!$C$8</c:f>
              <c:strCache>
                <c:ptCount val="1"/>
                <c:pt idx="0">
                  <c:v>Return on equity (ROE)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2182330733709024E-2"/>
                  <c:y val="3.612992548795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5C-46BB-918C-71D48557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Лист8!$D$6:$M$6</c:f>
              <c:numCache>
                <c:formatCode>m/d/yyyy</c:formatCode>
                <c:ptCount val="10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  <c:pt idx="4">
                  <c:v>42369</c:v>
                </c:pt>
                <c:pt idx="5">
                  <c:v>42735</c:v>
                </c:pt>
                <c:pt idx="6">
                  <c:v>43100</c:v>
                </c:pt>
                <c:pt idx="7">
                  <c:v>43465</c:v>
                </c:pt>
                <c:pt idx="8">
                  <c:v>43830</c:v>
                </c:pt>
                <c:pt idx="9">
                  <c:v>44196</c:v>
                </c:pt>
              </c:numCache>
            </c:numRef>
          </c:cat>
          <c:val>
            <c:numRef>
              <c:f>Лист8!$D$8:$M$8</c:f>
              <c:numCache>
                <c:formatCode>0.0</c:formatCode>
                <c:ptCount val="10"/>
                <c:pt idx="0">
                  <c:v>17.7</c:v>
                </c:pt>
                <c:pt idx="1">
                  <c:v>18.5196581845792</c:v>
                </c:pt>
                <c:pt idx="2">
                  <c:v>17.978768922282999</c:v>
                </c:pt>
                <c:pt idx="3">
                  <c:v>18.647958767170099</c:v>
                </c:pt>
                <c:pt idx="4">
                  <c:v>10.815931993395299</c:v>
                </c:pt>
                <c:pt idx="5">
                  <c:v>3.2636139482756201</c:v>
                </c:pt>
                <c:pt idx="6">
                  <c:v>7.5927835501726397</c:v>
                </c:pt>
                <c:pt idx="7">
                  <c:v>9.4702927812203797</c:v>
                </c:pt>
                <c:pt idx="8">
                  <c:v>7.7162561615695404</c:v>
                </c:pt>
                <c:pt idx="9">
                  <c:v>5.53985419618426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5C-46BB-918C-71D48557A221}"/>
            </c:ext>
          </c:extLst>
        </c:ser>
        <c:ser>
          <c:idx val="2"/>
          <c:order val="2"/>
          <c:tx>
            <c:strRef>
              <c:f>Лист8!$C$9</c:f>
              <c:strCache>
                <c:ptCount val="1"/>
                <c:pt idx="0">
                  <c:v>Net interest margin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350560007984621E-2"/>
                  <c:y val="-4.5162406859944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5C-46BB-918C-71D48557A221}"/>
                </c:ext>
              </c:extLst>
            </c:dLbl>
            <c:dLbl>
              <c:idx val="1"/>
              <c:layout>
                <c:manualLayout>
                  <c:x val="-2.737221496976314E-2"/>
                  <c:y val="-3.612992548795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5C-46BB-918C-71D48557A221}"/>
                </c:ext>
              </c:extLst>
            </c:dLbl>
            <c:dLbl>
              <c:idx val="2"/>
              <c:layout>
                <c:manualLayout>
                  <c:x val="-2.2855973748429244E-2"/>
                  <c:y val="-2.709744411596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5C-46BB-918C-71D48557A221}"/>
                </c:ext>
              </c:extLst>
            </c:dLbl>
            <c:dLbl>
              <c:idx val="3"/>
              <c:layout>
                <c:manualLayout>
                  <c:x val="-2.1350560007984621E-2"/>
                  <c:y val="-1.8064962743977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5C-46BB-918C-71D48557A221}"/>
                </c:ext>
              </c:extLst>
            </c:dLbl>
            <c:dLbl>
              <c:idx val="4"/>
              <c:layout>
                <c:manualLayout>
                  <c:x val="-5.2964248557321764E-2"/>
                  <c:y val="-2.4086616991970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5C-46BB-918C-71D48557A221}"/>
                </c:ext>
              </c:extLst>
            </c:dLbl>
            <c:dLbl>
              <c:idx val="6"/>
              <c:layout>
                <c:manualLayout>
                  <c:x val="-1.9845146267540106E-2"/>
                  <c:y val="-3.6129925487955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5C-46BB-918C-71D48557A221}"/>
                </c:ext>
              </c:extLst>
            </c:dLbl>
            <c:dLbl>
              <c:idx val="8"/>
              <c:layout>
                <c:manualLayout>
                  <c:x val="-2.1350560007984729E-2"/>
                  <c:y val="-3.6129925487955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5C-46BB-918C-71D48557A221}"/>
                </c:ext>
              </c:extLst>
            </c:dLbl>
            <c:dLbl>
              <c:idx val="9"/>
              <c:layout>
                <c:manualLayout>
                  <c:x val="-1.9845146267540217E-2"/>
                  <c:y val="-3.0108271239962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5C-46BB-918C-71D48557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Лист8!$D$6:$M$6</c:f>
              <c:numCache>
                <c:formatCode>m/d/yyyy</c:formatCode>
                <c:ptCount val="10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  <c:pt idx="4">
                  <c:v>42369</c:v>
                </c:pt>
                <c:pt idx="5">
                  <c:v>42735</c:v>
                </c:pt>
                <c:pt idx="6">
                  <c:v>43100</c:v>
                </c:pt>
                <c:pt idx="7">
                  <c:v>43465</c:v>
                </c:pt>
                <c:pt idx="8">
                  <c:v>43830</c:v>
                </c:pt>
                <c:pt idx="9">
                  <c:v>44196</c:v>
                </c:pt>
              </c:numCache>
            </c:numRef>
          </c:cat>
          <c:val>
            <c:numRef>
              <c:f>Лист8!$D$9:$M$9</c:f>
              <c:numCache>
                <c:formatCode>0.0</c:formatCode>
                <c:ptCount val="10"/>
                <c:pt idx="0">
                  <c:v>9.5753822900631196</c:v>
                </c:pt>
                <c:pt idx="1">
                  <c:v>8.4647858122831909</c:v>
                </c:pt>
                <c:pt idx="2">
                  <c:v>8.1353363855873297</c:v>
                </c:pt>
                <c:pt idx="3">
                  <c:v>8.3511561300094197</c:v>
                </c:pt>
                <c:pt idx="4">
                  <c:v>7.8822041127500295</c:v>
                </c:pt>
                <c:pt idx="5">
                  <c:v>6.9923966206591102</c:v>
                </c:pt>
                <c:pt idx="6">
                  <c:v>7.8121474510405502</c:v>
                </c:pt>
                <c:pt idx="7">
                  <c:v>7.8666710520044703</c:v>
                </c:pt>
                <c:pt idx="8">
                  <c:v>8.0967905773791795</c:v>
                </c:pt>
                <c:pt idx="9">
                  <c:v>7.0281412898917495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55C-46BB-918C-71D48557A221}"/>
            </c:ext>
          </c:extLst>
        </c:ser>
        <c:ser>
          <c:idx val="3"/>
          <c:order val="3"/>
          <c:tx>
            <c:strRef>
              <c:f>Лист8!$C$10</c:f>
              <c:strCache>
                <c:ptCount val="1"/>
                <c:pt idx="0">
                  <c:v>Spread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225640657266007E-2"/>
                  <c:y val="1.5054135619981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5C-46BB-918C-71D48557A221}"/>
                </c:ext>
              </c:extLst>
            </c:dLbl>
            <c:dLbl>
              <c:idx val="1"/>
              <c:layout>
                <c:manualLayout>
                  <c:x val="-2.2182330733709052E-2"/>
                  <c:y val="1.8064962743977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55C-46BB-918C-71D48557A221}"/>
                </c:ext>
              </c:extLst>
            </c:dLbl>
            <c:dLbl>
              <c:idx val="2"/>
              <c:layout>
                <c:manualLayout>
                  <c:x val="-1.7187500000000001E-2"/>
                  <c:y val="3.0019212295869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21-485C-91A0-3F4177046846}"/>
                </c:ext>
              </c:extLst>
            </c:dLbl>
            <c:dLbl>
              <c:idx val="3"/>
              <c:layout>
                <c:manualLayout>
                  <c:x val="-2.2182305336832894E-2"/>
                  <c:y val="3.209171980303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55C-46BB-918C-71D48557A221}"/>
                </c:ext>
              </c:extLst>
            </c:dLbl>
            <c:dLbl>
              <c:idx val="4"/>
              <c:layout>
                <c:manualLayout>
                  <c:x val="-2.2182330733709132E-2"/>
                  <c:y val="3.6129925487955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55C-46BB-918C-71D48557A221}"/>
                </c:ext>
              </c:extLst>
            </c:dLbl>
            <c:dLbl>
              <c:idx val="5"/>
              <c:layout>
                <c:manualLayout>
                  <c:x val="-2.0676916993264401E-2"/>
                  <c:y val="2.709744411596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55C-46BB-918C-71D48557A221}"/>
                </c:ext>
              </c:extLst>
            </c:dLbl>
            <c:dLbl>
              <c:idx val="6"/>
              <c:layout>
                <c:manualLayout>
                  <c:x val="-2.0676916993264401E-2"/>
                  <c:y val="4.8173233983940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55C-46BB-918C-71D48557A221}"/>
                </c:ext>
              </c:extLst>
            </c:dLbl>
            <c:dLbl>
              <c:idx val="7"/>
              <c:layout>
                <c:manualLayout>
                  <c:x val="-2.2182330733709024E-2"/>
                  <c:y val="4.5162406859944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55C-46BB-918C-71D48557A221}"/>
                </c:ext>
              </c:extLst>
            </c:dLbl>
            <c:dLbl>
              <c:idx val="8"/>
              <c:layout>
                <c:manualLayout>
                  <c:x val="-2.2182330733709132E-2"/>
                  <c:y val="5.1184061107936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55C-46BB-918C-71D48557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Лист8!$D$6:$M$6</c:f>
              <c:numCache>
                <c:formatCode>m/d/yyyy</c:formatCode>
                <c:ptCount val="10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  <c:pt idx="4">
                  <c:v>42369</c:v>
                </c:pt>
                <c:pt idx="5">
                  <c:v>42735</c:v>
                </c:pt>
                <c:pt idx="6">
                  <c:v>43100</c:v>
                </c:pt>
                <c:pt idx="7">
                  <c:v>43465</c:v>
                </c:pt>
                <c:pt idx="8">
                  <c:v>43830</c:v>
                </c:pt>
                <c:pt idx="9">
                  <c:v>44196</c:v>
                </c:pt>
              </c:numCache>
            </c:numRef>
          </c:cat>
          <c:val>
            <c:numRef>
              <c:f>Лист8!$D$10:$M$10</c:f>
              <c:numCache>
                <c:formatCode>0.0</c:formatCode>
                <c:ptCount val="10"/>
                <c:pt idx="0">
                  <c:v>9.4112139065446794</c:v>
                </c:pt>
                <c:pt idx="1">
                  <c:v>7.9539461485984706</c:v>
                </c:pt>
                <c:pt idx="2">
                  <c:v>7.7223934044820695</c:v>
                </c:pt>
                <c:pt idx="3">
                  <c:v>7.977604711700879</c:v>
                </c:pt>
                <c:pt idx="4">
                  <c:v>7.0768017897596307</c:v>
                </c:pt>
                <c:pt idx="5">
                  <c:v>6.3202315949958496</c:v>
                </c:pt>
                <c:pt idx="6">
                  <c:v>7.2303635532516903</c:v>
                </c:pt>
                <c:pt idx="7">
                  <c:v>7.2458853110907899</c:v>
                </c:pt>
                <c:pt idx="8">
                  <c:v>7.4345874434124397</c:v>
                </c:pt>
                <c:pt idx="9">
                  <c:v>6.3145542127798704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55C-46BB-918C-71D48557A221}"/>
            </c:ext>
          </c:extLst>
        </c:ser>
        <c:ser>
          <c:idx val="4"/>
          <c:order val="4"/>
          <c:tx>
            <c:strRef>
              <c:f>Лист8!$C$11</c:f>
              <c:strCache>
                <c:ptCount val="1"/>
                <c:pt idx="0">
                  <c:v>Service income Commission/compound return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845146267540022E-2"/>
                  <c:y val="3.0108271239962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55C-46BB-918C-71D48557A221}"/>
                </c:ext>
              </c:extLst>
            </c:dLbl>
            <c:dLbl>
              <c:idx val="2"/>
              <c:layout>
                <c:manualLayout>
                  <c:x val="-5.0374936923756983E-2"/>
                  <c:y val="6.021654247992584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55C-46BB-918C-71D48557A221}"/>
                </c:ext>
              </c:extLst>
            </c:dLbl>
            <c:dLbl>
              <c:idx val="4"/>
              <c:layout>
                <c:manualLayout>
                  <c:x val="-1.8339732527095427E-2"/>
                  <c:y val="-3.612992548795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55C-46BB-918C-71D48557A221}"/>
                </c:ext>
              </c:extLst>
            </c:dLbl>
            <c:dLbl>
              <c:idx val="5"/>
              <c:layout>
                <c:manualLayout>
                  <c:x val="-2.1350560007984621E-2"/>
                  <c:y val="-3.0108271239962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55C-46BB-918C-71D48557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Лист8!$D$6:$M$6</c:f>
              <c:numCache>
                <c:formatCode>m/d/yyyy</c:formatCode>
                <c:ptCount val="10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  <c:pt idx="4">
                  <c:v>42369</c:v>
                </c:pt>
                <c:pt idx="5">
                  <c:v>42735</c:v>
                </c:pt>
                <c:pt idx="6">
                  <c:v>43100</c:v>
                </c:pt>
                <c:pt idx="7">
                  <c:v>43465</c:v>
                </c:pt>
                <c:pt idx="8">
                  <c:v>43830</c:v>
                </c:pt>
                <c:pt idx="9">
                  <c:v>44196</c:v>
                </c:pt>
              </c:numCache>
            </c:numRef>
          </c:cat>
          <c:val>
            <c:numRef>
              <c:f>Лист8!$D$11:$M$11</c:f>
              <c:numCache>
                <c:formatCode>0.0</c:formatCode>
                <c:ptCount val="10"/>
                <c:pt idx="0">
                  <c:v>7.5330582997910707</c:v>
                </c:pt>
                <c:pt idx="1">
                  <c:v>6.22780440747598</c:v>
                </c:pt>
                <c:pt idx="2">
                  <c:v>16.3585364886608</c:v>
                </c:pt>
                <c:pt idx="3">
                  <c:v>13.9577823136903</c:v>
                </c:pt>
                <c:pt idx="4">
                  <c:v>8.1402370079645401</c:v>
                </c:pt>
                <c:pt idx="5">
                  <c:v>7.83938987991049</c:v>
                </c:pt>
                <c:pt idx="6">
                  <c:v>10.914323268341199</c:v>
                </c:pt>
                <c:pt idx="7">
                  <c:v>11.400559829003701</c:v>
                </c:pt>
                <c:pt idx="8">
                  <c:v>12.225932393454302</c:v>
                </c:pt>
                <c:pt idx="9">
                  <c:v>10.234993913729301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55C-46BB-918C-71D48557A2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6336815"/>
        <c:axId val="416339727"/>
      </c:lineChart>
      <c:dateAx>
        <c:axId val="416336815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16339727"/>
        <c:crosses val="autoZero"/>
        <c:auto val="1"/>
        <c:lblOffset val="100"/>
        <c:baseTimeUnit val="years"/>
      </c:dateAx>
      <c:valAx>
        <c:axId val="41633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1633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2400" b="1" i="0" u="none" strike="noStrike" baseline="0" dirty="0">
                <a:effectLst/>
              </a:rPr>
              <a:t>The structure of the banking sector loan portfolio </a:t>
            </a:r>
            <a:endParaRPr lang="ru-RU" sz="2000" b="1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6431235129419391"/>
          <c:y val="6.34943913287659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2A-4EBF-BE0B-8044E91F2A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D2A-4EBF-BE0B-8044E91F2A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D2A-4EBF-BE0B-8044E91F2A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D2A-4EBF-BE0B-8044E91F2A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D2A-4EBF-BE0B-8044E91F2A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D2A-4EBF-BE0B-8044E91F2AF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D2A-4EBF-BE0B-8044E91F2AF0}"/>
              </c:ext>
            </c:extLst>
          </c:dPt>
          <c:dLbls>
            <c:dLbl>
              <c:idx val="0"/>
              <c:layout>
                <c:manualLayout>
                  <c:x val="-6.6187639982038221E-2"/>
                  <c:y val="0.128165512046435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Industry
</a:t>
                    </a:r>
                    <a:fld id="{0A11FE34-158D-4E4E-A491-694333F14BC8}" type="PERCENTAGE">
                      <a:rPr lang="en-US" baseline="0"/>
                      <a:pPr>
                        <a:defRPr sz="140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defRPr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3867196775558"/>
                      <c:h val="0.10773705642815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2A-4EBF-BE0B-8044E91F2AF0}"/>
                </c:ext>
              </c:extLst>
            </c:dLbl>
            <c:dLbl>
              <c:idx val="1"/>
              <c:layout>
                <c:manualLayout>
                  <c:x val="-0.13379055059831282"/>
                  <c:y val="7.917683937918816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Agriculture
</a:t>
                    </a:r>
                    <a:fld id="{20835046-A951-2D42-8084-2B47545657AB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D2A-4EBF-BE0B-8044E91F2AF0}"/>
                </c:ext>
              </c:extLst>
            </c:dLbl>
            <c:dLbl>
              <c:idx val="2"/>
              <c:layout>
                <c:manualLayout>
                  <c:x val="-9.34327014567264E-2"/>
                  <c:y val="-0.236478725499626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Trade
</a:t>
                    </a:r>
                    <a:fld id="{5BD4A8A8-DD35-2D42-99B6-BF06DB0494C9}" type="PERCENTAGE">
                      <a:rPr lang="en-US" baseline="0"/>
                      <a:pPr>
                        <a:defRPr sz="140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defRPr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740730001937113E-2"/>
                      <c:h val="0.103083187899941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D2A-4EBF-BE0B-8044E91F2AF0}"/>
                </c:ext>
              </c:extLst>
            </c:dLbl>
            <c:dLbl>
              <c:idx val="3"/>
              <c:layout>
                <c:manualLayout>
                  <c:x val="8.4812654789486297E-2"/>
                  <c:y val="-0.1125823885556775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Construction
</a:t>
                    </a:r>
                    <a:fld id="{FD5B0789-D623-B646-8679-4294EA939D3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D2A-4EBF-BE0B-8044E91F2AF0}"/>
                </c:ext>
              </c:extLst>
            </c:dLbl>
            <c:dLbl>
              <c:idx val="4"/>
              <c:layout>
                <c:manualLayout>
                  <c:x val="0.14290652069507309"/>
                  <c:y val="-0.1191108118782842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Mortgage loans
</a:t>
                    </a:r>
                    <a:fld id="{B228B9B5-1C3A-E04D-89AA-BD61DF896476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D2A-4EBF-BE0B-8044E91F2AF0}"/>
                </c:ext>
              </c:extLst>
            </c:dLbl>
            <c:dLbl>
              <c:idx val="5"/>
              <c:layout>
                <c:manualLayout>
                  <c:x val="0.14656710551810456"/>
                  <c:y val="5.238887231627872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Consumer loans
</a:t>
                    </a:r>
                    <a:fld id="{C908F1C4-C928-DD41-AAFE-9FB24D3D92BB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D2A-4EBF-BE0B-8044E91F2AF0}"/>
                </c:ext>
              </c:extLst>
            </c:dLbl>
            <c:dLbl>
              <c:idx val="6"/>
              <c:layout>
                <c:manualLayout>
                  <c:x val="8.9404754361654362E-2"/>
                  <c:y val="0.121491268271302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Other loans
</a:t>
                    </a:r>
                    <a:fld id="{58C906C5-6D4B-BD47-BE58-0FDC2FF78BA8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D2A-4EBF-BE0B-8044E91F2A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Лист1!$F$7:$F$13</c:f>
              <c:strCache>
                <c:ptCount val="7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торговля</c:v>
                </c:pt>
                <c:pt idx="3">
                  <c:v>строительство</c:v>
                </c:pt>
                <c:pt idx="4">
                  <c:v>ипотека</c:v>
                </c:pt>
                <c:pt idx="5">
                  <c:v>потребительские кредиты</c:v>
                </c:pt>
                <c:pt idx="6">
                  <c:v>прочие кредиты</c:v>
                </c:pt>
              </c:strCache>
            </c:strRef>
          </c:cat>
          <c:val>
            <c:numRef>
              <c:f>Лист1!$G$7:$G$13</c:f>
              <c:numCache>
                <c:formatCode>General</c:formatCode>
                <c:ptCount val="7"/>
                <c:pt idx="0">
                  <c:v>13.5</c:v>
                </c:pt>
                <c:pt idx="1">
                  <c:v>34</c:v>
                </c:pt>
                <c:pt idx="2">
                  <c:v>47.7</c:v>
                </c:pt>
                <c:pt idx="3">
                  <c:v>13.7</c:v>
                </c:pt>
                <c:pt idx="4">
                  <c:v>18.399999999999999</c:v>
                </c:pt>
                <c:pt idx="5">
                  <c:v>20.9</c:v>
                </c:pt>
                <c:pt idx="6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2A-4EBF-BE0B-8044E91F2A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effectLst/>
              </a:rPr>
              <a:t>The structure of the deposit base of the banking sector </a:t>
            </a:r>
            <a:endParaRPr lang="ru-RU" sz="2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5623920716319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176935229067931"/>
          <c:y val="6.6380376044163747E-2"/>
          <c:w val="0.52025266509932699"/>
          <c:h val="0.93361962395583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89-4A4C-AA5A-910591E1C8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89-4A4C-AA5A-910591E1C8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89-4A4C-AA5A-910591E1C8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D89-4A4C-AA5A-910591E1C8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D89-4A4C-AA5A-910591E1C89E}"/>
              </c:ext>
            </c:extLst>
          </c:dPt>
          <c:dLbls>
            <c:dLbl>
              <c:idx val="0"/>
              <c:layout>
                <c:manualLayout>
                  <c:x val="-0.17934926765543582"/>
                  <c:y val="-0.1650629561147083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Corporations
</a:t>
                    </a:r>
                    <a:fld id="{10237921-5F5F-DE4A-815A-A891A9697322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89-4A4C-AA5A-910591E1C89E}"/>
                </c:ext>
              </c:extLst>
            </c:dLbl>
            <c:dLbl>
              <c:idx val="1"/>
              <c:layout>
                <c:manualLayout>
                  <c:x val="0.16743027713338987"/>
                  <c:y val="0.1031255389988530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Individuals
</a:t>
                    </a:r>
                    <a:fld id="{BCFFEF77-8731-5643-BAFC-20D301C8C353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89-4A4C-AA5A-910591E1C89E}"/>
                </c:ext>
              </c:extLst>
            </c:dLbl>
            <c:dLbl>
              <c:idx val="2"/>
              <c:layout>
                <c:manualLayout>
                  <c:x val="5.5682992088751547E-3"/>
                  <c:y val="5.968952994937687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Government authorities
</a:t>
                    </a:r>
                    <a:fld id="{4AE24AA4-5C5F-1F42-8CF7-DCF21B94011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89-4A4C-AA5A-910591E1C89E}"/>
                </c:ext>
              </c:extLst>
            </c:dLbl>
            <c:dLbl>
              <c:idx val="3"/>
              <c:layout>
                <c:manualLayout>
                  <c:x val="7.0025246171548025E-2"/>
                  <c:y val="1.774208053389493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Non-residents
</a:t>
                    </a:r>
                    <a:fld id="{CA77735B-D20A-654E-B9F3-DD2150344B2C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89-4A4C-AA5A-910591E1C89E}"/>
                </c:ext>
              </c:extLst>
            </c:dLbl>
            <c:dLbl>
              <c:idx val="4"/>
              <c:layout>
                <c:manualLayout>
                  <c:x val="1.6246356674537662E-2"/>
                  <c:y val="0.1274218455857629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Other financial and credit organizations
</a:t>
                    </a:r>
                    <a:fld id="{39E15E16-C46F-5E4A-B250-A841AFBDBDEC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D89-4A4C-AA5A-910591E1C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Лист2!$E$8:$E$12</c:f>
              <c:strCache>
                <c:ptCount val="5"/>
                <c:pt idx="0">
                  <c:v>юридические лица</c:v>
                </c:pt>
                <c:pt idx="1">
                  <c:v>физические лица</c:v>
                </c:pt>
                <c:pt idx="2">
                  <c:v>органы власти</c:v>
                </c:pt>
                <c:pt idx="3">
                  <c:v>нерезиденты</c:v>
                </c:pt>
                <c:pt idx="4">
                  <c:v>другие финансово-кредитные организации</c:v>
                </c:pt>
              </c:strCache>
            </c:strRef>
          </c:cat>
          <c:val>
            <c:numRef>
              <c:f>Лист2!$F$8:$F$12</c:f>
              <c:numCache>
                <c:formatCode>General</c:formatCode>
                <c:ptCount val="5"/>
                <c:pt idx="0">
                  <c:v>78.7</c:v>
                </c:pt>
                <c:pt idx="1">
                  <c:v>106.4</c:v>
                </c:pt>
                <c:pt idx="2">
                  <c:v>11.5</c:v>
                </c:pt>
                <c:pt idx="3">
                  <c:v>13.3</c:v>
                </c:pt>
                <c:pt idx="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9-4A4C-AA5A-910591E1C89E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7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j-ea"/>
                <a:cs typeface="+mj-cs"/>
              </a:defRPr>
            </a:pPr>
            <a:r>
              <a:rPr lang="en-US" sz="2000" b="1" i="0" u="none" strike="noStrike" cap="none" normalizeH="0" baseline="0" dirty="0">
                <a:effectLst/>
                <a:latin typeface="Century Gothic" panose="020B0502020202020204" pitchFamily="34" charset="0"/>
              </a:rPr>
              <a:t>Instrument provision by banks (KGS thousand)</a:t>
            </a:r>
            <a:endParaRPr lang="ru-RU" sz="2000" b="1" i="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'Общая информация'!$B$93</c:f>
              <c:strCache>
                <c:ptCount val="1"/>
                <c:pt idx="0">
                  <c:v>Bank guarantee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информация'!$C$92:$E$92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01.09.2021</c:v>
                </c:pt>
              </c:strCache>
            </c:strRef>
          </c:cat>
          <c:val>
            <c:numRef>
              <c:f>'Общая информация'!$C$93:$E$93</c:f>
              <c:numCache>
                <c:formatCode>#,##0.00</c:formatCode>
                <c:ptCount val="3"/>
                <c:pt idx="0">
                  <c:v>1979652.473</c:v>
                </c:pt>
                <c:pt idx="1">
                  <c:v>1328365.8030000001</c:v>
                </c:pt>
                <c:pt idx="2">
                  <c:v>970230.804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1-47E5-BB4E-689C6FB280C2}"/>
            </c:ext>
          </c:extLst>
        </c:ser>
        <c:ser>
          <c:idx val="1"/>
          <c:order val="1"/>
          <c:tx>
            <c:strRef>
              <c:f>'Общая информация'!$B$94</c:f>
              <c:strCache>
                <c:ptCount val="1"/>
                <c:pt idx="0">
                  <c:v>Letter of credit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информация'!$C$92:$E$92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01.09.2021</c:v>
                </c:pt>
              </c:strCache>
            </c:strRef>
          </c:cat>
          <c:val>
            <c:numRef>
              <c:f>'Общая информация'!$C$94:$E$94</c:f>
              <c:numCache>
                <c:formatCode>#,##0.00</c:formatCode>
                <c:ptCount val="3"/>
                <c:pt idx="0">
                  <c:v>1654268.4569999999</c:v>
                </c:pt>
                <c:pt idx="1">
                  <c:v>523731.68900000001</c:v>
                </c:pt>
                <c:pt idx="2">
                  <c:v>507672.66499999998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1-47E5-BB4E-689C6FB280C2}"/>
            </c:ext>
          </c:extLst>
        </c:ser>
        <c:ser>
          <c:idx val="2"/>
          <c:order val="2"/>
          <c:tx>
            <c:strRef>
              <c:f>'Общая информация'!$B$95</c:f>
              <c:strCache>
                <c:ptCount val="1"/>
                <c:pt idx="0">
                  <c:v>Collection of payment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77016084078862E-3"/>
                  <c:y val="-2.8429275796657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F1-47E5-BB4E-689C6FB280C2}"/>
                </c:ext>
              </c:extLst>
            </c:dLbl>
            <c:dLbl>
              <c:idx val="2"/>
              <c:layout>
                <c:manualLayout>
                  <c:x val="0"/>
                  <c:y val="-2.5586348216991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F1-47E5-BB4E-689C6FB28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информация'!$C$92:$E$92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01.09.2021</c:v>
                </c:pt>
              </c:strCache>
            </c:strRef>
          </c:cat>
          <c:val>
            <c:numRef>
              <c:f>'Общая информация'!$C$95:$E$95</c:f>
              <c:numCache>
                <c:formatCode>#,##0.00</c:formatCode>
                <c:ptCount val="3"/>
                <c:pt idx="0">
                  <c:v>212677.198</c:v>
                </c:pt>
                <c:pt idx="1">
                  <c:v>142068.89000000001</c:v>
                </c:pt>
                <c:pt idx="2">
                  <c:v>31072.364000000001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F1-47E5-BB4E-689C6FB28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7097552"/>
        <c:axId val="1377099216"/>
      </c:barChart>
      <c:catAx>
        <c:axId val="137709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spc="0" normalizeH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77099216"/>
        <c:crosses val="autoZero"/>
        <c:auto val="1"/>
        <c:lblAlgn val="ctr"/>
        <c:lblOffset val="100"/>
        <c:noMultiLvlLbl val="0"/>
      </c:catAx>
      <c:valAx>
        <c:axId val="13770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37709755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570A2A-E49B-4464-9797-F70C8FA3EBAB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24AD1E-7150-41B5-9F84-6140EF1CE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y-KG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7856FE-253A-451E-A339-DD0AB7C96123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42ED3B-4505-42E6-AA65-08EEDA59EDA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Программы Правительства Кыргызской Республики по развитию экспорта Кыргызской Республики на 2019-2022 годы обозначено приоритетным направлением развитие национальной инфраструктуры по поддержке экспортоориентированных предприятий. Основной проблемой, которую необходимо решить остается решение проблем, связанные с доступом к финансированию экспортных операций и предприятий. </a:t>
            </a:r>
            <a:endParaRPr lang="ky-KG" altLang="ru-RU" sz="1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263">
              <a:spcBef>
                <a:spcPct val="0"/>
              </a:spcBef>
            </a:pP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В этой связи, Национальный банк будет проводить мероприятия по внедрению новых эффективных методов, применяемых в передовой международной практике в области торгового финансирования, а также по улучшению имеющихся механизмов регулирования деятельности финансово-кредитных организаций для стимулирования банковского рынка к более широкому применению инструментов торгового финансирования в целях поддержки предпринимателей.</a:t>
            </a:r>
            <a:endParaRPr lang="ky-KG" altLang="ru-RU" sz="1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263">
              <a:spcBef>
                <a:spcPct val="0"/>
              </a:spcBef>
            </a:pPr>
            <a:r>
              <a:rPr lang="ky-KG" altLang="ru-RU">
                <a:ea typeface="Calibri" panose="020F0502020204030204" pitchFamily="34" charset="0"/>
                <a:cs typeface="Times New Roman" panose="02020603050405020304" pitchFamily="18" charset="0"/>
              </a:rPr>
              <a:t>Кроме того, постановлением Правления Национального банка №2021-П-07/52-1-(ВД) от 22 сентября 2021 года утверждены </a:t>
            </a:r>
            <a:r>
              <a:rPr lang="ru-RU" altLang="ru-RU" sz="200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Стратегические направления деятельности Национального банка Кыргызской Республики на 2022-2025 гг.. В рамках данной Стратегии, Национальный банк продолжит работу по развитию механизмов по осуществлению коммерческими банками операций по торговому финансированию.</a:t>
            </a:r>
            <a:endParaRPr lang="ky-KG" altLang="ru-RU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B04D7-F980-4A4F-B602-FFCC82F2D9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y-KG" alt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F7C650-54E0-4DF6-90CC-D1EB6E482A7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y-KG" altLang="ru-RU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D7892-0974-460E-9EE6-B6292174E144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y-KG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75A20B-862B-44BB-9E54-CC3D017ED3BD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9717D2-10D1-4CBD-BA5E-ADE8F9CDA23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3BD936-D4FA-4988-8265-92F41A9D1A6E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03CEE7-1711-4FFB-BB2E-DCD3465B82EC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AE212A-FD9E-4BCE-A723-C75C5E2955AF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1AC978-E8B8-4D5D-A15B-77B9D14309E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>
              <a:spcBef>
                <a:spcPct val="0"/>
              </a:spcBef>
            </a:pPr>
            <a:endParaRPr lang="ky-KG" altLang="ru-RU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10A222-999E-4D14-BCDC-CF7245CC0FFC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FD05-5BAF-468D-AF2E-E43B16936683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89B14-B9FD-419A-8FB4-D85BDBA02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2DBF-8E50-467C-A13C-8D36864273F6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61B1-4F49-4253-94C7-F81C94D5D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0C3A-581F-4CE3-A29B-A4B552117739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4558B-83C7-4285-9A8F-C482BB6C8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8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75BF-C8C3-4404-B695-4F74A6DA4BE2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47B78-A06B-4838-8BD2-B0FCD9EFE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4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3131-C53B-4971-86A0-D531BD33065A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7349-91E3-43DA-8C86-2F7E9C370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29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DF68-0CD7-4C6B-A322-545074437639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B01CD-A74E-463C-90AC-F264BDEF3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6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12E7-ADB2-4894-B11E-6BF5FD5A859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5A4D-8F7D-496C-857E-904320195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09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E6CD-B299-4CB5-9CE6-05272AB2C44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4B8F-F94E-4F1F-8884-B836C044B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5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D951-9E58-41CE-BE28-1C7319668CAE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9E11-2CC1-4491-ABC4-09A6E179D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41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CBC2-0C8C-4952-BEFC-8BB47501E6C7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8507-9DF0-4049-A496-1090F3B43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2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568D-064E-4C13-B61C-A0F430732375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5A16-1AF0-435F-91AE-54213C78E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1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83DD8-57A9-4A3D-8A6C-BADDDA725C4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A4D1-7A2E-454B-8075-9D003ECA1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E11C-3067-42EE-A6C5-0853329A7E4C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9C98-A5DD-4F33-B7E5-6772852CD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79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0ED6-D11F-4C0B-B934-3CC5D4085D36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8A4B-7DA0-414E-9C9E-3B1E5DAAA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8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4CAF-A926-4A0C-AD10-41FC907B14C1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8EF9-F92D-4777-97AE-F5F4D2A88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3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0153-9C67-476D-8506-BDBF6ED24B99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9A57-117F-4477-ADE4-2FBF93FA4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20835-16E3-4A02-99CE-305AADF42971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503D8-7501-4BD0-BB14-67F791B0E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1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69CB-7988-4223-B6AB-DC39E2995541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53B8-92EE-4BD2-BDC4-5C4F78E11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1E3A-44C6-4867-B1B0-B2AF19338061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143F-B4BD-4F5E-9172-3625610B6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618-0D55-4BF6-9747-FD806F9EB27A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756E-AC9A-46C0-8B09-EA2EC19BD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8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BFDF-0BB8-4309-A8F6-C3AFAA0CD17C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CCB8-322F-4FCF-B411-E5D106B18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3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6820-F221-4742-8331-B4B7E2479125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C38A-F290-4AF9-99AB-230284E43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A9D9BE-46B4-4039-BBF4-3BD905337167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CEE734-87C5-41CC-B38E-B4CC2F31C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F5D142-59C1-4D10-9835-073408710335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F7B551-DC35-48C8-857F-E75DD0FAD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4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4.xml"/><Relationship Id="rId5" Type="http://schemas.openxmlformats.org/officeDocument/2006/relationships/chart" Target="../charts/char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5.xml"/><Relationship Id="rId5" Type="http://schemas.openxmlformats.org/officeDocument/2006/relationships/chart" Target="../charts/char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8.png"/><Relationship Id="rId5" Type="http://schemas.openxmlformats.org/officeDocument/2006/relationships/chart" Target="../charts/chart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9.png"/><Relationship Id="rId5" Type="http://schemas.openxmlformats.org/officeDocument/2006/relationships/chart" Target="../charts/char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9.xml"/><Relationship Id="rId5" Type="http://schemas.openxmlformats.org/officeDocument/2006/relationships/chart" Target="../charts/chart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altLang="ru-RU" sz="2800" b="1" dirty="0">
                <a:latin typeface="Century Gothic" panose="020B0502020202020204" pitchFamily="34" charset="0"/>
                <a:cs typeface="Calibri" panose="020F0502020204030204" pitchFamily="34" charset="0"/>
              </a:rPr>
              <a:t>«</a:t>
            </a:r>
            <a:r>
              <a:rPr lang="en-US" altLang="ru-RU" sz="2800" b="1" dirty="0">
                <a:latin typeface="Century Gothic" panose="020B0502020202020204" pitchFamily="34" charset="0"/>
                <a:cs typeface="Calibri" panose="020F0502020204030204" pitchFamily="34" charset="0"/>
              </a:rPr>
              <a:t>The Kyrgyz Republic</a:t>
            </a:r>
            <a:r>
              <a:rPr lang="ky-KG" altLang="ru-RU" sz="2800" b="1" dirty="0">
                <a:latin typeface="Century Gothic" panose="020B0502020202020204" pitchFamily="34" charset="0"/>
                <a:cs typeface="Calibri" panose="020F0502020204030204" pitchFamily="34" charset="0"/>
              </a:rPr>
              <a:t>: </a:t>
            </a:r>
            <a:r>
              <a:rPr lang="en-US" altLang="ru-RU" sz="2800" b="1" dirty="0">
                <a:latin typeface="Century Gothic" panose="020B0502020202020204" pitchFamily="34" charset="0"/>
                <a:cs typeface="Calibri" panose="020F0502020204030204" pitchFamily="34" charset="0"/>
              </a:rPr>
              <a:t>Financial system and Trade finance</a:t>
            </a:r>
            <a:r>
              <a:rPr lang="ru-RU" altLang="ru-RU" sz="2800" b="1" dirty="0">
                <a:latin typeface="Century Gothic" panose="020B0502020202020204" pitchFamily="34" charset="0"/>
                <a:cs typeface="Calibri" panose="020F0502020204030204" pitchFamily="34" charset="0"/>
              </a:rPr>
              <a:t>» </a:t>
            </a: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en-US" altLang="ru-RU" sz="2000" dirty="0">
                <a:latin typeface="Century Gothic" panose="020B0502020202020204" pitchFamily="34" charset="0"/>
                <a:cs typeface="Calibri" panose="020F0502020204030204" pitchFamily="34" charset="0"/>
              </a:rPr>
              <a:t>UZBEKISTAN:TRADE FINANCE 2021</a:t>
            </a:r>
            <a:br>
              <a:rPr lang="en-US" altLang="ru-RU" sz="20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en-US" altLang="ru-RU" sz="2000" dirty="0">
                <a:latin typeface="Century Gothic" panose="020B0502020202020204" pitchFamily="34" charset="0"/>
                <a:cs typeface="Calibri" panose="020F0502020204030204" pitchFamily="34" charset="0"/>
              </a:rPr>
              <a:t>November 23, 2021</a:t>
            </a:r>
            <a:br>
              <a:rPr lang="en-US" altLang="ru-RU" sz="20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lang="en-US" altLang="ru-RU" sz="2000" dirty="0">
                <a:latin typeface="Century Gothic" panose="020B0502020202020204" pitchFamily="34" charset="0"/>
                <a:cs typeface="Calibri" panose="020F0502020204030204" pitchFamily="34" charset="0"/>
              </a:rPr>
              <a:t>ONLINE</a:t>
            </a:r>
            <a:r>
              <a:rPr lang="ky-KG" altLang="ru-RU" sz="2400" dirty="0">
                <a:latin typeface="Century Gothic" panose="020B0502020202020204" pitchFamily="34" charset="0"/>
              </a:rPr>
              <a:t/>
            </a:r>
            <a:br>
              <a:rPr lang="ky-KG" altLang="ru-RU" sz="2400" dirty="0">
                <a:latin typeface="Century Gothic" panose="020B0502020202020204" pitchFamily="34" charset="0"/>
              </a:rPr>
            </a:br>
            <a:r>
              <a:rPr lang="ky-KG" altLang="ru-RU" sz="2400" dirty="0">
                <a:latin typeface="Century Gothic" panose="020B0502020202020204" pitchFamily="34" charset="0"/>
              </a:rPr>
              <a:t/>
            </a:r>
            <a:br>
              <a:rPr lang="ky-KG" altLang="ru-RU" sz="2400" dirty="0">
                <a:latin typeface="Century Gothic" panose="020B0502020202020204" pitchFamily="34" charset="0"/>
              </a:rPr>
            </a:br>
            <a:r>
              <a:rPr lang="ky-KG" altLang="ru-RU" sz="2400" dirty="0">
                <a:latin typeface="Century Gothic" panose="020B0502020202020204" pitchFamily="34" charset="0"/>
              </a:rPr>
              <a:t/>
            </a:r>
            <a:br>
              <a:rPr lang="ky-KG" altLang="ru-RU" sz="2400" dirty="0">
                <a:latin typeface="Century Gothic" panose="020B0502020202020204" pitchFamily="34" charset="0"/>
              </a:rPr>
            </a:br>
            <a:endParaRPr lang="ru-RU" altLang="ru-RU" sz="900" dirty="0">
              <a:latin typeface="Century Gothic" panose="020B0502020202020204" pitchFamily="34" charset="0"/>
            </a:endParaRPr>
          </a:p>
        </p:txBody>
      </p:sp>
      <p:pic>
        <p:nvPicPr>
          <p:cNvPr id="4099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724525"/>
            <a:ext cx="31908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100" y="1192213"/>
            <a:ext cx="2028825" cy="1217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4069980"/>
            <a:ext cx="3470275" cy="278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3700" y="1006475"/>
            <a:ext cx="10953750" cy="4462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2597150" algn="l"/>
              </a:tabLst>
              <a:defRPr/>
            </a:pPr>
            <a:r>
              <a:rPr lang="en-US" sz="2400" b="1" dirty="0">
                <a:latin typeface="Century Gothic" panose="020B0502020202020204" pitchFamily="34" charset="0"/>
              </a:rPr>
              <a:t>Challenges:</a:t>
            </a:r>
            <a:endParaRPr lang="ru-RU" sz="2000" b="1" dirty="0">
              <a:latin typeface="Century Gothic" panose="020B0502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Lack of information on counterparties </a:t>
            </a:r>
            <a:r>
              <a:rPr lang="en-US" sz="2000" dirty="0">
                <a:latin typeface="Century Gothic" panose="020B0502020202020204" pitchFamily="34" charset="0"/>
              </a:rPr>
              <a:t>(counterparty credit risk) </a:t>
            </a:r>
            <a:endParaRPr lang="ru-RU" sz="2000" dirty="0">
              <a:latin typeface="Century Gothic" panose="020B0502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Banks' requirements for collateral </a:t>
            </a:r>
            <a:r>
              <a:rPr lang="en-US" sz="2000" dirty="0">
                <a:latin typeface="Century Gothic" panose="020B0502020202020204" pitchFamily="34" charset="0"/>
              </a:rPr>
              <a:t>(the average LTV ratio in Kyrgyzstan is 40%, which corresponds to 250% of collateral)</a:t>
            </a:r>
            <a:endParaRPr lang="ru-RU" sz="2000" dirty="0">
              <a:latin typeface="Century Gothic" panose="020B0502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Population’s low level of financial literacy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Lack of government subsidy schemes for loans to exporters </a:t>
            </a:r>
            <a:r>
              <a:rPr lang="en-US" sz="2000" dirty="0">
                <a:latin typeface="Century Gothic" panose="020B0502020202020204" pitchFamily="34" charset="0"/>
              </a:rPr>
              <a:t>(funding liquidity risk)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No guarantee of export credit agencies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Century Gothic" panose="020B0502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Century Gothic" panose="020B0502020202020204" pitchFamily="34" charset="0"/>
              </a:rPr>
              <a:t>Impact of the economic and political situation </a:t>
            </a:r>
            <a:r>
              <a:rPr lang="en-US" sz="2000" dirty="0">
                <a:latin typeface="Century Gothic" panose="020B0502020202020204" pitchFamily="34" charset="0"/>
              </a:rPr>
              <a:t>(political risks)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658" y="3798332"/>
            <a:ext cx="5270342" cy="308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023937" y="1265218"/>
            <a:ext cx="1116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Century Gothic" panose="020B0502020202020204" pitchFamily="34" charset="0"/>
              </a:rPr>
              <a:t>Trade finance instruments development programs </a:t>
            </a:r>
            <a:endParaRPr lang="ru-RU" altLang="ru-RU" sz="2800" b="1" dirty="0">
              <a:latin typeface="Century Gothic" panose="020B0502020202020204" pitchFamily="34" charset="0"/>
            </a:endParaRPr>
          </a:p>
        </p:txBody>
      </p:sp>
      <p:sp>
        <p:nvSpPr>
          <p:cNvPr id="24580" name="Прямоугольник 2"/>
          <p:cNvSpPr>
            <a:spLocks noChangeArrowheads="1"/>
          </p:cNvSpPr>
          <p:nvPr/>
        </p:nvSpPr>
        <p:spPr bwMode="auto">
          <a:xfrm>
            <a:off x="438150" y="3429000"/>
            <a:ext cx="9107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</a:rPr>
              <a:t>Strategic aims of the National Bank of the Kyrgyz Republic for 2022-2025 </a:t>
            </a:r>
            <a:endParaRPr lang="ru-RU" alt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438150" y="2566988"/>
            <a:ext cx="10379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>
                <a:latin typeface="Century Gothic" panose="020B0502020202020204" pitchFamily="34" charset="0"/>
              </a:rPr>
              <a:t>Government program of the Kyrgyz Republic for the Development of Export of the Kyrgyz Republic for 2019-2022 </a:t>
            </a:r>
            <a:endParaRPr lang="ru-RU" altLang="ru-RU" sz="2000" b="1" dirty="0">
              <a:latin typeface="Century Gothic" panose="020B0502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3"/>
          <p:cNvSpPr>
            <a:spLocks noGrp="1"/>
          </p:cNvSpPr>
          <p:nvPr>
            <p:ph type="title"/>
          </p:nvPr>
        </p:nvSpPr>
        <p:spPr>
          <a:xfrm>
            <a:off x="838200" y="2305050"/>
            <a:ext cx="10515600" cy="2800350"/>
          </a:xfrm>
        </p:spPr>
        <p:txBody>
          <a:bodyPr/>
          <a:lstStyle/>
          <a:p>
            <a:pPr algn="ctr"/>
            <a:r>
              <a:rPr lang="en-US" altLang="ru-RU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Thank you for attention!</a:t>
            </a:r>
            <a:endParaRPr lang="ky-KG" altLang="ru-RU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693988" y="1143000"/>
            <a:ext cx="21526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b="1" dirty="0">
                <a:latin typeface="Century Gothic" panose="020B0502020202020204" pitchFamily="34" charset="0"/>
              </a:rPr>
              <a:t>National Bank of The Kyrgyz Republic</a:t>
            </a:r>
            <a:endParaRPr lang="ru-RU" altLang="ru-RU" b="1" dirty="0">
              <a:latin typeface="Century Gothic" panose="020B0502020202020204" pitchFamily="34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8077200" y="1004500"/>
            <a:ext cx="411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b="1" dirty="0">
                <a:latin typeface="Century Gothic" panose="020B0502020202020204" pitchFamily="34" charset="0"/>
              </a:rPr>
              <a:t>State Service for regulation and supervision of the financial market under The Ministry of Economy and Commerce of the Kyrgyz Republic</a:t>
            </a:r>
            <a:endParaRPr lang="ru-RU" altLang="ru-RU" b="1" dirty="0">
              <a:latin typeface="Century Gothic" panose="020B0502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16" y="944688"/>
            <a:ext cx="1964647" cy="16763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55" y="944688"/>
            <a:ext cx="1676340" cy="16763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885825" y="3079750"/>
            <a:ext cx="3960813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Commercial banks</a:t>
            </a:r>
            <a:endParaRPr lang="ru-RU" dirty="0">
              <a:latin typeface="+mn-lt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Microfinance organizations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Credit unions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Exchange bureaus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Credit bureaus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Guarantee funds</a:t>
            </a:r>
            <a:endParaRPr lang="ru-RU" dirty="0">
              <a:latin typeface="+mn-lt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+mn-lt"/>
              </a:rPr>
              <a:t>Payment system operators and payment institutions</a:t>
            </a:r>
            <a:endParaRPr lang="ru-RU" dirty="0">
              <a:latin typeface="+mn-lt"/>
            </a:endParaRPr>
          </a:p>
        </p:txBody>
      </p: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6219825" y="3079750"/>
            <a:ext cx="27441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ru-RU" dirty="0"/>
              <a:t>Stock exchanges</a:t>
            </a:r>
            <a:endParaRPr lang="ru-RU" altLang="ru-RU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ru-RU" dirty="0"/>
              <a:t>Auditing organizations</a:t>
            </a:r>
            <a:endParaRPr lang="ru-RU" altLang="ru-RU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ru-RU" dirty="0"/>
              <a:t>Pawn offices</a:t>
            </a:r>
            <a:endParaRPr lang="ru-RU" altLang="ru-RU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ru-RU" dirty="0"/>
              <a:t>Insurance organizations</a:t>
            </a:r>
            <a:endParaRPr lang="ru-RU" altLang="ru-RU" dirty="0"/>
          </a:p>
        </p:txBody>
      </p:sp>
      <p:pic>
        <p:nvPicPr>
          <p:cNvPr id="6152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4935538"/>
            <a:ext cx="368141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48840"/>
              </p:ext>
            </p:extLst>
          </p:nvPr>
        </p:nvGraphicFramePr>
        <p:xfrm>
          <a:off x="1431925" y="1333500"/>
          <a:ext cx="6488113" cy="45434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11492">
                  <a:extLst>
                    <a:ext uri="{9D8B030D-6E8A-4147-A177-3AD203B41FA5}">
                      <a16:colId xmlns:a16="http://schemas.microsoft.com/office/drawing/2014/main" val="3724666141"/>
                    </a:ext>
                  </a:extLst>
                </a:gridCol>
                <a:gridCol w="2276621">
                  <a:extLst>
                    <a:ext uri="{9D8B030D-6E8A-4147-A177-3AD203B41FA5}">
                      <a16:colId xmlns:a16="http://schemas.microsoft.com/office/drawing/2014/main" val="2404475330"/>
                    </a:ext>
                  </a:extLst>
                </a:gridCol>
              </a:tblGrid>
              <a:tr h="40476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3082906849"/>
                  </a:ext>
                </a:extLst>
              </a:tr>
              <a:tr h="40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Commercial banks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23 (31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0 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branches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1413078100"/>
                  </a:ext>
                </a:extLst>
              </a:tr>
              <a:tr h="40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Microfinance </a:t>
                      </a:r>
                      <a:r>
                        <a:rPr lang="en-US" sz="2000" dirty="0"/>
                        <a:t>organizations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9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2702458335"/>
                  </a:ext>
                </a:extLst>
              </a:tr>
              <a:tr h="425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Microcredit organizations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87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1973200312"/>
                  </a:ext>
                </a:extLst>
              </a:tr>
              <a:tr h="448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Microcredit agencies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37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1723371293"/>
                  </a:ext>
                </a:extLst>
              </a:tr>
              <a:tr h="40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Credit unions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89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2068157862"/>
                  </a:ext>
                </a:extLst>
              </a:tr>
              <a:tr h="420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Credit bureaus 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1127446611"/>
                  </a:ext>
                </a:extLst>
              </a:tr>
              <a:tr h="40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Exchange bureaus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371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1378363433"/>
                  </a:ext>
                </a:extLst>
              </a:tr>
              <a:tr h="432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Guarantee funds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1 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379777127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Payment system operators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633945328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Payment institutions</a:t>
                      </a:r>
                      <a:endParaRPr lang="ru-RU" sz="2000" dirty="0"/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val="2580859062"/>
                  </a:ext>
                </a:extLst>
              </a:tr>
            </a:tbl>
          </a:graphicData>
        </a:graphic>
      </p:graphicFrame>
      <p:sp>
        <p:nvSpPr>
          <p:cNvPr id="8220" name="TextBox 1"/>
          <p:cNvSpPr txBox="1">
            <a:spLocks noChangeArrowheads="1"/>
          </p:cNvSpPr>
          <p:nvPr/>
        </p:nvSpPr>
        <p:spPr bwMode="auto">
          <a:xfrm>
            <a:off x="1431925" y="671513"/>
            <a:ext cx="5383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b="1" dirty="0">
                <a:latin typeface="Century Gothic" panose="020B0502020202020204" pitchFamily="34" charset="0"/>
              </a:rPr>
              <a:t>Organizations supervised by the National Bank</a:t>
            </a:r>
            <a:endParaRPr lang="ru-RU" altLang="ru-RU" b="1" dirty="0">
              <a:latin typeface="Century Gothic" panose="020B0502020202020204" pitchFamily="34" charset="0"/>
            </a:endParaRPr>
          </a:p>
        </p:txBody>
      </p:sp>
      <p:pic>
        <p:nvPicPr>
          <p:cNvPr id="8221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2768600"/>
            <a:ext cx="3546475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005358"/>
              </p:ext>
            </p:extLst>
          </p:nvPr>
        </p:nvGraphicFramePr>
        <p:xfrm>
          <a:off x="512063" y="341523"/>
          <a:ext cx="11287001" cy="626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091333"/>
              </p:ext>
            </p:extLst>
          </p:nvPr>
        </p:nvGraphicFramePr>
        <p:xfrm>
          <a:off x="669385" y="512064"/>
          <a:ext cx="10972800" cy="634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769593"/>
              </p:ext>
            </p:extLst>
          </p:nvPr>
        </p:nvGraphicFramePr>
        <p:xfrm>
          <a:off x="716872" y="638977"/>
          <a:ext cx="10889790" cy="600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339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4560888"/>
            <a:ext cx="229711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8183563" y="5716588"/>
            <a:ext cx="38687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dirty="0">
                <a:latin typeface="Century Gothic" panose="020B0502020202020204" pitchFamily="34" charset="0"/>
              </a:rPr>
              <a:t>* the share of classified loans amounted to 12.0 % or KGS 20.9 billion</a:t>
            </a:r>
            <a:endParaRPr lang="ru-RU" alt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892858"/>
              </p:ext>
            </p:extLst>
          </p:nvPr>
        </p:nvGraphicFramePr>
        <p:xfrm>
          <a:off x="407624" y="539827"/>
          <a:ext cx="10409103" cy="612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387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963" y="4665663"/>
            <a:ext cx="2100262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988219" y="1123186"/>
            <a:ext cx="73612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Century Gothic" panose="020B0502020202020204" pitchFamily="34" charset="0"/>
              </a:rPr>
              <a:t>Trade finance instruments are provided by: </a:t>
            </a:r>
            <a:endParaRPr lang="ru-RU" altLang="ru-RU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875" y="2359025"/>
            <a:ext cx="80089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Commercial banks</a:t>
            </a:r>
            <a:r>
              <a:rPr lang="ru-RU" sz="2400" dirty="0">
                <a:latin typeface="Century Gothic" panose="020B0502020202020204" pitchFamily="34" charset="0"/>
              </a:rPr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entury Gothic" panose="020B0502020202020204" pitchFamily="34" charset="0"/>
              </a:rPr>
              <a:t>bank guarantees, letters of credit and collection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of payments 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75" y="3769609"/>
            <a:ext cx="86947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Century Gothic" panose="020B0502020202020204" pitchFamily="34" charset="0"/>
              </a:rPr>
              <a:t>Russian-Kyrgyz Development Fund: Financing factoring operations (aimed at Russian retail chains and Russian companies)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pic>
        <p:nvPicPr>
          <p:cNvPr id="18438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06600"/>
            <a:ext cx="203517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70402A8-85EA-9D41-BD51-BD2CEB5F6168}"/>
              </a:ext>
            </a:extLst>
          </p:cNvPr>
          <p:cNvGrpSpPr/>
          <p:nvPr/>
        </p:nvGrpSpPr>
        <p:grpSpPr>
          <a:xfrm>
            <a:off x="3174206" y="5180193"/>
            <a:ext cx="2035175" cy="1473218"/>
            <a:chOff x="3174206" y="5180193"/>
            <a:chExt cx="2025649" cy="1473218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35FCE1C8-066B-3641-B44C-5D54488DED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3487" y="5180193"/>
              <a:ext cx="827088" cy="813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29F8D67-3AB3-FF4B-9989-4B9FE5F8D304}"/>
                </a:ext>
              </a:extLst>
            </p:cNvPr>
            <p:cNvSpPr txBox="1"/>
            <p:nvPr/>
          </p:nvSpPr>
          <p:spPr>
            <a:xfrm>
              <a:off x="3174206" y="6007080"/>
              <a:ext cx="2025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KG" dirty="0"/>
                <a:t>Russian-Kyrgyz Development Fund</a:t>
              </a:r>
            </a:p>
          </p:txBody>
        </p:sp>
      </p:grpSp>
      <p:pic>
        <p:nvPicPr>
          <p:cNvPr id="1030" name="Picture 6" descr="26 Financial service provider ideas | financial, financial services,  financial instrument">
            <a:extLst>
              <a:ext uri="{FF2B5EF4-FFF2-40B4-BE49-F238E27FC236}">
                <a16:creationId xmlns:a16="http://schemas.microsoft.com/office/drawing/2014/main" id="{449696BF-D1AD-9A4D-91D4-DB39E097E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6" y="1748328"/>
            <a:ext cx="2143123" cy="202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700213" y="1123950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843748"/>
              </p:ext>
            </p:extLst>
          </p:nvPr>
        </p:nvGraphicFramePr>
        <p:xfrm>
          <a:off x="448056" y="704088"/>
          <a:ext cx="11109960" cy="570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ТФ_2 [Режим совместимости]" id="{B64E9221-F2C1-4B13-B77D-93D164B22FD2}" vid="{6B67D29B-0338-43C4-B0AF-5D25DCCDD465}"/>
    </a:ext>
  </a:extLst>
</a:theme>
</file>

<file path=ppt/theme/theme2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ТФ_2 [Режим совместимости]" id="{B64E9221-F2C1-4B13-B77D-93D164B22FD2}" vid="{1B6B5253-FE73-450B-88D7-574D62544BD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ТФ_2</Template>
  <TotalTime>1502</TotalTime>
  <Words>556</Words>
  <Application>Microsoft Office PowerPoint</Application>
  <PresentationFormat>Широкоэкранный</PresentationFormat>
  <Paragraphs>91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Wingdings</vt:lpstr>
      <vt:lpstr>4_Тема Office</vt:lpstr>
      <vt:lpstr>6_Тема Office</vt:lpstr>
      <vt:lpstr>«The Kyrgyz Republic: Financial system and Trade finance»       UZBEKISTAN:TRADE FINANCE 2021 November 23, 2021 ONLINE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«Кыргызская Республика: финансовая система и торговое финансирование»       UZBEKISTAN:TRADE FINANCE 2021 23 November 2021 ONLINE</dc:title>
  <dc:creator>Садыков Азат Уланович</dc:creator>
  <cp:lastModifiedBy>Садыков Азат Уланович</cp:lastModifiedBy>
  <cp:revision>11</cp:revision>
  <dcterms:created xsi:type="dcterms:W3CDTF">2021-11-19T10:35:48Z</dcterms:created>
  <dcterms:modified xsi:type="dcterms:W3CDTF">2021-11-22T11:26:07Z</dcterms:modified>
</cp:coreProperties>
</file>