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67" r:id="rId4"/>
    <p:sldId id="262" r:id="rId5"/>
    <p:sldId id="268" r:id="rId6"/>
    <p:sldId id="269" r:id="rId7"/>
    <p:sldId id="270" r:id="rId8"/>
    <p:sldId id="272" r:id="rId9"/>
    <p:sldId id="265" r:id="rId10"/>
    <p:sldId id="264" r:id="rId11"/>
    <p:sldId id="260" r:id="rId12"/>
    <p:sldId id="258" r:id="rId13"/>
    <p:sldId id="261" r:id="rId14"/>
    <p:sldId id="263" r:id="rId15"/>
    <p:sldId id="266" r:id="rId16"/>
  </p:sldIdLst>
  <p:sldSz cx="9144000" cy="6858000" type="screen4x3"/>
  <p:notesSz cx="6797675" cy="987425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/>
              <a:t>Factoring Market Dynamics, MEUR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>
        <c:manualLayout>
          <c:layoutTarget val="inner"/>
          <c:xMode val="edge"/>
          <c:yMode val="edge"/>
          <c:x val="0.13859492563429568"/>
          <c:y val="0.17171296296296296"/>
          <c:w val="0.64130752405949254"/>
          <c:h val="0.72088764946048411"/>
        </c:manualLayout>
      </c:layout>
      <c:lineChart>
        <c:grouping val="standard"/>
        <c:varyColors val="0"/>
        <c:ser>
          <c:idx val="0"/>
          <c:order val="0"/>
          <c:tx>
            <c:strRef>
              <c:f>DB_FCI_Dydamics!$Q$19</c:f>
              <c:strCache>
                <c:ptCount val="1"/>
                <c:pt idx="0">
                  <c:v>Poland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DB_FCI_Dydamics!$R$17:$X$17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DB_FCI_Dydamics!$R$19:$X$19</c:f>
              <c:numCache>
                <c:formatCode>#,##0</c:formatCode>
                <c:ptCount val="7"/>
                <c:pt idx="0">
                  <c:v>17900</c:v>
                </c:pt>
                <c:pt idx="1">
                  <c:v>24510</c:v>
                </c:pt>
                <c:pt idx="2">
                  <c:v>31588</c:v>
                </c:pt>
                <c:pt idx="3">
                  <c:v>33497</c:v>
                </c:pt>
                <c:pt idx="4">
                  <c:v>35020</c:v>
                </c:pt>
                <c:pt idx="5">
                  <c:v>39396</c:v>
                </c:pt>
                <c:pt idx="6">
                  <c:v>44300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C32-4E63-B8D3-12860C663EC5}"/>
            </c:ext>
          </c:extLst>
        </c:ser>
        <c:ser>
          <c:idx val="1"/>
          <c:order val="1"/>
          <c:tx>
            <c:strRef>
              <c:f>DB_FCI_Dydamics!$Q$20</c:f>
              <c:strCache>
                <c:ptCount val="1"/>
                <c:pt idx="0">
                  <c:v>Turkey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triang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DB_FCI_Dydamics!$R$17:$X$17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DB_FCI_Dydamics!$R$20:$X$20</c:f>
              <c:numCache>
                <c:formatCode>#,##0</c:formatCode>
                <c:ptCount val="7"/>
                <c:pt idx="0">
                  <c:v>30869</c:v>
                </c:pt>
                <c:pt idx="1">
                  <c:v>31702</c:v>
                </c:pt>
                <c:pt idx="2">
                  <c:v>32036</c:v>
                </c:pt>
                <c:pt idx="3">
                  <c:v>41229</c:v>
                </c:pt>
                <c:pt idx="4">
                  <c:v>39310</c:v>
                </c:pt>
                <c:pt idx="5">
                  <c:v>35085</c:v>
                </c:pt>
                <c:pt idx="6">
                  <c:v>34575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C32-4E63-B8D3-12860C663EC5}"/>
            </c:ext>
          </c:extLst>
        </c:ser>
        <c:ser>
          <c:idx val="2"/>
          <c:order val="2"/>
          <c:tx>
            <c:strRef>
              <c:f>DB_FCI_Dydamics!$Q$21</c:f>
              <c:strCache>
                <c:ptCount val="1"/>
                <c:pt idx="0">
                  <c:v>Russia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DB_FCI_Dydamics!$R$17:$X$17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DB_FCI_Dydamics!$R$21:$X$21</c:f>
              <c:numCache>
                <c:formatCode>#,##0</c:formatCode>
                <c:ptCount val="7"/>
                <c:pt idx="0">
                  <c:v>21174</c:v>
                </c:pt>
                <c:pt idx="1">
                  <c:v>35176</c:v>
                </c:pt>
                <c:pt idx="2">
                  <c:v>41960</c:v>
                </c:pt>
                <c:pt idx="3">
                  <c:v>29170</c:v>
                </c:pt>
                <c:pt idx="4">
                  <c:v>23332</c:v>
                </c:pt>
                <c:pt idx="5">
                  <c:v>28004</c:v>
                </c:pt>
                <c:pt idx="6">
                  <c:v>33792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C32-4E63-B8D3-12860C663EC5}"/>
            </c:ext>
          </c:extLst>
        </c:ser>
        <c:ser>
          <c:idx val="3"/>
          <c:order val="3"/>
          <c:tx>
            <c:strRef>
              <c:f>DB_FCI_Dydamics!$Q$22</c:f>
              <c:strCache>
                <c:ptCount val="1"/>
                <c:pt idx="0">
                  <c:v>Hungary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DB_FCI_Dydamics!$R$17:$X$17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DB_FCI_Dydamics!$R$22:$X$22</c:f>
              <c:numCache>
                <c:formatCode>#,##0</c:formatCode>
                <c:ptCount val="7"/>
                <c:pt idx="0">
                  <c:v>2817</c:v>
                </c:pt>
                <c:pt idx="1">
                  <c:v>2676</c:v>
                </c:pt>
                <c:pt idx="2">
                  <c:v>2661</c:v>
                </c:pt>
                <c:pt idx="3">
                  <c:v>2827</c:v>
                </c:pt>
                <c:pt idx="4">
                  <c:v>3779</c:v>
                </c:pt>
                <c:pt idx="5">
                  <c:v>3635</c:v>
                </c:pt>
                <c:pt idx="6">
                  <c:v>5730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C32-4E63-B8D3-12860C663EC5}"/>
            </c:ext>
          </c:extLst>
        </c:ser>
        <c:ser>
          <c:idx val="4"/>
          <c:order val="4"/>
          <c:tx>
            <c:strRef>
              <c:f>DB_FCI_Dydamics!$Q$23</c:f>
              <c:strCache>
                <c:ptCount val="1"/>
                <c:pt idx="0">
                  <c:v>Romania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plus"/>
            <c:size val="5"/>
            <c:spPr>
              <a:noFill/>
              <a:ln w="9525">
                <a:solidFill>
                  <a:schemeClr val="accent5"/>
                </a:solidFill>
              </a:ln>
              <a:effectLst/>
            </c:spPr>
          </c:marker>
          <c:cat>
            <c:numRef>
              <c:f>DB_FCI_Dydamics!$R$17:$X$17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DB_FCI_Dydamics!$R$23:$X$23</c:f>
              <c:numCache>
                <c:formatCode>#,##0</c:formatCode>
                <c:ptCount val="7"/>
                <c:pt idx="0">
                  <c:v>2582</c:v>
                </c:pt>
                <c:pt idx="1">
                  <c:v>2920</c:v>
                </c:pt>
                <c:pt idx="2">
                  <c:v>2713</c:v>
                </c:pt>
                <c:pt idx="3">
                  <c:v>2700</c:v>
                </c:pt>
                <c:pt idx="4">
                  <c:v>3651</c:v>
                </c:pt>
                <c:pt idx="5">
                  <c:v>4037</c:v>
                </c:pt>
                <c:pt idx="6">
                  <c:v>4560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C32-4E63-B8D3-12860C663EC5}"/>
            </c:ext>
          </c:extLst>
        </c:ser>
        <c:ser>
          <c:idx val="5"/>
          <c:order val="5"/>
          <c:tx>
            <c:strRef>
              <c:f>DB_FCI_Dydamics!$Q$24</c:f>
              <c:strCache>
                <c:ptCount val="1"/>
                <c:pt idx="0">
                  <c:v>Ukraine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x"/>
            <c:size val="5"/>
            <c:spPr>
              <a:noFill/>
              <a:ln w="9525">
                <a:solidFill>
                  <a:schemeClr val="accent6"/>
                </a:solidFill>
              </a:ln>
              <a:effectLst/>
            </c:spPr>
          </c:marker>
          <c:cat>
            <c:numRef>
              <c:f>DB_FCI_Dydamics!$R$17:$X$17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DB_FCI_Dydamics!$R$24:$X$24</c:f>
              <c:numCache>
                <c:formatCode>#,##0</c:formatCode>
                <c:ptCount val="7"/>
                <c:pt idx="0">
                  <c:v>955</c:v>
                </c:pt>
                <c:pt idx="1">
                  <c:v>1233</c:v>
                </c:pt>
                <c:pt idx="2">
                  <c:v>1340</c:v>
                </c:pt>
                <c:pt idx="3">
                  <c:v>1035</c:v>
                </c:pt>
                <c:pt idx="4">
                  <c:v>442</c:v>
                </c:pt>
                <c:pt idx="5">
                  <c:v>295</c:v>
                </c:pt>
                <c:pt idx="6">
                  <c:v>295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FC32-4E63-B8D3-12860C663E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5383736"/>
        <c:axId val="325385048"/>
      </c:lineChart>
      <c:catAx>
        <c:axId val="325383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325385048"/>
        <c:crosses val="autoZero"/>
        <c:auto val="1"/>
        <c:lblAlgn val="ctr"/>
        <c:lblOffset val="100"/>
        <c:noMultiLvlLbl val="0"/>
      </c:catAx>
      <c:valAx>
        <c:axId val="325385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325383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/>
              <a:t>Factoring Market in</a:t>
            </a:r>
            <a:r>
              <a:rPr lang="en-US" sz="1600" b="1" baseline="0"/>
              <a:t> 2017, MEUR</a:t>
            </a:r>
            <a:endParaRPr lang="en-US" sz="16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DB_FCI_2017!$O$25</c:f>
              <c:strCache>
                <c:ptCount val="1"/>
                <c:pt idx="0">
                  <c:v>Domestic, MEUR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DB_FCI_2017!$N$27:$N$32</c:f>
              <c:strCache>
                <c:ptCount val="6"/>
                <c:pt idx="0">
                  <c:v>Poland</c:v>
                </c:pt>
                <c:pt idx="1">
                  <c:v>Turkey</c:v>
                </c:pt>
                <c:pt idx="2">
                  <c:v>Russia</c:v>
                </c:pt>
                <c:pt idx="3">
                  <c:v>Hungary</c:v>
                </c:pt>
                <c:pt idx="4">
                  <c:v>Romania</c:v>
                </c:pt>
                <c:pt idx="5">
                  <c:v>Ukraine (*)</c:v>
                </c:pt>
              </c:strCache>
            </c:strRef>
          </c:cat>
          <c:val>
            <c:numRef>
              <c:f>DB_FCI_2017!$O$27:$O$32</c:f>
              <c:numCache>
                <c:formatCode>#,##0</c:formatCode>
                <c:ptCount val="6"/>
                <c:pt idx="0">
                  <c:v>35173</c:v>
                </c:pt>
                <c:pt idx="1">
                  <c:v>28000</c:v>
                </c:pt>
                <c:pt idx="2">
                  <c:v>33353</c:v>
                </c:pt>
                <c:pt idx="3">
                  <c:v>4985</c:v>
                </c:pt>
                <c:pt idx="4">
                  <c:v>3667</c:v>
                </c:pt>
                <c:pt idx="5">
                  <c:v>294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58-4693-BF9B-8059645E0856}"/>
            </c:ext>
          </c:extLst>
        </c:ser>
        <c:ser>
          <c:idx val="1"/>
          <c:order val="1"/>
          <c:tx>
            <c:strRef>
              <c:f>DB_FCI_2017!$P$25</c:f>
              <c:strCache>
                <c:ptCount val="1"/>
                <c:pt idx="0">
                  <c:v>Intl, MEUR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DB_FCI_2017!$N$27:$N$32</c:f>
              <c:strCache>
                <c:ptCount val="6"/>
                <c:pt idx="0">
                  <c:v>Poland</c:v>
                </c:pt>
                <c:pt idx="1">
                  <c:v>Turkey</c:v>
                </c:pt>
                <c:pt idx="2">
                  <c:v>Russia</c:v>
                </c:pt>
                <c:pt idx="3">
                  <c:v>Hungary</c:v>
                </c:pt>
                <c:pt idx="4">
                  <c:v>Romania</c:v>
                </c:pt>
                <c:pt idx="5">
                  <c:v>Ukraine (*)</c:v>
                </c:pt>
              </c:strCache>
            </c:strRef>
          </c:cat>
          <c:val>
            <c:numRef>
              <c:f>DB_FCI_2017!$P$27:$P$32</c:f>
              <c:numCache>
                <c:formatCode>#,##0</c:formatCode>
                <c:ptCount val="6"/>
                <c:pt idx="0">
                  <c:v>9127</c:v>
                </c:pt>
                <c:pt idx="1">
                  <c:v>6575</c:v>
                </c:pt>
                <c:pt idx="2">
                  <c:v>439</c:v>
                </c:pt>
                <c:pt idx="3">
                  <c:v>745</c:v>
                </c:pt>
                <c:pt idx="4">
                  <c:v>893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58-4693-BF9B-8059645E08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25577664"/>
        <c:axId val="325581272"/>
      </c:barChart>
      <c:catAx>
        <c:axId val="32557766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325581272"/>
        <c:crosses val="autoZero"/>
        <c:auto val="1"/>
        <c:lblAlgn val="ctr"/>
        <c:lblOffset val="100"/>
        <c:noMultiLvlLbl val="0"/>
      </c:catAx>
      <c:valAx>
        <c:axId val="325581272"/>
        <c:scaling>
          <c:orientation val="minMax"/>
          <c:max val="5000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325577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Factoring O/S as of EOY 2018, </a:t>
            </a:r>
            <a:r>
              <a:rPr lang="en-US" sz="1400" dirty="0"/>
              <a:t>MUAH Eq.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Factoring!$N$6</c:f>
              <c:strCache>
                <c:ptCount val="1"/>
                <c:pt idx="0">
                  <c:v>Factoring, MUAH Eq.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Factoring!$M$7:$M$17</c:f>
              <c:strCache>
                <c:ptCount val="11"/>
                <c:pt idx="0">
                  <c:v>FUIB</c:v>
                </c:pt>
                <c:pt idx="1">
                  <c:v>Ukreximbank</c:v>
                </c:pt>
                <c:pt idx="2">
                  <c:v>OTP</c:v>
                </c:pt>
                <c:pt idx="3">
                  <c:v>Alfa Bank Ukraine</c:v>
                </c:pt>
                <c:pt idx="4">
                  <c:v>RBA</c:v>
                </c:pt>
                <c:pt idx="5">
                  <c:v>Citibank</c:v>
                </c:pt>
                <c:pt idx="6">
                  <c:v>Vostok Bank</c:v>
                </c:pt>
                <c:pt idx="7">
                  <c:v>CAU</c:v>
                </c:pt>
                <c:pt idx="8">
                  <c:v>Pivdenny</c:v>
                </c:pt>
                <c:pt idx="9">
                  <c:v>Privatbank</c:v>
                </c:pt>
                <c:pt idx="10">
                  <c:v>Other 58 Banks</c:v>
                </c:pt>
              </c:strCache>
            </c:strRef>
          </c:cat>
          <c:val>
            <c:numRef>
              <c:f>Factoring!$N$7:$N$17</c:f>
              <c:numCache>
                <c:formatCode>#,##0</c:formatCode>
                <c:ptCount val="11"/>
                <c:pt idx="0">
                  <c:v>1157.5048345499999</c:v>
                </c:pt>
                <c:pt idx="1">
                  <c:v>593.98245603999999</c:v>
                </c:pt>
                <c:pt idx="2">
                  <c:v>539.90383248000001</c:v>
                </c:pt>
                <c:pt idx="3">
                  <c:v>390.23597275999998</c:v>
                </c:pt>
                <c:pt idx="4">
                  <c:v>158.11366631999999</c:v>
                </c:pt>
                <c:pt idx="5">
                  <c:v>157.32777935999999</c:v>
                </c:pt>
                <c:pt idx="6">
                  <c:v>111.64685865999999</c:v>
                </c:pt>
                <c:pt idx="7">
                  <c:v>86.772418399999992</c:v>
                </c:pt>
                <c:pt idx="8">
                  <c:v>39.224378950000002</c:v>
                </c:pt>
                <c:pt idx="9">
                  <c:v>1.5299323300000001</c:v>
                </c:pt>
                <c:pt idx="10">
                  <c:v>213.04898871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4D-4420-BC20-9BFAFC9D69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93463208"/>
        <c:axId val="2093463536"/>
      </c:barChart>
      <c:catAx>
        <c:axId val="209346320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2093463536"/>
        <c:crosses val="autoZero"/>
        <c:auto val="1"/>
        <c:lblAlgn val="ctr"/>
        <c:lblOffset val="100"/>
        <c:noMultiLvlLbl val="0"/>
      </c:catAx>
      <c:valAx>
        <c:axId val="2093463536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2093463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BDEE7A-38F0-4FE5-A50B-F2A0FCE30F38}" type="doc">
      <dgm:prSet loTypeId="urn:microsoft.com/office/officeart/2005/8/layout/cycle6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uk-UA"/>
        </a:p>
      </dgm:t>
    </dgm:pt>
    <dgm:pt modelId="{C0479476-B4FA-46AA-BD07-857B03325189}">
      <dgm:prSet phldrT="[Text]" custT="1"/>
      <dgm:spPr/>
      <dgm:t>
        <a:bodyPr/>
        <a:lstStyle/>
        <a:p>
          <a:r>
            <a:rPr lang="uk-UA" sz="1600" dirty="0" smtClean="0"/>
            <a:t>Знання продукту на ринку</a:t>
          </a:r>
        </a:p>
      </dgm:t>
    </dgm:pt>
    <dgm:pt modelId="{D652271E-79AB-4012-B4C5-1DA6E8029404}" type="parTrans" cxnId="{D2751910-B251-4DA6-AD4E-5D907C033233}">
      <dgm:prSet/>
      <dgm:spPr/>
      <dgm:t>
        <a:bodyPr/>
        <a:lstStyle/>
        <a:p>
          <a:endParaRPr lang="uk-UA" sz="2000"/>
        </a:p>
      </dgm:t>
    </dgm:pt>
    <dgm:pt modelId="{2A333154-847D-4FBD-A7F2-E81CAA664B1F}" type="sibTrans" cxnId="{D2751910-B251-4DA6-AD4E-5D907C033233}">
      <dgm:prSet/>
      <dgm:spPr/>
      <dgm:t>
        <a:bodyPr/>
        <a:lstStyle/>
        <a:p>
          <a:endParaRPr lang="uk-UA" sz="2000"/>
        </a:p>
      </dgm:t>
    </dgm:pt>
    <dgm:pt modelId="{43F67BE2-996D-4F9C-A3AF-9B58E53B5CC5}">
      <dgm:prSet phldrT="[Text]" custT="1"/>
      <dgm:spPr/>
      <dgm:t>
        <a:bodyPr/>
        <a:lstStyle/>
        <a:p>
          <a:r>
            <a:rPr lang="uk-UA" sz="1600" dirty="0" err="1" smtClean="0"/>
            <a:t>Управлінняризиками</a:t>
          </a:r>
          <a:endParaRPr lang="uk-UA" sz="1600" dirty="0"/>
        </a:p>
      </dgm:t>
    </dgm:pt>
    <dgm:pt modelId="{1394C96B-6AAE-4952-9C5F-265E082C1944}" type="parTrans" cxnId="{DA2EE494-4671-43B0-B303-2D49216400B2}">
      <dgm:prSet/>
      <dgm:spPr/>
      <dgm:t>
        <a:bodyPr/>
        <a:lstStyle/>
        <a:p>
          <a:endParaRPr lang="uk-UA" sz="2000"/>
        </a:p>
      </dgm:t>
    </dgm:pt>
    <dgm:pt modelId="{E571ED93-E805-40C9-93B1-E4AEF3FBE9BE}" type="sibTrans" cxnId="{DA2EE494-4671-43B0-B303-2D49216400B2}">
      <dgm:prSet/>
      <dgm:spPr/>
      <dgm:t>
        <a:bodyPr/>
        <a:lstStyle/>
        <a:p>
          <a:endParaRPr lang="uk-UA" sz="2000"/>
        </a:p>
      </dgm:t>
    </dgm:pt>
    <dgm:pt modelId="{A27283FD-D243-454F-B4BD-A8B336DB1813}">
      <dgm:prSet phldrT="[Text]" custT="1"/>
      <dgm:spPr/>
      <dgm:t>
        <a:bodyPr/>
        <a:lstStyle/>
        <a:p>
          <a:r>
            <a:rPr lang="uk-UA" sz="1600" dirty="0" smtClean="0"/>
            <a:t>Регулювання ринку</a:t>
          </a:r>
          <a:endParaRPr lang="uk-UA" sz="1600" dirty="0"/>
        </a:p>
      </dgm:t>
    </dgm:pt>
    <dgm:pt modelId="{332D26BF-250C-4397-8AC2-426F209797ED}" type="parTrans" cxnId="{62C725A7-FD19-43FA-BCB0-0D1BF101ECB8}">
      <dgm:prSet/>
      <dgm:spPr/>
      <dgm:t>
        <a:bodyPr/>
        <a:lstStyle/>
        <a:p>
          <a:endParaRPr lang="uk-UA" sz="2000"/>
        </a:p>
      </dgm:t>
    </dgm:pt>
    <dgm:pt modelId="{39905375-51AC-4BF0-A0D3-4B082B7A66EF}" type="sibTrans" cxnId="{62C725A7-FD19-43FA-BCB0-0D1BF101ECB8}">
      <dgm:prSet/>
      <dgm:spPr/>
      <dgm:t>
        <a:bodyPr/>
        <a:lstStyle/>
        <a:p>
          <a:endParaRPr lang="uk-UA" sz="2000"/>
        </a:p>
      </dgm:t>
    </dgm:pt>
    <dgm:pt modelId="{BB87E8D3-3276-440C-8F28-C943EE1024CB}">
      <dgm:prSet phldrT="[Text]" custT="1"/>
      <dgm:spPr/>
      <dgm:t>
        <a:bodyPr/>
        <a:lstStyle/>
        <a:p>
          <a:r>
            <a:rPr lang="uk-UA" sz="1600" dirty="0" smtClean="0"/>
            <a:t>Технічні (</a:t>
          </a:r>
          <a:r>
            <a:rPr lang="en-US" sz="1600" dirty="0" smtClean="0"/>
            <a:t>IT) </a:t>
          </a:r>
          <a:r>
            <a:rPr lang="uk-UA" sz="1600" dirty="0" smtClean="0"/>
            <a:t>рішення</a:t>
          </a:r>
          <a:endParaRPr lang="uk-UA" sz="1600" dirty="0"/>
        </a:p>
      </dgm:t>
    </dgm:pt>
    <dgm:pt modelId="{8ED127F2-EE34-43F1-9E28-AA7210D7F51A}" type="parTrans" cxnId="{A62FF009-F11A-47B1-A20E-91CCB19A722C}">
      <dgm:prSet/>
      <dgm:spPr/>
      <dgm:t>
        <a:bodyPr/>
        <a:lstStyle/>
        <a:p>
          <a:endParaRPr lang="uk-UA" sz="2000"/>
        </a:p>
      </dgm:t>
    </dgm:pt>
    <dgm:pt modelId="{5D763727-1FE7-48DC-AAE0-BE06FA7977F4}" type="sibTrans" cxnId="{A62FF009-F11A-47B1-A20E-91CCB19A722C}">
      <dgm:prSet/>
      <dgm:spPr/>
      <dgm:t>
        <a:bodyPr/>
        <a:lstStyle/>
        <a:p>
          <a:endParaRPr lang="uk-UA" sz="2000"/>
        </a:p>
      </dgm:t>
    </dgm:pt>
    <dgm:pt modelId="{63C31C52-DC60-4B5D-AA72-CD8E6092665B}">
      <dgm:prSet phldrT="[Text]" custT="1"/>
      <dgm:spPr/>
      <dgm:t>
        <a:bodyPr/>
        <a:lstStyle/>
        <a:p>
          <a:r>
            <a:rPr lang="uk-UA" sz="1600" dirty="0" smtClean="0"/>
            <a:t>Підготовка спеціалістів</a:t>
          </a:r>
          <a:endParaRPr lang="uk-UA" sz="1600" dirty="0"/>
        </a:p>
      </dgm:t>
    </dgm:pt>
    <dgm:pt modelId="{E103B5E2-9816-42D6-9037-56BB60BCF410}" type="parTrans" cxnId="{D2FCE684-776C-4411-A772-EEF955F0C0A7}">
      <dgm:prSet/>
      <dgm:spPr/>
      <dgm:t>
        <a:bodyPr/>
        <a:lstStyle/>
        <a:p>
          <a:endParaRPr lang="uk-UA" sz="2000"/>
        </a:p>
      </dgm:t>
    </dgm:pt>
    <dgm:pt modelId="{D1770F28-A2E8-4617-820A-698FEC86DA3B}" type="sibTrans" cxnId="{D2FCE684-776C-4411-A772-EEF955F0C0A7}">
      <dgm:prSet/>
      <dgm:spPr/>
      <dgm:t>
        <a:bodyPr/>
        <a:lstStyle/>
        <a:p>
          <a:endParaRPr lang="uk-UA" sz="2000"/>
        </a:p>
      </dgm:t>
    </dgm:pt>
    <dgm:pt modelId="{3DCE2879-8BB8-4799-8674-4E48F5AB1A9D}">
      <dgm:prSet custT="1"/>
      <dgm:spPr/>
      <dgm:t>
        <a:bodyPr/>
        <a:lstStyle/>
        <a:p>
          <a:r>
            <a:rPr lang="uk-UA" sz="1600" dirty="0" smtClean="0"/>
            <a:t>Бізнес-модель</a:t>
          </a:r>
          <a:endParaRPr lang="uk-UA" sz="1600" dirty="0"/>
        </a:p>
      </dgm:t>
    </dgm:pt>
    <dgm:pt modelId="{FA372198-E4CE-423B-A5F7-01E27FEFBBF9}" type="parTrans" cxnId="{79569831-FA7C-4E53-B59F-D14204EBD0B6}">
      <dgm:prSet/>
      <dgm:spPr/>
      <dgm:t>
        <a:bodyPr/>
        <a:lstStyle/>
        <a:p>
          <a:endParaRPr lang="uk-UA" sz="2000"/>
        </a:p>
      </dgm:t>
    </dgm:pt>
    <dgm:pt modelId="{C2944FF9-3366-456F-A1AF-01E02B297DED}" type="sibTrans" cxnId="{79569831-FA7C-4E53-B59F-D14204EBD0B6}">
      <dgm:prSet/>
      <dgm:spPr/>
      <dgm:t>
        <a:bodyPr/>
        <a:lstStyle/>
        <a:p>
          <a:endParaRPr lang="uk-UA" sz="2000"/>
        </a:p>
      </dgm:t>
    </dgm:pt>
    <dgm:pt modelId="{9DF1B600-C9BE-453F-8042-97D8C7031755}" type="pres">
      <dgm:prSet presAssocID="{C3BDEE7A-38F0-4FE5-A50B-F2A0FCE30F3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CFF77718-36E9-4C7C-B4F6-68DE3A4777BA}" type="pres">
      <dgm:prSet presAssocID="{C0479476-B4FA-46AA-BD07-857B03325189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D175335-8F04-43BB-898D-5F6B0A9D29A7}" type="pres">
      <dgm:prSet presAssocID="{C0479476-B4FA-46AA-BD07-857B03325189}" presName="spNode" presStyleCnt="0"/>
      <dgm:spPr/>
    </dgm:pt>
    <dgm:pt modelId="{2AC76D2A-2D55-42EA-8B0B-7A62928E1316}" type="pres">
      <dgm:prSet presAssocID="{2A333154-847D-4FBD-A7F2-E81CAA664B1F}" presName="sibTrans" presStyleLbl="sibTrans1D1" presStyleIdx="0" presStyleCnt="6"/>
      <dgm:spPr/>
      <dgm:t>
        <a:bodyPr/>
        <a:lstStyle/>
        <a:p>
          <a:endParaRPr lang="uk-UA"/>
        </a:p>
      </dgm:t>
    </dgm:pt>
    <dgm:pt modelId="{FA6A77C5-A1E1-4885-B97A-81B91B2ACD72}" type="pres">
      <dgm:prSet presAssocID="{3DCE2879-8BB8-4799-8674-4E48F5AB1A9D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2E49399-853A-4CCB-B5AE-3DC790D5CDF0}" type="pres">
      <dgm:prSet presAssocID="{3DCE2879-8BB8-4799-8674-4E48F5AB1A9D}" presName="spNode" presStyleCnt="0"/>
      <dgm:spPr/>
    </dgm:pt>
    <dgm:pt modelId="{30E937BB-C5A7-4901-9DB6-250BF63FC9D8}" type="pres">
      <dgm:prSet presAssocID="{C2944FF9-3366-456F-A1AF-01E02B297DED}" presName="sibTrans" presStyleLbl="sibTrans1D1" presStyleIdx="1" presStyleCnt="6"/>
      <dgm:spPr/>
      <dgm:t>
        <a:bodyPr/>
        <a:lstStyle/>
        <a:p>
          <a:endParaRPr lang="uk-UA"/>
        </a:p>
      </dgm:t>
    </dgm:pt>
    <dgm:pt modelId="{0AB3B0CC-EDCF-4906-827F-04E8B8FE38EC}" type="pres">
      <dgm:prSet presAssocID="{43F67BE2-996D-4F9C-A3AF-9B58E53B5CC5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3B02324-7EC7-4DD5-8550-DAC516B0AF24}" type="pres">
      <dgm:prSet presAssocID="{43F67BE2-996D-4F9C-A3AF-9B58E53B5CC5}" presName="spNode" presStyleCnt="0"/>
      <dgm:spPr/>
    </dgm:pt>
    <dgm:pt modelId="{4B5FB072-633F-4DA7-B7B0-2A4DE8F898EB}" type="pres">
      <dgm:prSet presAssocID="{E571ED93-E805-40C9-93B1-E4AEF3FBE9BE}" presName="sibTrans" presStyleLbl="sibTrans1D1" presStyleIdx="2" presStyleCnt="6"/>
      <dgm:spPr/>
      <dgm:t>
        <a:bodyPr/>
        <a:lstStyle/>
        <a:p>
          <a:endParaRPr lang="uk-UA"/>
        </a:p>
      </dgm:t>
    </dgm:pt>
    <dgm:pt modelId="{102AD308-70CA-4CE6-8C5A-49EA0F731D5F}" type="pres">
      <dgm:prSet presAssocID="{A27283FD-D243-454F-B4BD-A8B336DB1813}" presName="node" presStyleLbl="node1" presStyleIdx="3" presStyleCnt="6" custScaleX="13011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B7E07AB-7899-4D66-AF54-35AD441FE8FB}" type="pres">
      <dgm:prSet presAssocID="{A27283FD-D243-454F-B4BD-A8B336DB1813}" presName="spNode" presStyleCnt="0"/>
      <dgm:spPr/>
    </dgm:pt>
    <dgm:pt modelId="{E9C47155-0F06-4601-9416-19040C67573D}" type="pres">
      <dgm:prSet presAssocID="{39905375-51AC-4BF0-A0D3-4B082B7A66EF}" presName="sibTrans" presStyleLbl="sibTrans1D1" presStyleIdx="3" presStyleCnt="6"/>
      <dgm:spPr/>
      <dgm:t>
        <a:bodyPr/>
        <a:lstStyle/>
        <a:p>
          <a:endParaRPr lang="uk-UA"/>
        </a:p>
      </dgm:t>
    </dgm:pt>
    <dgm:pt modelId="{32B3904D-89CA-42C2-BD39-D84480EF6529}" type="pres">
      <dgm:prSet presAssocID="{BB87E8D3-3276-440C-8F28-C943EE1024CB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415BC5E-9A55-4F09-9096-64CD4C5425F6}" type="pres">
      <dgm:prSet presAssocID="{BB87E8D3-3276-440C-8F28-C943EE1024CB}" presName="spNode" presStyleCnt="0"/>
      <dgm:spPr/>
    </dgm:pt>
    <dgm:pt modelId="{3ED755C7-A93C-4511-9278-85E558448C9B}" type="pres">
      <dgm:prSet presAssocID="{5D763727-1FE7-48DC-AAE0-BE06FA7977F4}" presName="sibTrans" presStyleLbl="sibTrans1D1" presStyleIdx="4" presStyleCnt="6"/>
      <dgm:spPr/>
      <dgm:t>
        <a:bodyPr/>
        <a:lstStyle/>
        <a:p>
          <a:endParaRPr lang="uk-UA"/>
        </a:p>
      </dgm:t>
    </dgm:pt>
    <dgm:pt modelId="{B07A2A9E-58FC-4E73-8998-7EC3873DBE38}" type="pres">
      <dgm:prSet presAssocID="{63C31C52-DC60-4B5D-AA72-CD8E6092665B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FA469F7-A499-4D4D-9D44-8977E7A3BD59}" type="pres">
      <dgm:prSet presAssocID="{63C31C52-DC60-4B5D-AA72-CD8E6092665B}" presName="spNode" presStyleCnt="0"/>
      <dgm:spPr/>
    </dgm:pt>
    <dgm:pt modelId="{D1797A3A-AD09-4B59-8DA9-774B14BC20D6}" type="pres">
      <dgm:prSet presAssocID="{D1770F28-A2E8-4617-820A-698FEC86DA3B}" presName="sibTrans" presStyleLbl="sibTrans1D1" presStyleIdx="5" presStyleCnt="6"/>
      <dgm:spPr/>
      <dgm:t>
        <a:bodyPr/>
        <a:lstStyle/>
        <a:p>
          <a:endParaRPr lang="uk-UA"/>
        </a:p>
      </dgm:t>
    </dgm:pt>
  </dgm:ptLst>
  <dgm:cxnLst>
    <dgm:cxn modelId="{62C725A7-FD19-43FA-BCB0-0D1BF101ECB8}" srcId="{C3BDEE7A-38F0-4FE5-A50B-F2A0FCE30F38}" destId="{A27283FD-D243-454F-B4BD-A8B336DB1813}" srcOrd="3" destOrd="0" parTransId="{332D26BF-250C-4397-8AC2-426F209797ED}" sibTransId="{39905375-51AC-4BF0-A0D3-4B082B7A66EF}"/>
    <dgm:cxn modelId="{D2FCE684-776C-4411-A772-EEF955F0C0A7}" srcId="{C3BDEE7A-38F0-4FE5-A50B-F2A0FCE30F38}" destId="{63C31C52-DC60-4B5D-AA72-CD8E6092665B}" srcOrd="5" destOrd="0" parTransId="{E103B5E2-9816-42D6-9037-56BB60BCF410}" sibTransId="{D1770F28-A2E8-4617-820A-698FEC86DA3B}"/>
    <dgm:cxn modelId="{79569831-FA7C-4E53-B59F-D14204EBD0B6}" srcId="{C3BDEE7A-38F0-4FE5-A50B-F2A0FCE30F38}" destId="{3DCE2879-8BB8-4799-8674-4E48F5AB1A9D}" srcOrd="1" destOrd="0" parTransId="{FA372198-E4CE-423B-A5F7-01E27FEFBBF9}" sibTransId="{C2944FF9-3366-456F-A1AF-01E02B297DED}"/>
    <dgm:cxn modelId="{D2751910-B251-4DA6-AD4E-5D907C033233}" srcId="{C3BDEE7A-38F0-4FE5-A50B-F2A0FCE30F38}" destId="{C0479476-B4FA-46AA-BD07-857B03325189}" srcOrd="0" destOrd="0" parTransId="{D652271E-79AB-4012-B4C5-1DA6E8029404}" sibTransId="{2A333154-847D-4FBD-A7F2-E81CAA664B1F}"/>
    <dgm:cxn modelId="{700D8B23-7351-4EE4-B564-641823AA9F06}" type="presOf" srcId="{C2944FF9-3366-456F-A1AF-01E02B297DED}" destId="{30E937BB-C5A7-4901-9DB6-250BF63FC9D8}" srcOrd="0" destOrd="0" presId="urn:microsoft.com/office/officeart/2005/8/layout/cycle6"/>
    <dgm:cxn modelId="{6C2ADD44-F3BC-45C2-BE52-60CBF696B1DD}" type="presOf" srcId="{39905375-51AC-4BF0-A0D3-4B082B7A66EF}" destId="{E9C47155-0F06-4601-9416-19040C67573D}" srcOrd="0" destOrd="0" presId="urn:microsoft.com/office/officeart/2005/8/layout/cycle6"/>
    <dgm:cxn modelId="{76279E98-977F-48AD-870B-F149CC8BEF22}" type="presOf" srcId="{5D763727-1FE7-48DC-AAE0-BE06FA7977F4}" destId="{3ED755C7-A93C-4511-9278-85E558448C9B}" srcOrd="0" destOrd="0" presId="urn:microsoft.com/office/officeart/2005/8/layout/cycle6"/>
    <dgm:cxn modelId="{D219F449-0E71-41ED-B1C5-8FD18D56F3FA}" type="presOf" srcId="{43F67BE2-996D-4F9C-A3AF-9B58E53B5CC5}" destId="{0AB3B0CC-EDCF-4906-827F-04E8B8FE38EC}" srcOrd="0" destOrd="0" presId="urn:microsoft.com/office/officeart/2005/8/layout/cycle6"/>
    <dgm:cxn modelId="{2CD58493-DBE6-4440-940E-F0BF2238A768}" type="presOf" srcId="{C0479476-B4FA-46AA-BD07-857B03325189}" destId="{CFF77718-36E9-4C7C-B4F6-68DE3A4777BA}" srcOrd="0" destOrd="0" presId="urn:microsoft.com/office/officeart/2005/8/layout/cycle6"/>
    <dgm:cxn modelId="{98402CD7-B54C-4C3E-A74C-092CCC1C2903}" type="presOf" srcId="{3DCE2879-8BB8-4799-8674-4E48F5AB1A9D}" destId="{FA6A77C5-A1E1-4885-B97A-81B91B2ACD72}" srcOrd="0" destOrd="0" presId="urn:microsoft.com/office/officeart/2005/8/layout/cycle6"/>
    <dgm:cxn modelId="{DFC1C8D6-B19C-48AA-A0BD-A627131BC500}" type="presOf" srcId="{C3BDEE7A-38F0-4FE5-A50B-F2A0FCE30F38}" destId="{9DF1B600-C9BE-453F-8042-97D8C7031755}" srcOrd="0" destOrd="0" presId="urn:microsoft.com/office/officeart/2005/8/layout/cycle6"/>
    <dgm:cxn modelId="{D6D2028C-9E98-4635-8948-CF2A68FBD699}" type="presOf" srcId="{BB87E8D3-3276-440C-8F28-C943EE1024CB}" destId="{32B3904D-89CA-42C2-BD39-D84480EF6529}" srcOrd="0" destOrd="0" presId="urn:microsoft.com/office/officeart/2005/8/layout/cycle6"/>
    <dgm:cxn modelId="{E1B5DA9D-697A-40A4-8918-2D25731E762E}" type="presOf" srcId="{E571ED93-E805-40C9-93B1-E4AEF3FBE9BE}" destId="{4B5FB072-633F-4DA7-B7B0-2A4DE8F898EB}" srcOrd="0" destOrd="0" presId="urn:microsoft.com/office/officeart/2005/8/layout/cycle6"/>
    <dgm:cxn modelId="{9CA45D27-BAF5-43C7-888F-675C2519DD54}" type="presOf" srcId="{D1770F28-A2E8-4617-820A-698FEC86DA3B}" destId="{D1797A3A-AD09-4B59-8DA9-774B14BC20D6}" srcOrd="0" destOrd="0" presId="urn:microsoft.com/office/officeart/2005/8/layout/cycle6"/>
    <dgm:cxn modelId="{DA2EE494-4671-43B0-B303-2D49216400B2}" srcId="{C3BDEE7A-38F0-4FE5-A50B-F2A0FCE30F38}" destId="{43F67BE2-996D-4F9C-A3AF-9B58E53B5CC5}" srcOrd="2" destOrd="0" parTransId="{1394C96B-6AAE-4952-9C5F-265E082C1944}" sibTransId="{E571ED93-E805-40C9-93B1-E4AEF3FBE9BE}"/>
    <dgm:cxn modelId="{F3DBEB4D-105A-46AE-AE69-F7282F5BCF69}" type="presOf" srcId="{A27283FD-D243-454F-B4BD-A8B336DB1813}" destId="{102AD308-70CA-4CE6-8C5A-49EA0F731D5F}" srcOrd="0" destOrd="0" presId="urn:microsoft.com/office/officeart/2005/8/layout/cycle6"/>
    <dgm:cxn modelId="{5E03049A-69E0-454D-AE75-3E2D546428FB}" type="presOf" srcId="{63C31C52-DC60-4B5D-AA72-CD8E6092665B}" destId="{B07A2A9E-58FC-4E73-8998-7EC3873DBE38}" srcOrd="0" destOrd="0" presId="urn:microsoft.com/office/officeart/2005/8/layout/cycle6"/>
    <dgm:cxn modelId="{C4389F42-CBCB-47C0-96CA-1D309CADF857}" type="presOf" srcId="{2A333154-847D-4FBD-A7F2-E81CAA664B1F}" destId="{2AC76D2A-2D55-42EA-8B0B-7A62928E1316}" srcOrd="0" destOrd="0" presId="urn:microsoft.com/office/officeart/2005/8/layout/cycle6"/>
    <dgm:cxn modelId="{A62FF009-F11A-47B1-A20E-91CCB19A722C}" srcId="{C3BDEE7A-38F0-4FE5-A50B-F2A0FCE30F38}" destId="{BB87E8D3-3276-440C-8F28-C943EE1024CB}" srcOrd="4" destOrd="0" parTransId="{8ED127F2-EE34-43F1-9E28-AA7210D7F51A}" sibTransId="{5D763727-1FE7-48DC-AAE0-BE06FA7977F4}"/>
    <dgm:cxn modelId="{503204AF-57CC-409C-B99F-5945CCEB6E5D}" type="presParOf" srcId="{9DF1B600-C9BE-453F-8042-97D8C7031755}" destId="{CFF77718-36E9-4C7C-B4F6-68DE3A4777BA}" srcOrd="0" destOrd="0" presId="urn:microsoft.com/office/officeart/2005/8/layout/cycle6"/>
    <dgm:cxn modelId="{9696D37F-434F-455D-BAEE-D7EBAFCA88AB}" type="presParOf" srcId="{9DF1B600-C9BE-453F-8042-97D8C7031755}" destId="{5D175335-8F04-43BB-898D-5F6B0A9D29A7}" srcOrd="1" destOrd="0" presId="urn:microsoft.com/office/officeart/2005/8/layout/cycle6"/>
    <dgm:cxn modelId="{433DA39B-8395-4551-9CBA-9FD2916F3D37}" type="presParOf" srcId="{9DF1B600-C9BE-453F-8042-97D8C7031755}" destId="{2AC76D2A-2D55-42EA-8B0B-7A62928E1316}" srcOrd="2" destOrd="0" presId="urn:microsoft.com/office/officeart/2005/8/layout/cycle6"/>
    <dgm:cxn modelId="{3BA4E24C-2326-4B85-AE62-FDB300C5354E}" type="presParOf" srcId="{9DF1B600-C9BE-453F-8042-97D8C7031755}" destId="{FA6A77C5-A1E1-4885-B97A-81B91B2ACD72}" srcOrd="3" destOrd="0" presId="urn:microsoft.com/office/officeart/2005/8/layout/cycle6"/>
    <dgm:cxn modelId="{61BB6ED5-172B-48F3-90E9-78DA84591EDB}" type="presParOf" srcId="{9DF1B600-C9BE-453F-8042-97D8C7031755}" destId="{72E49399-853A-4CCB-B5AE-3DC790D5CDF0}" srcOrd="4" destOrd="0" presId="urn:microsoft.com/office/officeart/2005/8/layout/cycle6"/>
    <dgm:cxn modelId="{C3D4F403-2E71-450F-BCC8-3B6594DD53AD}" type="presParOf" srcId="{9DF1B600-C9BE-453F-8042-97D8C7031755}" destId="{30E937BB-C5A7-4901-9DB6-250BF63FC9D8}" srcOrd="5" destOrd="0" presId="urn:microsoft.com/office/officeart/2005/8/layout/cycle6"/>
    <dgm:cxn modelId="{27B6D66D-6092-4038-9B3A-08FC00C110DB}" type="presParOf" srcId="{9DF1B600-C9BE-453F-8042-97D8C7031755}" destId="{0AB3B0CC-EDCF-4906-827F-04E8B8FE38EC}" srcOrd="6" destOrd="0" presId="urn:microsoft.com/office/officeart/2005/8/layout/cycle6"/>
    <dgm:cxn modelId="{39EAAAB5-C3CA-4072-B34C-1D86BBC4CFE0}" type="presParOf" srcId="{9DF1B600-C9BE-453F-8042-97D8C7031755}" destId="{F3B02324-7EC7-4DD5-8550-DAC516B0AF24}" srcOrd="7" destOrd="0" presId="urn:microsoft.com/office/officeart/2005/8/layout/cycle6"/>
    <dgm:cxn modelId="{E24A8960-496D-4D78-9460-0B4C380C304C}" type="presParOf" srcId="{9DF1B600-C9BE-453F-8042-97D8C7031755}" destId="{4B5FB072-633F-4DA7-B7B0-2A4DE8F898EB}" srcOrd="8" destOrd="0" presId="urn:microsoft.com/office/officeart/2005/8/layout/cycle6"/>
    <dgm:cxn modelId="{D45A671A-6F99-4CC5-AF27-65C2395E519E}" type="presParOf" srcId="{9DF1B600-C9BE-453F-8042-97D8C7031755}" destId="{102AD308-70CA-4CE6-8C5A-49EA0F731D5F}" srcOrd="9" destOrd="0" presId="urn:microsoft.com/office/officeart/2005/8/layout/cycle6"/>
    <dgm:cxn modelId="{5DAB6CC1-C9E9-4031-880E-E917F75D4410}" type="presParOf" srcId="{9DF1B600-C9BE-453F-8042-97D8C7031755}" destId="{1B7E07AB-7899-4D66-AF54-35AD441FE8FB}" srcOrd="10" destOrd="0" presId="urn:microsoft.com/office/officeart/2005/8/layout/cycle6"/>
    <dgm:cxn modelId="{D547B6F1-281E-4301-9587-13E4D80DD2B0}" type="presParOf" srcId="{9DF1B600-C9BE-453F-8042-97D8C7031755}" destId="{E9C47155-0F06-4601-9416-19040C67573D}" srcOrd="11" destOrd="0" presId="urn:microsoft.com/office/officeart/2005/8/layout/cycle6"/>
    <dgm:cxn modelId="{438C257C-3130-4DF8-8544-80B8002E7BAC}" type="presParOf" srcId="{9DF1B600-C9BE-453F-8042-97D8C7031755}" destId="{32B3904D-89CA-42C2-BD39-D84480EF6529}" srcOrd="12" destOrd="0" presId="urn:microsoft.com/office/officeart/2005/8/layout/cycle6"/>
    <dgm:cxn modelId="{A8D1CFF6-5B1E-4825-9495-5E5D1990C943}" type="presParOf" srcId="{9DF1B600-C9BE-453F-8042-97D8C7031755}" destId="{5415BC5E-9A55-4F09-9096-64CD4C5425F6}" srcOrd="13" destOrd="0" presId="urn:microsoft.com/office/officeart/2005/8/layout/cycle6"/>
    <dgm:cxn modelId="{1230E09D-7B45-4211-8265-A83EC682BDB6}" type="presParOf" srcId="{9DF1B600-C9BE-453F-8042-97D8C7031755}" destId="{3ED755C7-A93C-4511-9278-85E558448C9B}" srcOrd="14" destOrd="0" presId="urn:microsoft.com/office/officeart/2005/8/layout/cycle6"/>
    <dgm:cxn modelId="{3117D44D-91D4-46E9-AEC2-DB3B139F6B02}" type="presParOf" srcId="{9DF1B600-C9BE-453F-8042-97D8C7031755}" destId="{B07A2A9E-58FC-4E73-8998-7EC3873DBE38}" srcOrd="15" destOrd="0" presId="urn:microsoft.com/office/officeart/2005/8/layout/cycle6"/>
    <dgm:cxn modelId="{166F31D9-500F-490C-8CF0-14D5D2148E65}" type="presParOf" srcId="{9DF1B600-C9BE-453F-8042-97D8C7031755}" destId="{7FA469F7-A499-4D4D-9D44-8977E7A3BD59}" srcOrd="16" destOrd="0" presId="urn:microsoft.com/office/officeart/2005/8/layout/cycle6"/>
    <dgm:cxn modelId="{8263BFA1-6DB4-4E52-8DEE-EC5A5B45C47A}" type="presParOf" srcId="{9DF1B600-C9BE-453F-8042-97D8C7031755}" destId="{D1797A3A-AD09-4B59-8DA9-774B14BC20D6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F77718-36E9-4C7C-B4F6-68DE3A4777BA}">
      <dsp:nvSpPr>
        <dsp:cNvPr id="0" name=""/>
        <dsp:cNvSpPr/>
      </dsp:nvSpPr>
      <dsp:spPr>
        <a:xfrm>
          <a:off x="3506018" y="1793"/>
          <a:ext cx="1217562" cy="79141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Знання продукту на ринку</a:t>
          </a:r>
        </a:p>
      </dsp:txBody>
      <dsp:txXfrm>
        <a:off x="3544652" y="40427"/>
        <a:ext cx="1140294" cy="714147"/>
      </dsp:txXfrm>
    </dsp:sp>
    <dsp:sp modelId="{2AC76D2A-2D55-42EA-8B0B-7A62928E1316}">
      <dsp:nvSpPr>
        <dsp:cNvPr id="0" name=""/>
        <dsp:cNvSpPr/>
      </dsp:nvSpPr>
      <dsp:spPr>
        <a:xfrm>
          <a:off x="2249319" y="397501"/>
          <a:ext cx="3730960" cy="3730960"/>
        </a:xfrm>
        <a:custGeom>
          <a:avLst/>
          <a:gdLst/>
          <a:ahLst/>
          <a:cxnLst/>
          <a:rect l="0" t="0" r="0" b="0"/>
          <a:pathLst>
            <a:path>
              <a:moveTo>
                <a:pt x="2482052" y="104839"/>
              </a:moveTo>
              <a:arcTo wR="1865480" hR="1865480" stAng="17358008" swAng="1502325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A77C5-A1E1-4885-B97A-81B91B2ACD72}">
      <dsp:nvSpPr>
        <dsp:cNvPr id="0" name=""/>
        <dsp:cNvSpPr/>
      </dsp:nvSpPr>
      <dsp:spPr>
        <a:xfrm>
          <a:off x="5121571" y="934533"/>
          <a:ext cx="1217562" cy="791415"/>
        </a:xfrm>
        <a:prstGeom prst="roundRect">
          <a:avLst/>
        </a:prstGeom>
        <a:solidFill>
          <a:schemeClr val="accent3">
            <a:hueOff val="2250053"/>
            <a:satOff val="-3376"/>
            <a:lumOff val="-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Бізнес-модель</a:t>
          </a:r>
          <a:endParaRPr lang="uk-UA" sz="1600" kern="1200" dirty="0"/>
        </a:p>
      </dsp:txBody>
      <dsp:txXfrm>
        <a:off x="5160205" y="973167"/>
        <a:ext cx="1140294" cy="714147"/>
      </dsp:txXfrm>
    </dsp:sp>
    <dsp:sp modelId="{30E937BB-C5A7-4901-9DB6-250BF63FC9D8}">
      <dsp:nvSpPr>
        <dsp:cNvPr id="0" name=""/>
        <dsp:cNvSpPr/>
      </dsp:nvSpPr>
      <dsp:spPr>
        <a:xfrm>
          <a:off x="2249319" y="397501"/>
          <a:ext cx="3730960" cy="3730960"/>
        </a:xfrm>
        <a:custGeom>
          <a:avLst/>
          <a:gdLst/>
          <a:ahLst/>
          <a:cxnLst/>
          <a:rect l="0" t="0" r="0" b="0"/>
          <a:pathLst>
            <a:path>
              <a:moveTo>
                <a:pt x="3655051" y="1338742"/>
              </a:moveTo>
              <a:arcTo wR="1865480" hR="1865480" stAng="20615933" swAng="1968134"/>
            </a:path>
          </a:pathLst>
        </a:custGeom>
        <a:noFill/>
        <a:ln w="9525" cap="flat" cmpd="sng" algn="ctr">
          <a:solidFill>
            <a:schemeClr val="accent3">
              <a:hueOff val="2250053"/>
              <a:satOff val="-3376"/>
              <a:lumOff val="-54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B3B0CC-EDCF-4906-827F-04E8B8FE38EC}">
      <dsp:nvSpPr>
        <dsp:cNvPr id="0" name=""/>
        <dsp:cNvSpPr/>
      </dsp:nvSpPr>
      <dsp:spPr>
        <a:xfrm>
          <a:off x="5121571" y="2800013"/>
          <a:ext cx="1217562" cy="791415"/>
        </a:xfrm>
        <a:prstGeom prst="roundRect">
          <a:avLst/>
        </a:prstGeom>
        <a:solidFill>
          <a:schemeClr val="accent3">
            <a:hueOff val="4500106"/>
            <a:satOff val="-6752"/>
            <a:lumOff val="-10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err="1" smtClean="0"/>
            <a:t>Управлінняризиками</a:t>
          </a:r>
          <a:endParaRPr lang="uk-UA" sz="1600" kern="1200" dirty="0"/>
        </a:p>
      </dsp:txBody>
      <dsp:txXfrm>
        <a:off x="5160205" y="2838647"/>
        <a:ext cx="1140294" cy="714147"/>
      </dsp:txXfrm>
    </dsp:sp>
    <dsp:sp modelId="{4B5FB072-633F-4DA7-B7B0-2A4DE8F898EB}">
      <dsp:nvSpPr>
        <dsp:cNvPr id="0" name=""/>
        <dsp:cNvSpPr/>
      </dsp:nvSpPr>
      <dsp:spPr>
        <a:xfrm>
          <a:off x="2249319" y="397501"/>
          <a:ext cx="3730960" cy="3730960"/>
        </a:xfrm>
        <a:custGeom>
          <a:avLst/>
          <a:gdLst/>
          <a:ahLst/>
          <a:cxnLst/>
          <a:rect l="0" t="0" r="0" b="0"/>
          <a:pathLst>
            <a:path>
              <a:moveTo>
                <a:pt x="3170653" y="3198349"/>
              </a:moveTo>
              <a:arcTo wR="1865480" hR="1865480" stAng="2736090" swAng="1144760"/>
            </a:path>
          </a:pathLst>
        </a:custGeom>
        <a:noFill/>
        <a:ln w="9525" cap="flat" cmpd="sng" algn="ctr">
          <a:solidFill>
            <a:schemeClr val="accent3">
              <a:hueOff val="4500106"/>
              <a:satOff val="-6752"/>
              <a:lumOff val="-109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2AD308-70CA-4CE6-8C5A-49EA0F731D5F}">
      <dsp:nvSpPr>
        <dsp:cNvPr id="0" name=""/>
        <dsp:cNvSpPr/>
      </dsp:nvSpPr>
      <dsp:spPr>
        <a:xfrm>
          <a:off x="3322714" y="3732753"/>
          <a:ext cx="1584171" cy="791415"/>
        </a:xfrm>
        <a:prstGeom prst="roundRect">
          <a:avLst/>
        </a:prstGeom>
        <a:solidFill>
          <a:schemeClr val="accent3">
            <a:hueOff val="6750158"/>
            <a:satOff val="-10128"/>
            <a:lumOff val="-164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Регулювання ринку</a:t>
          </a:r>
          <a:endParaRPr lang="uk-UA" sz="1600" kern="1200" dirty="0"/>
        </a:p>
      </dsp:txBody>
      <dsp:txXfrm>
        <a:off x="3361348" y="3771387"/>
        <a:ext cx="1506903" cy="714147"/>
      </dsp:txXfrm>
    </dsp:sp>
    <dsp:sp modelId="{E9C47155-0F06-4601-9416-19040C67573D}">
      <dsp:nvSpPr>
        <dsp:cNvPr id="0" name=""/>
        <dsp:cNvSpPr/>
      </dsp:nvSpPr>
      <dsp:spPr>
        <a:xfrm>
          <a:off x="2249319" y="397501"/>
          <a:ext cx="3730960" cy="3730960"/>
        </a:xfrm>
        <a:custGeom>
          <a:avLst/>
          <a:gdLst/>
          <a:ahLst/>
          <a:cxnLst/>
          <a:rect l="0" t="0" r="0" b="0"/>
          <a:pathLst>
            <a:path>
              <a:moveTo>
                <a:pt x="1067688" y="3551761"/>
              </a:moveTo>
              <a:arcTo wR="1865480" hR="1865480" stAng="6919150" swAng="1144760"/>
            </a:path>
          </a:pathLst>
        </a:custGeom>
        <a:noFill/>
        <a:ln w="9525" cap="flat" cmpd="sng" algn="ctr">
          <a:solidFill>
            <a:schemeClr val="accent3">
              <a:hueOff val="6750158"/>
              <a:satOff val="-10128"/>
              <a:lumOff val="-164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B3904D-89CA-42C2-BD39-D84480EF6529}">
      <dsp:nvSpPr>
        <dsp:cNvPr id="0" name=""/>
        <dsp:cNvSpPr/>
      </dsp:nvSpPr>
      <dsp:spPr>
        <a:xfrm>
          <a:off x="1890465" y="2800013"/>
          <a:ext cx="1217562" cy="791415"/>
        </a:xfrm>
        <a:prstGeom prst="roundRect">
          <a:avLst/>
        </a:prstGeom>
        <a:solidFill>
          <a:schemeClr val="accent3">
            <a:hueOff val="9000211"/>
            <a:satOff val="-13504"/>
            <a:lumOff val="-219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Технічні (</a:t>
          </a:r>
          <a:r>
            <a:rPr lang="en-US" sz="1600" kern="1200" dirty="0" smtClean="0"/>
            <a:t>IT) </a:t>
          </a:r>
          <a:r>
            <a:rPr lang="uk-UA" sz="1600" kern="1200" dirty="0" smtClean="0"/>
            <a:t>рішення</a:t>
          </a:r>
          <a:endParaRPr lang="uk-UA" sz="1600" kern="1200" dirty="0"/>
        </a:p>
      </dsp:txBody>
      <dsp:txXfrm>
        <a:off x="1929099" y="2838647"/>
        <a:ext cx="1140294" cy="714147"/>
      </dsp:txXfrm>
    </dsp:sp>
    <dsp:sp modelId="{3ED755C7-A93C-4511-9278-85E558448C9B}">
      <dsp:nvSpPr>
        <dsp:cNvPr id="0" name=""/>
        <dsp:cNvSpPr/>
      </dsp:nvSpPr>
      <dsp:spPr>
        <a:xfrm>
          <a:off x="2249319" y="397501"/>
          <a:ext cx="3730960" cy="3730960"/>
        </a:xfrm>
        <a:custGeom>
          <a:avLst/>
          <a:gdLst/>
          <a:ahLst/>
          <a:cxnLst/>
          <a:rect l="0" t="0" r="0" b="0"/>
          <a:pathLst>
            <a:path>
              <a:moveTo>
                <a:pt x="75909" y="2392217"/>
              </a:moveTo>
              <a:arcTo wR="1865480" hR="1865480" stAng="9815933" swAng="1968134"/>
            </a:path>
          </a:pathLst>
        </a:custGeom>
        <a:noFill/>
        <a:ln w="9525" cap="flat" cmpd="sng" algn="ctr">
          <a:solidFill>
            <a:schemeClr val="accent3">
              <a:hueOff val="9000211"/>
              <a:satOff val="-13504"/>
              <a:lumOff val="-219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7A2A9E-58FC-4E73-8998-7EC3873DBE38}">
      <dsp:nvSpPr>
        <dsp:cNvPr id="0" name=""/>
        <dsp:cNvSpPr/>
      </dsp:nvSpPr>
      <dsp:spPr>
        <a:xfrm>
          <a:off x="1890465" y="934533"/>
          <a:ext cx="1217562" cy="791415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Підготовка спеціалістів</a:t>
          </a:r>
          <a:endParaRPr lang="uk-UA" sz="1600" kern="1200" dirty="0"/>
        </a:p>
      </dsp:txBody>
      <dsp:txXfrm>
        <a:off x="1929099" y="973167"/>
        <a:ext cx="1140294" cy="714147"/>
      </dsp:txXfrm>
    </dsp:sp>
    <dsp:sp modelId="{D1797A3A-AD09-4B59-8DA9-774B14BC20D6}">
      <dsp:nvSpPr>
        <dsp:cNvPr id="0" name=""/>
        <dsp:cNvSpPr/>
      </dsp:nvSpPr>
      <dsp:spPr>
        <a:xfrm>
          <a:off x="2249319" y="397501"/>
          <a:ext cx="3730960" cy="3730960"/>
        </a:xfrm>
        <a:custGeom>
          <a:avLst/>
          <a:gdLst/>
          <a:ahLst/>
          <a:cxnLst/>
          <a:rect l="0" t="0" r="0" b="0"/>
          <a:pathLst>
            <a:path>
              <a:moveTo>
                <a:pt x="561694" y="531254"/>
              </a:moveTo>
              <a:arcTo wR="1865480" hR="1865480" stAng="13539667" swAng="1502325"/>
            </a:path>
          </a:pathLst>
        </a:custGeom>
        <a:noFill/>
        <a:ln w="9525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uk-U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6B1B2-1F47-4CFE-98D1-0DABAF9AD78F}" type="datetimeFigureOut">
              <a:rPr lang="uk-UA" smtClean="0"/>
              <a:t>18.09.2019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00C1-7E81-4FB7-93D2-BD4BDD56CFC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57615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6B1B2-1F47-4CFE-98D1-0DABAF9AD78F}" type="datetimeFigureOut">
              <a:rPr lang="uk-UA" smtClean="0"/>
              <a:t>18.09.2019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00C1-7E81-4FB7-93D2-BD4BDD56CFC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57560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6B1B2-1F47-4CFE-98D1-0DABAF9AD78F}" type="datetimeFigureOut">
              <a:rPr lang="uk-UA" smtClean="0"/>
              <a:t>18.09.2019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00C1-7E81-4FB7-93D2-BD4BDD56CFC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66683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6B1B2-1F47-4CFE-98D1-0DABAF9AD78F}" type="datetimeFigureOut">
              <a:rPr lang="uk-UA" smtClean="0"/>
              <a:t>18.09.2019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00C1-7E81-4FB7-93D2-BD4BDD56CFC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77788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6B1B2-1F47-4CFE-98D1-0DABAF9AD78F}" type="datetimeFigureOut">
              <a:rPr lang="uk-UA" smtClean="0"/>
              <a:t>18.09.2019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00C1-7E81-4FB7-93D2-BD4BDD56CFC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99897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6B1B2-1F47-4CFE-98D1-0DABAF9AD78F}" type="datetimeFigureOut">
              <a:rPr lang="uk-UA" smtClean="0"/>
              <a:t>18.09.2019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00C1-7E81-4FB7-93D2-BD4BDD56CFC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22614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6B1B2-1F47-4CFE-98D1-0DABAF9AD78F}" type="datetimeFigureOut">
              <a:rPr lang="uk-UA" smtClean="0"/>
              <a:t>18.09.2019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00C1-7E81-4FB7-93D2-BD4BDD56CFC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88398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6B1B2-1F47-4CFE-98D1-0DABAF9AD78F}" type="datetimeFigureOut">
              <a:rPr lang="uk-UA" smtClean="0"/>
              <a:t>18.09.2019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00C1-7E81-4FB7-93D2-BD4BDD56CFC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10713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6B1B2-1F47-4CFE-98D1-0DABAF9AD78F}" type="datetimeFigureOut">
              <a:rPr lang="uk-UA" smtClean="0"/>
              <a:t>18.09.2019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00C1-7E81-4FB7-93D2-BD4BDD56CFC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64684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6B1B2-1F47-4CFE-98D1-0DABAF9AD78F}" type="datetimeFigureOut">
              <a:rPr lang="uk-UA" smtClean="0"/>
              <a:t>18.09.2019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00C1-7E81-4FB7-93D2-BD4BDD56CFC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67761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6B1B2-1F47-4CFE-98D1-0DABAF9AD78F}" type="datetimeFigureOut">
              <a:rPr lang="uk-UA" smtClean="0"/>
              <a:t>18.09.2019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00C1-7E81-4FB7-93D2-BD4BDD56CFC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89214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6B1B2-1F47-4CFE-98D1-0DABAF9AD78F}" type="datetimeFigureOut">
              <a:rPr lang="uk-UA" smtClean="0"/>
              <a:t>18.09.2019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600C1-7E81-4FB7-93D2-BD4BDD56CFC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21946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uk-UA" sz="4800" b="1" dirty="0" smtClean="0"/>
              <a:t>ФАКТОРИНГ</a:t>
            </a:r>
            <a:br>
              <a:rPr lang="uk-UA" sz="4800" b="1" dirty="0" smtClean="0"/>
            </a:br>
            <a:r>
              <a:rPr lang="uk-UA" sz="4800" dirty="0" smtClean="0"/>
              <a:t>«Дорожня карта»</a:t>
            </a:r>
            <a:br>
              <a:rPr lang="uk-UA" sz="4800" dirty="0" smtClean="0"/>
            </a:br>
            <a:r>
              <a:rPr lang="uk-UA" sz="4800" dirty="0" smtClean="0"/>
              <a:t>розвитку в Україні</a:t>
            </a:r>
            <a:endParaRPr lang="uk-UA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487016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_____________________________</a:t>
            </a:r>
            <a:endParaRPr lang="uk-UA" dirty="0" smtClean="0"/>
          </a:p>
          <a:p>
            <a:r>
              <a:rPr lang="uk-UA" sz="2400" dirty="0" smtClean="0"/>
              <a:t>«Круглий стіл» на Конференції Торгового Фінансування</a:t>
            </a:r>
          </a:p>
          <a:p>
            <a:r>
              <a:rPr lang="uk-UA" sz="2400" dirty="0" smtClean="0"/>
              <a:t>За участі Національного </a:t>
            </a:r>
            <a:r>
              <a:rPr lang="uk-UA" sz="2400" dirty="0"/>
              <a:t>банку </a:t>
            </a:r>
            <a:r>
              <a:rPr lang="uk-UA" sz="2400" dirty="0" smtClean="0"/>
              <a:t>України та ЄБРР</a:t>
            </a:r>
            <a:endParaRPr lang="uk-UA" sz="2400" dirty="0"/>
          </a:p>
          <a:p>
            <a:r>
              <a:rPr lang="uk-UA" sz="2400" dirty="0" smtClean="0"/>
              <a:t>19.09</a:t>
            </a:r>
            <a:r>
              <a:rPr lang="en-US" sz="2400" dirty="0" smtClean="0"/>
              <a:t>.201</a:t>
            </a:r>
            <a:r>
              <a:rPr lang="uk-UA" sz="2400" dirty="0" smtClean="0"/>
              <a:t>9</a:t>
            </a:r>
            <a:r>
              <a:rPr lang="en-US" sz="2400" dirty="0" smtClean="0"/>
              <a:t> </a:t>
            </a:r>
            <a:endParaRPr lang="uk-UA" sz="2400" dirty="0" smtClean="0"/>
          </a:p>
          <a:p>
            <a:endParaRPr lang="uk-UA" sz="2400" dirty="0" smtClean="0"/>
          </a:p>
          <a:p>
            <a:endParaRPr lang="uk-UA" sz="2400" dirty="0" smtClean="0"/>
          </a:p>
        </p:txBody>
      </p:sp>
    </p:spTree>
    <p:extLst>
      <p:ext uri="{BB962C8B-B14F-4D97-AF65-F5344CB8AC3E}">
        <p14:creationId xmlns:p14="http://schemas.microsoft.com/office/powerpoint/2010/main" val="1299629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1" y="381003"/>
            <a:ext cx="8050939" cy="743742"/>
          </a:xfrm>
        </p:spPr>
        <p:txBody>
          <a:bodyPr/>
          <a:lstStyle/>
          <a:p>
            <a:r>
              <a:rPr lang="uk-UA" sz="3600" dirty="0" smtClean="0"/>
              <a:t>Ринок факторингу в Україні</a:t>
            </a:r>
            <a:endParaRPr lang="uk-UA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FCB9-388A-40CA-AA4B-E6E1FCB247A0}" type="datetime1">
              <a:rPr lang="uk-UA" smtClean="0"/>
              <a:t>18.09.2019</a:t>
            </a:fld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1E2A-2AE4-4AE9-A5FF-468BE27EC277}" type="slidenum">
              <a:rPr lang="fr-FR" smtClean="0"/>
              <a:pPr/>
              <a:t>10</a:t>
            </a:fld>
            <a:endParaRPr lang="fr-FR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7220769"/>
              </p:ext>
            </p:extLst>
          </p:nvPr>
        </p:nvGraphicFramePr>
        <p:xfrm>
          <a:off x="4932040" y="1628800"/>
          <a:ext cx="3638549" cy="41044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1205157"/>
              </p:ext>
            </p:extLst>
          </p:nvPr>
        </p:nvGraphicFramePr>
        <p:xfrm>
          <a:off x="720000" y="2301018"/>
          <a:ext cx="3419951" cy="3432234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38528">
                  <a:extLst>
                    <a:ext uri="{9D8B030D-6E8A-4147-A177-3AD203B41FA5}">
                      <a16:colId xmlns:a16="http://schemas.microsoft.com/office/drawing/2014/main" val="4175007890"/>
                    </a:ext>
                  </a:extLst>
                </a:gridCol>
                <a:gridCol w="1578647">
                  <a:extLst>
                    <a:ext uri="{9D8B030D-6E8A-4147-A177-3AD203B41FA5}">
                      <a16:colId xmlns:a16="http://schemas.microsoft.com/office/drawing/2014/main" val="1148771445"/>
                    </a:ext>
                  </a:extLst>
                </a:gridCol>
                <a:gridCol w="1202776">
                  <a:extLst>
                    <a:ext uri="{9D8B030D-6E8A-4147-A177-3AD203B41FA5}">
                      <a16:colId xmlns:a16="http://schemas.microsoft.com/office/drawing/2014/main" val="2095842653"/>
                    </a:ext>
                  </a:extLst>
                </a:gridCol>
              </a:tblGrid>
              <a:tr h="646674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u="none" strike="noStrike" dirty="0">
                          <a:effectLst/>
                        </a:rPr>
                        <a:t>#</a:t>
                      </a:r>
                      <a:endParaRPr lang="uk-UA" sz="1400" b="1" i="1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3600" marB="36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Bank Name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3600" marB="36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smtClean="0">
                          <a:effectLst/>
                        </a:rPr>
                        <a:t>Factoring O/S, </a:t>
                      </a:r>
                      <a:r>
                        <a:rPr lang="en-US" sz="1400" b="1" u="none" strike="noStrike" dirty="0">
                          <a:effectLst/>
                        </a:rPr>
                        <a:t>MUAH Eq.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3600" marB="3600" anchor="ctr"/>
                </a:tc>
                <a:extLst>
                  <a:ext uri="{0D108BD9-81ED-4DB2-BD59-A6C34878D82A}">
                    <a16:rowId xmlns:a16="http://schemas.microsoft.com/office/drawing/2014/main" val="317436395"/>
                  </a:ext>
                </a:extLst>
              </a:tr>
              <a:tr h="232130"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u="none" strike="noStrike" dirty="0">
                          <a:effectLst/>
                        </a:rPr>
                        <a:t>1</a:t>
                      </a:r>
                      <a:endParaRPr lang="uk-UA" sz="1400" b="0" i="1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FUIB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u="none" strike="noStrike" dirty="0">
                          <a:effectLst/>
                        </a:rPr>
                        <a:t>1,158</a:t>
                      </a:r>
                      <a:endParaRPr lang="uk-U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3600" marB="3600" anchor="b"/>
                </a:tc>
                <a:extLst>
                  <a:ext uri="{0D108BD9-81ED-4DB2-BD59-A6C34878D82A}">
                    <a16:rowId xmlns:a16="http://schemas.microsoft.com/office/drawing/2014/main" val="2206015946"/>
                  </a:ext>
                </a:extLst>
              </a:tr>
              <a:tr h="232130"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u="none" strike="noStrike" dirty="0">
                          <a:effectLst/>
                        </a:rPr>
                        <a:t>2</a:t>
                      </a:r>
                      <a:endParaRPr lang="uk-UA" sz="1400" b="0" i="1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Ukreximbank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u="none" strike="noStrike" dirty="0">
                          <a:effectLst/>
                        </a:rPr>
                        <a:t>594</a:t>
                      </a:r>
                      <a:endParaRPr lang="uk-U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3600" marB="3600" anchor="b"/>
                </a:tc>
                <a:extLst>
                  <a:ext uri="{0D108BD9-81ED-4DB2-BD59-A6C34878D82A}">
                    <a16:rowId xmlns:a16="http://schemas.microsoft.com/office/drawing/2014/main" val="2191747323"/>
                  </a:ext>
                </a:extLst>
              </a:tr>
              <a:tr h="232130"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u="none" strike="noStrike" dirty="0">
                          <a:effectLst/>
                        </a:rPr>
                        <a:t>3</a:t>
                      </a:r>
                      <a:endParaRPr lang="uk-UA" sz="1400" b="0" i="1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OTP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u="none" strike="noStrike" dirty="0">
                          <a:effectLst/>
                        </a:rPr>
                        <a:t>540</a:t>
                      </a:r>
                      <a:endParaRPr lang="uk-U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3600" marB="3600" anchor="b"/>
                </a:tc>
                <a:extLst>
                  <a:ext uri="{0D108BD9-81ED-4DB2-BD59-A6C34878D82A}">
                    <a16:rowId xmlns:a16="http://schemas.microsoft.com/office/drawing/2014/main" val="1102285860"/>
                  </a:ext>
                </a:extLst>
              </a:tr>
              <a:tr h="232130"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u="none" strike="noStrike" dirty="0">
                          <a:effectLst/>
                        </a:rPr>
                        <a:t>4</a:t>
                      </a:r>
                      <a:endParaRPr lang="uk-UA" sz="1400" b="0" i="1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Alfa Bank Ukraine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u="none" strike="noStrike" dirty="0">
                          <a:effectLst/>
                        </a:rPr>
                        <a:t>390</a:t>
                      </a:r>
                      <a:endParaRPr lang="uk-U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3600" marB="3600" anchor="b"/>
                </a:tc>
                <a:extLst>
                  <a:ext uri="{0D108BD9-81ED-4DB2-BD59-A6C34878D82A}">
                    <a16:rowId xmlns:a16="http://schemas.microsoft.com/office/drawing/2014/main" val="2095188421"/>
                  </a:ext>
                </a:extLst>
              </a:tr>
              <a:tr h="232130"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u="none" strike="noStrike" dirty="0">
                          <a:effectLst/>
                        </a:rPr>
                        <a:t>5</a:t>
                      </a:r>
                      <a:endParaRPr lang="uk-UA" sz="1400" b="1" i="1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RBA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u="none" strike="noStrike" dirty="0">
                          <a:effectLst/>
                        </a:rPr>
                        <a:t>158</a:t>
                      </a:r>
                      <a:endParaRPr lang="uk-U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3600" marB="3600" anchor="b"/>
                </a:tc>
                <a:extLst>
                  <a:ext uri="{0D108BD9-81ED-4DB2-BD59-A6C34878D82A}">
                    <a16:rowId xmlns:a16="http://schemas.microsoft.com/office/drawing/2014/main" val="1309058713"/>
                  </a:ext>
                </a:extLst>
              </a:tr>
              <a:tr h="232130"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u="none" strike="noStrike" dirty="0">
                          <a:effectLst/>
                        </a:rPr>
                        <a:t>6</a:t>
                      </a:r>
                      <a:endParaRPr lang="uk-UA" sz="1400" b="0" i="1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Citibank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u="none" strike="noStrike" dirty="0">
                          <a:effectLst/>
                        </a:rPr>
                        <a:t>157</a:t>
                      </a:r>
                      <a:endParaRPr lang="uk-U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3600" marB="3600" anchor="b"/>
                </a:tc>
                <a:extLst>
                  <a:ext uri="{0D108BD9-81ED-4DB2-BD59-A6C34878D82A}">
                    <a16:rowId xmlns:a16="http://schemas.microsoft.com/office/drawing/2014/main" val="103910"/>
                  </a:ext>
                </a:extLst>
              </a:tr>
              <a:tr h="232130"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u="none" strike="noStrike" dirty="0">
                          <a:effectLst/>
                        </a:rPr>
                        <a:t>7</a:t>
                      </a:r>
                      <a:endParaRPr lang="uk-UA" sz="1400" b="0" i="1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</a:rPr>
                        <a:t>Vostok</a:t>
                      </a:r>
                      <a:r>
                        <a:rPr lang="en-US" sz="1400" u="none" strike="noStrike" dirty="0">
                          <a:effectLst/>
                        </a:rPr>
                        <a:t> Bank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u="none" strike="noStrike" dirty="0">
                          <a:effectLst/>
                        </a:rPr>
                        <a:t>112</a:t>
                      </a:r>
                      <a:endParaRPr lang="uk-U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3600" marB="3600" anchor="b"/>
                </a:tc>
                <a:extLst>
                  <a:ext uri="{0D108BD9-81ED-4DB2-BD59-A6C34878D82A}">
                    <a16:rowId xmlns:a16="http://schemas.microsoft.com/office/drawing/2014/main" val="4156593210"/>
                  </a:ext>
                </a:extLst>
              </a:tr>
              <a:tr h="232130"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u="none" strike="noStrike" dirty="0">
                          <a:effectLst/>
                        </a:rPr>
                        <a:t>8</a:t>
                      </a:r>
                      <a:endParaRPr lang="uk-UA" sz="1400" b="0" i="1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CAU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u="none" strike="noStrike" dirty="0">
                          <a:effectLst/>
                        </a:rPr>
                        <a:t>87</a:t>
                      </a:r>
                      <a:endParaRPr lang="uk-U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3600" marB="3600" anchor="b"/>
                </a:tc>
                <a:extLst>
                  <a:ext uri="{0D108BD9-81ED-4DB2-BD59-A6C34878D82A}">
                    <a16:rowId xmlns:a16="http://schemas.microsoft.com/office/drawing/2014/main" val="2281133600"/>
                  </a:ext>
                </a:extLst>
              </a:tr>
              <a:tr h="232130"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u="none" strike="noStrike" dirty="0">
                          <a:effectLst/>
                        </a:rPr>
                        <a:t>9</a:t>
                      </a:r>
                      <a:endParaRPr lang="uk-UA" sz="1400" b="0" i="1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</a:rPr>
                        <a:t>Pivdenny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u="none" strike="noStrike" dirty="0">
                          <a:effectLst/>
                        </a:rPr>
                        <a:t>39</a:t>
                      </a:r>
                      <a:endParaRPr lang="uk-U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3600" marB="3600" anchor="b"/>
                </a:tc>
                <a:extLst>
                  <a:ext uri="{0D108BD9-81ED-4DB2-BD59-A6C34878D82A}">
                    <a16:rowId xmlns:a16="http://schemas.microsoft.com/office/drawing/2014/main" val="1451378530"/>
                  </a:ext>
                </a:extLst>
              </a:tr>
              <a:tr h="232130"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u="none" strike="noStrike" dirty="0">
                          <a:effectLst/>
                        </a:rPr>
                        <a:t>10</a:t>
                      </a:r>
                      <a:endParaRPr lang="uk-UA" sz="1400" b="0" i="1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</a:rPr>
                        <a:t>Privatbank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u="none" strike="noStrike" dirty="0">
                          <a:effectLst/>
                        </a:rPr>
                        <a:t>2</a:t>
                      </a:r>
                      <a:endParaRPr lang="uk-U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3600" marB="3600" anchor="b"/>
                </a:tc>
                <a:extLst>
                  <a:ext uri="{0D108BD9-81ED-4DB2-BD59-A6C34878D82A}">
                    <a16:rowId xmlns:a16="http://schemas.microsoft.com/office/drawing/2014/main" val="649834902"/>
                  </a:ext>
                </a:extLst>
              </a:tr>
              <a:tr h="232130"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u="none" strike="noStrike" dirty="0">
                          <a:effectLst/>
                        </a:rPr>
                        <a:t> </a:t>
                      </a:r>
                      <a:endParaRPr lang="uk-U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Other 58 Banks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u="none" strike="noStrike" dirty="0">
                          <a:effectLst/>
                        </a:rPr>
                        <a:t>213</a:t>
                      </a:r>
                      <a:endParaRPr lang="uk-U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3600" marB="3600" anchor="b"/>
                </a:tc>
                <a:extLst>
                  <a:ext uri="{0D108BD9-81ED-4DB2-BD59-A6C34878D82A}">
                    <a16:rowId xmlns:a16="http://schemas.microsoft.com/office/drawing/2014/main" val="1641241362"/>
                  </a:ext>
                </a:extLst>
              </a:tr>
              <a:tr h="232130">
                <a:tc>
                  <a:txBody>
                    <a:bodyPr/>
                    <a:lstStyle/>
                    <a:p>
                      <a:pPr algn="ctr" fontAlgn="b"/>
                      <a:endParaRPr lang="uk-UA" sz="14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sng" strike="noStrike" dirty="0">
                          <a:effectLst/>
                        </a:rPr>
                        <a:t>Total</a:t>
                      </a:r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3600" marB="36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1" u="sng" strike="noStrike" dirty="0">
                          <a:effectLst/>
                        </a:rPr>
                        <a:t>3,449</a:t>
                      </a:r>
                      <a:endParaRPr lang="uk-UA" sz="14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3600" marB="3600" anchor="b"/>
                </a:tc>
                <a:extLst>
                  <a:ext uri="{0D108BD9-81ED-4DB2-BD59-A6C34878D82A}">
                    <a16:rowId xmlns:a16="http://schemas.microsoft.com/office/drawing/2014/main" val="297909848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20001" y="1628800"/>
            <a:ext cx="32039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Factoring in Ukrainian Banks</a:t>
            </a: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Outstanding Volumes</a:t>
            </a:r>
            <a:endParaRPr lang="uk-UA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4056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Законодавче забезпечення*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+mj-lt"/>
              <a:buAutoNum type="romanUcPeriod"/>
            </a:pPr>
            <a:r>
              <a:rPr lang="uk-UA" dirty="0" smtClean="0"/>
              <a:t>Виокремлення факторингу:</a:t>
            </a:r>
          </a:p>
          <a:p>
            <a:pPr lvl="1"/>
            <a:r>
              <a:rPr lang="uk-UA" dirty="0" smtClean="0"/>
              <a:t>Управління дебіторською заборгованістю</a:t>
            </a:r>
          </a:p>
          <a:p>
            <a:pPr lvl="1"/>
            <a:r>
              <a:rPr lang="uk-UA" dirty="0" smtClean="0"/>
              <a:t>Колекторська діяльність</a:t>
            </a:r>
          </a:p>
          <a:p>
            <a:pPr lvl="1"/>
            <a:r>
              <a:rPr lang="uk-UA" dirty="0" smtClean="0"/>
              <a:t>Сервіси забезпечення розрахунків </a:t>
            </a:r>
          </a:p>
          <a:p>
            <a:pPr lvl="1"/>
            <a:r>
              <a:rPr lang="uk-UA" dirty="0" smtClean="0"/>
              <a:t>ФАКТОРИНГ</a:t>
            </a:r>
          </a:p>
          <a:p>
            <a:pPr marL="571500" indent="-571500">
              <a:buFont typeface="+mj-lt"/>
              <a:buAutoNum type="romanUcPeriod"/>
            </a:pPr>
            <a:r>
              <a:rPr lang="uk-UA" dirty="0" smtClean="0"/>
              <a:t>Створення необхідного та достатнього регулювання ринку факторингу</a:t>
            </a:r>
            <a:endParaRPr lang="uk-UA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611560" y="6237312"/>
            <a:ext cx="75608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11560" y="6256568"/>
            <a:ext cx="82089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 - </a:t>
            </a:r>
            <a:r>
              <a:rPr lang="uk-UA" sz="1400" dirty="0" smtClean="0"/>
              <a:t>Законодавство для ринку факторингу в стадії розробки робочою групою за підтримки Світового Банку</a:t>
            </a:r>
            <a:endParaRPr lang="uk-UA" sz="1400" dirty="0"/>
          </a:p>
        </p:txBody>
      </p:sp>
    </p:spTree>
    <p:extLst>
      <p:ext uri="{BB962C8B-B14F-4D97-AF65-F5344CB8AC3E}">
        <p14:creationId xmlns:p14="http://schemas.microsoft.com/office/powerpoint/2010/main" val="10686912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Елементи формування ринку</a:t>
            </a:r>
            <a:endParaRPr lang="uk-U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183940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7380312" y="5301208"/>
            <a:ext cx="1368152" cy="791415"/>
            <a:chOff x="5121571" y="934533"/>
            <a:chExt cx="1217562" cy="791415"/>
          </a:xfrm>
        </p:grpSpPr>
        <p:sp>
          <p:nvSpPr>
            <p:cNvPr id="6" name="Rounded Rectangle 5"/>
            <p:cNvSpPr/>
            <p:nvPr/>
          </p:nvSpPr>
          <p:spPr>
            <a:xfrm>
              <a:off x="5121571" y="934533"/>
              <a:ext cx="1217562" cy="79141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2250053"/>
                <a:satOff val="-3376"/>
                <a:lumOff val="-549"/>
                <a:alphaOff val="0"/>
              </a:schemeClr>
            </a:fillRef>
            <a:effectRef idx="0">
              <a:schemeClr val="accent3">
                <a:hueOff val="2250053"/>
                <a:satOff val="-3376"/>
                <a:lumOff val="-549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5160205" y="973167"/>
              <a:ext cx="1140294" cy="71414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600" kern="1200" dirty="0" smtClean="0"/>
                <a:t>Страхування</a:t>
              </a:r>
              <a:endParaRPr lang="uk-UA" sz="1600" kern="12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7423724" y="3488272"/>
            <a:ext cx="1396748" cy="791415"/>
            <a:chOff x="1890465" y="2800013"/>
            <a:chExt cx="1217562" cy="791415"/>
          </a:xfrm>
        </p:grpSpPr>
        <p:sp>
          <p:nvSpPr>
            <p:cNvPr id="9" name="Rounded Rectangle 8"/>
            <p:cNvSpPr/>
            <p:nvPr/>
          </p:nvSpPr>
          <p:spPr>
            <a:xfrm>
              <a:off x="1890465" y="2800013"/>
              <a:ext cx="1217562" cy="79141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9000211"/>
                <a:satOff val="-13504"/>
                <a:lumOff val="-2196"/>
                <a:alphaOff val="0"/>
              </a:schemeClr>
            </a:fillRef>
            <a:effectRef idx="0">
              <a:schemeClr val="accent3">
                <a:hueOff val="9000211"/>
                <a:satOff val="-13504"/>
                <a:lumOff val="-219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1929099" y="2838647"/>
              <a:ext cx="1140294" cy="71414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400" kern="1200" dirty="0" smtClean="0"/>
                <a:t>Бухгалтерський облік</a:t>
              </a:r>
              <a:endParaRPr lang="uk-UA" sz="1400" kern="12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67544" y="3500033"/>
            <a:ext cx="1368152" cy="791415"/>
            <a:chOff x="5121571" y="2800013"/>
            <a:chExt cx="1217562" cy="791415"/>
          </a:xfrm>
        </p:grpSpPr>
        <p:sp>
          <p:nvSpPr>
            <p:cNvPr id="12" name="Rounded Rectangle 11"/>
            <p:cNvSpPr/>
            <p:nvPr/>
          </p:nvSpPr>
          <p:spPr>
            <a:xfrm>
              <a:off x="5121571" y="2800013"/>
              <a:ext cx="1217562" cy="79141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4500106"/>
                <a:satOff val="-6752"/>
                <a:lumOff val="-1098"/>
                <a:alphaOff val="0"/>
              </a:schemeClr>
            </a:fillRef>
            <a:effectRef idx="0">
              <a:schemeClr val="accent3">
                <a:hueOff val="4500106"/>
                <a:satOff val="-6752"/>
                <a:lumOff val="-109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ounded Rectangle 4"/>
            <p:cNvSpPr/>
            <p:nvPr/>
          </p:nvSpPr>
          <p:spPr>
            <a:xfrm>
              <a:off x="5160205" y="2838647"/>
              <a:ext cx="1140294" cy="71414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600" kern="1200" dirty="0" smtClean="0"/>
                <a:t>Особливості </a:t>
              </a:r>
              <a:r>
                <a:rPr lang="uk-UA" sz="1600" kern="1200" dirty="0" err="1" smtClean="0"/>
                <a:t>комплаєнс</a:t>
              </a:r>
              <a:endParaRPr lang="uk-UA" sz="1600" kern="12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755576" y="5301208"/>
            <a:ext cx="1217562" cy="791415"/>
            <a:chOff x="3506018" y="1793"/>
            <a:chExt cx="1217562" cy="791415"/>
          </a:xfrm>
        </p:grpSpPr>
        <p:sp>
          <p:nvSpPr>
            <p:cNvPr id="15" name="Rounded Rectangle 14"/>
            <p:cNvSpPr/>
            <p:nvPr/>
          </p:nvSpPr>
          <p:spPr>
            <a:xfrm>
              <a:off x="3506018" y="1793"/>
              <a:ext cx="1217562" cy="79141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ounded Rectangle 4"/>
            <p:cNvSpPr/>
            <p:nvPr/>
          </p:nvSpPr>
          <p:spPr>
            <a:xfrm>
              <a:off x="3544652" y="40427"/>
              <a:ext cx="1140294" cy="71414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600" kern="1200" dirty="0" smtClean="0"/>
                <a:t>Кредитні процедури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77527" y="1978176"/>
            <a:ext cx="1148185" cy="716033"/>
            <a:chOff x="3322714" y="3732753"/>
            <a:chExt cx="1584171" cy="791415"/>
          </a:xfrm>
        </p:grpSpPr>
        <p:sp>
          <p:nvSpPr>
            <p:cNvPr id="18" name="Rounded Rectangle 17"/>
            <p:cNvSpPr/>
            <p:nvPr/>
          </p:nvSpPr>
          <p:spPr>
            <a:xfrm>
              <a:off x="3322714" y="3732753"/>
              <a:ext cx="1584171" cy="79141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6750158"/>
                <a:satOff val="-10128"/>
                <a:lumOff val="-1647"/>
                <a:alphaOff val="0"/>
              </a:schemeClr>
            </a:fillRef>
            <a:effectRef idx="0">
              <a:schemeClr val="accent3">
                <a:hueOff val="6750158"/>
                <a:satOff val="-10128"/>
                <a:lumOff val="-164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Rounded Rectangle 4"/>
            <p:cNvSpPr/>
            <p:nvPr/>
          </p:nvSpPr>
          <p:spPr>
            <a:xfrm>
              <a:off x="3361348" y="3771387"/>
              <a:ext cx="1506903" cy="71414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600" dirty="0" smtClean="0"/>
                <a:t>Кредитні бюро</a:t>
              </a:r>
              <a:endParaRPr lang="uk-UA" sz="1600" kern="1200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7380312" y="1918235"/>
            <a:ext cx="1217562" cy="791415"/>
            <a:chOff x="5121571" y="2800013"/>
            <a:chExt cx="1217562" cy="791415"/>
          </a:xfrm>
        </p:grpSpPr>
        <p:sp>
          <p:nvSpPr>
            <p:cNvPr id="21" name="Rounded Rectangle 20"/>
            <p:cNvSpPr/>
            <p:nvPr/>
          </p:nvSpPr>
          <p:spPr>
            <a:xfrm>
              <a:off x="5121571" y="2800013"/>
              <a:ext cx="1217562" cy="79141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4500106"/>
                <a:satOff val="-6752"/>
                <a:lumOff val="-1098"/>
                <a:alphaOff val="0"/>
              </a:schemeClr>
            </a:fillRef>
            <a:effectRef idx="0">
              <a:schemeClr val="accent3">
                <a:hueOff val="4500106"/>
                <a:satOff val="-6752"/>
                <a:lumOff val="-109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Rounded Rectangle 4"/>
            <p:cNvSpPr/>
            <p:nvPr/>
          </p:nvSpPr>
          <p:spPr>
            <a:xfrm>
              <a:off x="5160205" y="2838647"/>
              <a:ext cx="1140294" cy="71414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600" kern="1200" dirty="0" smtClean="0"/>
                <a:t>Судова практика</a:t>
              </a:r>
              <a:endParaRPr lang="uk-UA" sz="1600" kern="1200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563888" y="3071766"/>
            <a:ext cx="2016224" cy="791415"/>
            <a:chOff x="5121571" y="934533"/>
            <a:chExt cx="1217562" cy="791415"/>
          </a:xfrm>
          <a:solidFill>
            <a:schemeClr val="accent1">
              <a:lumMod val="75000"/>
            </a:schemeClr>
          </a:solidFill>
        </p:grpSpPr>
        <p:sp>
          <p:nvSpPr>
            <p:cNvPr id="24" name="Rounded Rectangle 23"/>
            <p:cNvSpPr/>
            <p:nvPr/>
          </p:nvSpPr>
          <p:spPr>
            <a:xfrm>
              <a:off x="5121571" y="934533"/>
              <a:ext cx="1217562" cy="791415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2250053"/>
                <a:satOff val="-3376"/>
                <a:lumOff val="-549"/>
                <a:alphaOff val="0"/>
              </a:schemeClr>
            </a:fillRef>
            <a:effectRef idx="0">
              <a:schemeClr val="accent3">
                <a:hueOff val="2250053"/>
                <a:satOff val="-3376"/>
                <a:lumOff val="-549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Rounded Rectangle 4"/>
            <p:cNvSpPr/>
            <p:nvPr/>
          </p:nvSpPr>
          <p:spPr>
            <a:xfrm>
              <a:off x="5160205" y="973167"/>
              <a:ext cx="1140294" cy="71414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2000" b="1" dirty="0" smtClean="0"/>
                <a:t>Факторингова Асоціація</a:t>
              </a:r>
              <a:endParaRPr lang="uk-UA" sz="2000" b="1" kern="1200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3563888" y="3845345"/>
            <a:ext cx="2016224" cy="791415"/>
            <a:chOff x="5121571" y="934533"/>
            <a:chExt cx="1217562" cy="791415"/>
          </a:xfrm>
        </p:grpSpPr>
        <p:sp>
          <p:nvSpPr>
            <p:cNvPr id="27" name="Rounded Rectangle 26"/>
            <p:cNvSpPr/>
            <p:nvPr/>
          </p:nvSpPr>
          <p:spPr>
            <a:xfrm>
              <a:off x="5121571" y="934533"/>
              <a:ext cx="1217562" cy="79141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2250053"/>
                <a:satOff val="-3376"/>
                <a:lumOff val="-549"/>
                <a:alphaOff val="0"/>
              </a:schemeClr>
            </a:fillRef>
            <a:effectRef idx="0">
              <a:schemeClr val="accent3">
                <a:hueOff val="2250053"/>
                <a:satOff val="-3376"/>
                <a:lumOff val="-549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Rounded Rectangle 4"/>
            <p:cNvSpPr/>
            <p:nvPr/>
          </p:nvSpPr>
          <p:spPr>
            <a:xfrm>
              <a:off x="5160205" y="973167"/>
              <a:ext cx="1140294" cy="714147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2000" b="1" dirty="0" smtClean="0"/>
                <a:t>Регулятор</a:t>
              </a:r>
              <a:endParaRPr lang="uk-UA" sz="20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797688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Розробка «Дорожньої карти»</a:t>
            </a:r>
            <a:endParaRPr lang="uk-U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0990729"/>
              </p:ext>
            </p:extLst>
          </p:nvPr>
        </p:nvGraphicFramePr>
        <p:xfrm>
          <a:off x="457200" y="1268760"/>
          <a:ext cx="8229600" cy="189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8816">
                  <a:extLst>
                    <a:ext uri="{9D8B030D-6E8A-4147-A177-3AD203B41FA5}">
                      <a16:colId xmlns:a16="http://schemas.microsoft.com/office/drawing/2014/main" val="3094465712"/>
                    </a:ext>
                  </a:extLst>
                </a:gridCol>
                <a:gridCol w="3970784">
                  <a:extLst>
                    <a:ext uri="{9D8B030D-6E8A-4147-A177-3AD203B41FA5}">
                      <a16:colId xmlns:a16="http://schemas.microsoft.com/office/drawing/2014/main" val="1163524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Мета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Objectives</a:t>
                      </a:r>
                      <a:endParaRPr lang="uk-U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22359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solidFill>
                            <a:srgbClr val="7030A0"/>
                          </a:solidFill>
                        </a:rPr>
                        <a:t>Розбудова</a:t>
                      </a:r>
                      <a:r>
                        <a:rPr lang="uk-UA" sz="1600" baseline="0" dirty="0" smtClean="0">
                          <a:solidFill>
                            <a:srgbClr val="7030A0"/>
                          </a:solidFill>
                        </a:rPr>
                        <a:t> ефективної інфраструктури ринку факторингу в Україні</a:t>
                      </a:r>
                      <a:endParaRPr lang="uk-UA" sz="16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7030A0"/>
                          </a:solidFill>
                        </a:rPr>
                        <a:t>Building efficient factoring market infrastructure in Ukraine</a:t>
                      </a:r>
                      <a:endParaRPr lang="uk-UA" sz="16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92189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solidFill>
                            <a:srgbClr val="7030A0"/>
                          </a:solidFill>
                        </a:rPr>
                        <a:t>Заохочення</a:t>
                      </a:r>
                      <a:r>
                        <a:rPr lang="uk-UA" sz="1600" baseline="0" dirty="0" smtClean="0">
                          <a:solidFill>
                            <a:srgbClr val="7030A0"/>
                          </a:solidFill>
                        </a:rPr>
                        <a:t> учасників ринку до ширшого впровадження факторингу</a:t>
                      </a:r>
                      <a:endParaRPr lang="uk-UA" sz="16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7030A0"/>
                          </a:solidFill>
                        </a:rPr>
                        <a:t>Promotion of wider usage of factoring in Ukraine</a:t>
                      </a:r>
                      <a:endParaRPr lang="uk-UA" sz="16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3024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solidFill>
                            <a:srgbClr val="7030A0"/>
                          </a:solidFill>
                        </a:rPr>
                        <a:t>Інтеграція факторингу у міжнародну торгівлю</a:t>
                      </a:r>
                      <a:endParaRPr lang="uk-UA" sz="16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7030A0"/>
                          </a:solidFill>
                        </a:rPr>
                        <a:t>Integration of factoring into </a:t>
                      </a:r>
                      <a:r>
                        <a:rPr lang="en-US" sz="1600" dirty="0" err="1" smtClean="0">
                          <a:solidFill>
                            <a:srgbClr val="7030A0"/>
                          </a:solidFill>
                        </a:rPr>
                        <a:t>internat</a:t>
                      </a:r>
                      <a:r>
                        <a:rPr lang="uk-UA" sz="1600" dirty="0" smtClean="0">
                          <a:solidFill>
                            <a:srgbClr val="7030A0"/>
                          </a:solidFill>
                        </a:rPr>
                        <a:t>.</a:t>
                      </a:r>
                      <a:r>
                        <a:rPr lang="en-US" sz="1600" dirty="0" smtClean="0">
                          <a:solidFill>
                            <a:srgbClr val="7030A0"/>
                          </a:solidFill>
                        </a:rPr>
                        <a:t> trade</a:t>
                      </a:r>
                      <a:endParaRPr lang="uk-UA" sz="16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576622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2400724"/>
              </p:ext>
            </p:extLst>
          </p:nvPr>
        </p:nvGraphicFramePr>
        <p:xfrm>
          <a:off x="457200" y="3429000"/>
          <a:ext cx="8229600" cy="2992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8816">
                  <a:extLst>
                    <a:ext uri="{9D8B030D-6E8A-4147-A177-3AD203B41FA5}">
                      <a16:colId xmlns:a16="http://schemas.microsoft.com/office/drawing/2014/main" val="4293349060"/>
                    </a:ext>
                  </a:extLst>
                </a:gridCol>
                <a:gridCol w="3970784">
                  <a:extLst>
                    <a:ext uri="{9D8B030D-6E8A-4147-A177-3AD203B41FA5}">
                      <a16:colId xmlns:a16="http://schemas.microsoft.com/office/drawing/2014/main" val="38215871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Головні завдання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Key tasks</a:t>
                      </a:r>
                      <a:endParaRPr lang="uk-U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01283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1.</a:t>
                      </a:r>
                      <a:r>
                        <a:rPr lang="uk-UA" sz="1400" baseline="0" dirty="0" smtClean="0"/>
                        <a:t> Визначення цілей, можливостей та загроз для зростання ринку «справжнього» факторингу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 Defining development targets, constraints and opportunities for growth</a:t>
                      </a:r>
                      <a:r>
                        <a:rPr lang="uk-UA" sz="1400" dirty="0" smtClean="0"/>
                        <a:t> </a:t>
                      </a:r>
                      <a:r>
                        <a:rPr lang="en-US" sz="1400" dirty="0" smtClean="0"/>
                        <a:t>of “true” factoring market</a:t>
                      </a:r>
                      <a:endParaRPr lang="uk-U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8015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2. Побудова принципових елементів інфраструктури ринку для забезпечення росту:</a:t>
                      </a:r>
                      <a:endParaRPr lang="en-US" sz="140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uk-UA" sz="1200" dirty="0" smtClean="0"/>
                        <a:t>Координація</a:t>
                      </a:r>
                      <a:r>
                        <a:rPr lang="uk-UA" sz="1200" baseline="0" dirty="0" smtClean="0"/>
                        <a:t> учасників ринку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uk-UA" sz="1200" baseline="0" dirty="0" smtClean="0"/>
                        <a:t>Стандарти договорів, управління ризиками та операціями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uk-UA" sz="1200" baseline="0" dirty="0" smtClean="0"/>
                        <a:t>ІТ платформа</a:t>
                      </a:r>
                      <a:endParaRPr lang="uk-U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 Building principal elements of infrastructure for market growth support:</a:t>
                      </a:r>
                      <a:endParaRPr lang="uk-UA" sz="140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200" baseline="0" dirty="0" smtClean="0"/>
                        <a:t>Stakeholders community self-organization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200" baseline="0" dirty="0" smtClean="0"/>
                        <a:t>Legal, risk management, operational standards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200" baseline="0" dirty="0" smtClean="0"/>
                        <a:t>IT platform design</a:t>
                      </a:r>
                      <a:endParaRPr lang="uk-UA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8710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3. Регулярна</a:t>
                      </a:r>
                      <a:r>
                        <a:rPr lang="uk-UA" sz="1400" baseline="0" dirty="0" smtClean="0"/>
                        <a:t> співпраця між учасниками ринку та регулятором для підтримки розвитку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3. Establishing regular cooperation between market participants and regulators for market development</a:t>
                      </a:r>
                      <a:endParaRPr lang="uk-U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4327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4. Щорічна оцінка досягнень та визначення нових цілей і завдань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4. Annual monitoring of results and evaluation of further targets</a:t>
                      </a:r>
                      <a:endParaRPr lang="uk-U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49699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17391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uk-UA" dirty="0" smtClean="0"/>
              <a:t>План дій 2019</a:t>
            </a:r>
            <a:endParaRPr lang="uk-U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699318"/>
              </p:ext>
            </p:extLst>
          </p:nvPr>
        </p:nvGraphicFramePr>
        <p:xfrm>
          <a:off x="457200" y="1196752"/>
          <a:ext cx="8229600" cy="5430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8816">
                  <a:extLst>
                    <a:ext uri="{9D8B030D-6E8A-4147-A177-3AD203B41FA5}">
                      <a16:colId xmlns:a16="http://schemas.microsoft.com/office/drawing/2014/main" val="1530517350"/>
                    </a:ext>
                  </a:extLst>
                </a:gridCol>
                <a:gridCol w="3970784">
                  <a:extLst>
                    <a:ext uri="{9D8B030D-6E8A-4147-A177-3AD203B41FA5}">
                      <a16:colId xmlns:a16="http://schemas.microsoft.com/office/drawing/2014/main" val="33198429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Наступні кроки: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Next Steps</a:t>
                      </a:r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20194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solidFill>
                            <a:srgbClr val="7030A0"/>
                          </a:solidFill>
                        </a:rPr>
                        <a:t>Створення робочої групи з факторингу, в </a:t>
                      </a:r>
                      <a:r>
                        <a:rPr lang="uk-UA" sz="1600" dirty="0" err="1" smtClean="0">
                          <a:solidFill>
                            <a:srgbClr val="7030A0"/>
                          </a:solidFill>
                        </a:rPr>
                        <a:t>т.ч</a:t>
                      </a:r>
                      <a:r>
                        <a:rPr lang="uk-UA" sz="1600" dirty="0" smtClean="0">
                          <a:solidFill>
                            <a:srgbClr val="7030A0"/>
                          </a:solidFill>
                        </a:rPr>
                        <a:t> .: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uk-UA" sz="1400" dirty="0" smtClean="0">
                          <a:solidFill>
                            <a:srgbClr val="7030A0"/>
                          </a:solidFill>
                        </a:rPr>
                        <a:t>Українські банки - ключові гравці ринку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uk-UA" sz="1400" dirty="0" smtClean="0">
                          <a:solidFill>
                            <a:srgbClr val="7030A0"/>
                          </a:solidFill>
                        </a:rPr>
                        <a:t>Національний банк України - нагляд / підтримка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uk-UA" sz="1400" dirty="0" smtClean="0">
                          <a:solidFill>
                            <a:srgbClr val="7030A0"/>
                          </a:solidFill>
                        </a:rPr>
                        <a:t>ЄБРР - нагляд, лобіювання та консультації</a:t>
                      </a:r>
                      <a:endParaRPr lang="uk-UA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7030A0"/>
                          </a:solidFill>
                        </a:rPr>
                        <a:t>Creation of Factoring Workgroup</a:t>
                      </a:r>
                      <a:r>
                        <a:rPr lang="en-US" sz="1600" baseline="0" dirty="0" smtClean="0">
                          <a:solidFill>
                            <a:srgbClr val="7030A0"/>
                          </a:solidFill>
                        </a:rPr>
                        <a:t>, incl.: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baseline="0" dirty="0" smtClean="0">
                          <a:solidFill>
                            <a:srgbClr val="7030A0"/>
                          </a:solidFill>
                        </a:rPr>
                        <a:t>Ukrainian banks – key market players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baseline="0" dirty="0" smtClean="0">
                          <a:solidFill>
                            <a:srgbClr val="7030A0"/>
                          </a:solidFill>
                        </a:rPr>
                        <a:t>National bank of Ukraine – supervision/support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baseline="0" dirty="0" smtClean="0">
                          <a:solidFill>
                            <a:srgbClr val="7030A0"/>
                          </a:solidFill>
                        </a:rPr>
                        <a:t>EBRD – supervision, lobbying and consultations</a:t>
                      </a:r>
                      <a:endParaRPr lang="uk-UA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9125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Робоча група факторингу ініціює розробку </a:t>
                      </a:r>
                      <a:r>
                        <a:rPr lang="uk-UA" sz="1600" b="1" dirty="0" smtClean="0"/>
                        <a:t>«білої книги» </a:t>
                      </a:r>
                      <a:r>
                        <a:rPr lang="uk-UA" sz="1600" dirty="0" smtClean="0"/>
                        <a:t>- керівних принципів щодо ключових питань розвитку ринку факторингу: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uk-UA" sz="1400" dirty="0" err="1" smtClean="0"/>
                        <a:t>Візія</a:t>
                      </a:r>
                      <a:r>
                        <a:rPr lang="uk-UA" sz="1400" dirty="0" smtClean="0"/>
                        <a:t>, Стратегія - </a:t>
                      </a:r>
                      <a:r>
                        <a:rPr lang="uk-UA" sz="1400" b="1" dirty="0" smtClean="0"/>
                        <a:t>відповідно до Стратегії Національного</a:t>
                      </a:r>
                      <a:r>
                        <a:rPr lang="uk-UA" sz="1400" b="1" baseline="0" dirty="0" smtClean="0"/>
                        <a:t> банку України</a:t>
                      </a:r>
                      <a:r>
                        <a:rPr lang="uk-UA" sz="1400" dirty="0" smtClean="0"/>
                        <a:t>;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uk-UA" sz="1400" dirty="0" smtClean="0"/>
                        <a:t>Перспективи ринкової інфраструктури;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uk-UA" sz="1400" dirty="0" smtClean="0"/>
                        <a:t>Регулювання ринку факторингу - закон (и), регулювання, стандарти бухгалтерського обліку, контрактна документація;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uk-UA" sz="1400" dirty="0" smtClean="0"/>
                        <a:t>Підготовка фахівців та професійні</a:t>
                      </a:r>
                      <a:r>
                        <a:rPr lang="uk-UA" sz="1400" baseline="0" dirty="0" smtClean="0"/>
                        <a:t> </a:t>
                      </a:r>
                      <a:r>
                        <a:rPr lang="uk-UA" sz="1400" dirty="0" smtClean="0"/>
                        <a:t>стандарти ринку факторингу;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uk-UA" sz="1400" dirty="0" smtClean="0"/>
                        <a:t>Визначення ІТ-платформи /  рішення для бухгалтерського</a:t>
                      </a:r>
                      <a:r>
                        <a:rPr lang="uk-UA" sz="1400" baseline="0" dirty="0" smtClean="0"/>
                        <a:t> обліку</a:t>
                      </a:r>
                      <a:r>
                        <a:rPr lang="uk-UA" sz="1400" dirty="0" smtClean="0"/>
                        <a:t>;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uk-UA" sz="1400" dirty="0" smtClean="0"/>
                        <a:t>База знань факторингу - накопичення, обмін, оновлення;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uk-UA" sz="1400" dirty="0" smtClean="0"/>
                        <a:t>Просування факторингу та його додаткової вартості для ринку - тренінги, висвітлення у ЗМІ тощо.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Factoring Workgroup proceed with drafting </a:t>
                      </a:r>
                      <a:r>
                        <a:rPr lang="en-US" sz="1600" b="1" dirty="0" smtClean="0"/>
                        <a:t>“white book” </a:t>
                      </a:r>
                      <a:r>
                        <a:rPr lang="en-US" sz="1600" dirty="0" smtClean="0"/>
                        <a:t>– guidelines on key issues of factoring market development:</a:t>
                      </a:r>
                      <a:endParaRPr lang="uk-UA" sz="1600" dirty="0" smtClean="0"/>
                    </a:p>
                    <a:p>
                      <a:pPr marL="342900" indent="-342900">
                        <a:buAutoNum type="arabicParenR"/>
                      </a:pPr>
                      <a:r>
                        <a:rPr lang="en-US" sz="1400" dirty="0" smtClean="0"/>
                        <a:t>Vision, strategy – in line with</a:t>
                      </a:r>
                      <a:r>
                        <a:rPr lang="uk-UA" sz="1400" dirty="0" smtClean="0"/>
                        <a:t> </a:t>
                      </a:r>
                      <a:r>
                        <a:rPr lang="en-US" sz="1400" dirty="0" smtClean="0"/>
                        <a:t>the </a:t>
                      </a:r>
                      <a:r>
                        <a:rPr lang="en-US" sz="1400" b="1" dirty="0" smtClean="0"/>
                        <a:t>Strategy of the National bank of Ukraine</a:t>
                      </a:r>
                      <a:r>
                        <a:rPr lang="en-US" sz="1400" dirty="0" smtClean="0"/>
                        <a:t>;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en-US" sz="1400" dirty="0" smtClean="0"/>
                        <a:t>Market infrastructure outlook;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en-US" sz="1400" dirty="0" smtClean="0"/>
                        <a:t>Factoring market regulation – law(s), regulation, accounting standards, contract documentation;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en-US" sz="1400" dirty="0" smtClean="0"/>
                        <a:t>Factoring specialists preparation and quality standards;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en-US" sz="1400" dirty="0" smtClean="0"/>
                        <a:t>IT platform definitions</a:t>
                      </a:r>
                      <a:r>
                        <a:rPr lang="en-US" sz="1400" baseline="0" dirty="0" smtClean="0"/>
                        <a:t> /</a:t>
                      </a:r>
                      <a:r>
                        <a:rPr lang="uk-UA" sz="1400" baseline="0" dirty="0" smtClean="0"/>
                        <a:t> </a:t>
                      </a:r>
                      <a:r>
                        <a:rPr lang="en-US" sz="1400" baseline="0" dirty="0" smtClean="0"/>
                        <a:t>design of accounting </a:t>
                      </a:r>
                      <a:r>
                        <a:rPr lang="en-US" sz="1400" dirty="0" smtClean="0"/>
                        <a:t>solutions;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en-US" sz="1400" dirty="0" smtClean="0"/>
                        <a:t>Factoring body of knowledge – accumulation, sharing, upgrade;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en-US" sz="1400" dirty="0" smtClean="0"/>
                        <a:t>Promotion of factoring and its added value for the market – trainings, media coverage, etc.</a:t>
                      </a:r>
                    </a:p>
                    <a:p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38179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79389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Запитання та відповіді</a:t>
            </a:r>
            <a:endParaRPr lang="uk-U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?</a:t>
            </a:r>
          </a:p>
          <a:p>
            <a:r>
              <a:rPr lang="uk-UA" dirty="0" smtClean="0"/>
              <a:t>=</a:t>
            </a:r>
            <a:r>
              <a:rPr lang="en-US" dirty="0" smtClean="0"/>
              <a:t>&gt;</a:t>
            </a:r>
          </a:p>
          <a:p>
            <a:r>
              <a:rPr lang="uk-UA" dirty="0" smtClean="0">
                <a:sym typeface="Wingdings" panose="05000000000000000000" pitchFamily="2" charset="2"/>
              </a:rPr>
              <a:t>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uk-UA" dirty="0" smtClean="0">
                <a:sym typeface="Wingdings" panose="05000000000000000000" pitchFamily="2" charset="2"/>
              </a:rPr>
              <a:t>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uk-UA" dirty="0">
                <a:sym typeface="Wingdings" panose="05000000000000000000" pitchFamily="2" charset="2"/>
              </a:rPr>
              <a:t>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uk-UA" dirty="0" smtClean="0">
                <a:sym typeface="Wingdings" panose="05000000000000000000" pitchFamily="2" charset="2"/>
              </a:rPr>
              <a:t>€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…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5290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ФАКТОРИНГ</a:t>
            </a:r>
            <a:br>
              <a:rPr lang="uk-UA" b="1" dirty="0" smtClean="0"/>
            </a:br>
            <a:r>
              <a:rPr lang="uk-UA" dirty="0" smtClean="0"/>
              <a:t>«Дорожня карта»</a:t>
            </a:r>
            <a:br>
              <a:rPr lang="uk-UA" dirty="0" smtClean="0"/>
            </a:br>
            <a:r>
              <a:rPr lang="uk-UA" dirty="0" smtClean="0"/>
              <a:t>розвитку в Україні</a:t>
            </a:r>
            <a:endParaRPr lang="uk-U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І. Матеріали для обговорення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73991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344" y="0"/>
            <a:ext cx="9167537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950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Зростання ринку факторингу</a:t>
            </a:r>
            <a:br>
              <a:rPr lang="uk-UA" dirty="0" smtClean="0"/>
            </a:br>
            <a:r>
              <a:rPr lang="uk-UA" sz="2700" dirty="0" smtClean="0"/>
              <a:t>за даними </a:t>
            </a:r>
            <a:r>
              <a:rPr lang="en-US" sz="2700" dirty="0" smtClean="0"/>
              <a:t>FCI* (2019)</a:t>
            </a:r>
            <a:endParaRPr lang="uk-UA" sz="27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64827"/>
            <a:ext cx="8229600" cy="3969387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611560" y="6237312"/>
            <a:ext cx="75608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11560" y="6256568"/>
            <a:ext cx="77768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 - FCI – Factoring Chain International, </a:t>
            </a:r>
            <a:r>
              <a:rPr lang="uk-UA" sz="1400" dirty="0" smtClean="0"/>
              <a:t>найбільша міжнародна асоціація учасників ринку факторингу</a:t>
            </a:r>
            <a:endParaRPr lang="uk-UA" sz="1400" dirty="0"/>
          </a:p>
        </p:txBody>
      </p:sp>
    </p:spTree>
    <p:extLst>
      <p:ext uri="{BB962C8B-B14F-4D97-AF65-F5344CB8AC3E}">
        <p14:creationId xmlns:p14="http://schemas.microsoft.com/office/powerpoint/2010/main" val="2042143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3999" cy="6840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714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"/>
            <a:ext cx="9143999" cy="6815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148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6753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329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ФАКТОРИНГ</a:t>
            </a:r>
            <a:br>
              <a:rPr lang="uk-UA" b="1" dirty="0" smtClean="0"/>
            </a:br>
            <a:r>
              <a:rPr lang="uk-UA" dirty="0" smtClean="0"/>
              <a:t>«Дорожня карта»</a:t>
            </a:r>
            <a:br>
              <a:rPr lang="uk-UA" dirty="0" smtClean="0"/>
            </a:br>
            <a:r>
              <a:rPr lang="uk-UA" dirty="0" smtClean="0"/>
              <a:t>розвитку в Україні</a:t>
            </a:r>
            <a:endParaRPr lang="uk-U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ІІ. Базові параметри та перспективи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63717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1" y="381003"/>
            <a:ext cx="8050939" cy="74374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Factoring – Market Outlook (Peers)</a:t>
            </a:r>
            <a:endParaRPr lang="uk-UA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18A5B-CCA1-4937-8335-FC439353F098}" type="datetime1">
              <a:rPr lang="uk-UA" smtClean="0"/>
              <a:t>18.09.2019</a:t>
            </a:fld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1E2A-2AE4-4AE9-A5FF-468BE27EC277}" type="slidenum">
              <a:rPr lang="fr-FR" smtClean="0"/>
              <a:pPr/>
              <a:t>9</a:t>
            </a:fld>
            <a:endParaRPr lang="fr-FR"/>
          </a:p>
        </p:txBody>
      </p:sp>
      <p:graphicFrame>
        <p:nvGraphicFramePr>
          <p:cNvPr id="8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971600" y="4077072"/>
          <a:ext cx="3888432" cy="2016221"/>
        </p:xfrm>
        <a:graphic>
          <a:graphicData uri="http://schemas.openxmlformats.org/drawingml/2006/table">
            <a:tbl>
              <a:tblPr/>
              <a:tblGrid>
                <a:gridCol w="1414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45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45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45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3245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Factoring Market – Selected Countries, 2017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804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Turnover,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Mio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EUR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" marB="360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" marB="36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uk-U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" marB="360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80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Country</a:t>
                      </a:r>
                    </a:p>
                  </a:txBody>
                  <a:tcPr marL="36000" marR="36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Domestic </a:t>
                      </a:r>
                    </a:p>
                  </a:txBody>
                  <a:tcPr marL="36000" marR="36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Intl </a:t>
                      </a:r>
                    </a:p>
                  </a:txBody>
                  <a:tcPr marL="36000" marR="36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80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Italy</a:t>
                      </a:r>
                    </a:p>
                  </a:txBody>
                  <a:tcPr marL="36000" marR="36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170,245</a:t>
                      </a:r>
                    </a:p>
                  </a:txBody>
                  <a:tcPr marL="36000" marR="36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58,176</a:t>
                      </a:r>
                    </a:p>
                  </a:txBody>
                  <a:tcPr marL="36000" marR="36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228,421</a:t>
                      </a:r>
                    </a:p>
                  </a:txBody>
                  <a:tcPr marL="36000" marR="36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480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Poland</a:t>
                      </a:r>
                    </a:p>
                  </a:txBody>
                  <a:tcPr marL="36000" marR="36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35,173</a:t>
                      </a:r>
                    </a:p>
                  </a:txBody>
                  <a:tcPr marL="36000" marR="36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9,127</a:t>
                      </a:r>
                    </a:p>
                  </a:txBody>
                  <a:tcPr marL="36000" marR="36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44,300</a:t>
                      </a:r>
                    </a:p>
                  </a:txBody>
                  <a:tcPr marL="36000" marR="36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480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Turkey</a:t>
                      </a:r>
                    </a:p>
                  </a:txBody>
                  <a:tcPr marL="36000" marR="36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28,000</a:t>
                      </a:r>
                    </a:p>
                  </a:txBody>
                  <a:tcPr marL="36000" marR="36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6,575</a:t>
                      </a:r>
                    </a:p>
                  </a:txBody>
                  <a:tcPr marL="36000" marR="36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34,575</a:t>
                      </a:r>
                    </a:p>
                  </a:txBody>
                  <a:tcPr marL="36000" marR="36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480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Russia</a:t>
                      </a:r>
                    </a:p>
                  </a:txBody>
                  <a:tcPr marL="36000" marR="36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33,353</a:t>
                      </a:r>
                    </a:p>
                  </a:txBody>
                  <a:tcPr marL="36000" marR="36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439</a:t>
                      </a:r>
                    </a:p>
                  </a:txBody>
                  <a:tcPr marL="36000" marR="36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33,792</a:t>
                      </a:r>
                    </a:p>
                  </a:txBody>
                  <a:tcPr marL="36000" marR="36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480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Hungary</a:t>
                      </a:r>
                    </a:p>
                  </a:txBody>
                  <a:tcPr marL="36000" marR="36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4,985</a:t>
                      </a:r>
                    </a:p>
                  </a:txBody>
                  <a:tcPr marL="36000" marR="36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745</a:t>
                      </a:r>
                    </a:p>
                  </a:txBody>
                  <a:tcPr marL="36000" marR="36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5,730</a:t>
                      </a:r>
                    </a:p>
                  </a:txBody>
                  <a:tcPr marL="36000" marR="36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480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Romania</a:t>
                      </a:r>
                    </a:p>
                  </a:txBody>
                  <a:tcPr marL="36000" marR="36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3,667</a:t>
                      </a:r>
                    </a:p>
                  </a:txBody>
                  <a:tcPr marL="36000" marR="36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893</a:t>
                      </a:r>
                    </a:p>
                  </a:txBody>
                  <a:tcPr marL="36000" marR="36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4,560</a:t>
                      </a:r>
                    </a:p>
                  </a:txBody>
                  <a:tcPr marL="36000" marR="36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454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Ukraine (*)</a:t>
                      </a:r>
                    </a:p>
                  </a:txBody>
                  <a:tcPr marL="36000" marR="36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</a:t>
                      </a:r>
                    </a:p>
                  </a:txBody>
                  <a:tcPr marL="36000" marR="36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6000" marR="36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</a:t>
                      </a:r>
                    </a:p>
                  </a:txBody>
                  <a:tcPr marL="36000" marR="36000" marT="3600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220072" y="4077072"/>
            <a:ext cx="3744416" cy="1754326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Drivers of development:</a:t>
            </a:r>
          </a:p>
          <a:p>
            <a:pPr indent="-285750">
              <a:buFontTx/>
              <a:buChar char="-"/>
            </a:pPr>
            <a:endParaRPr lang="en-US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-285750">
              <a:buFontTx/>
              <a:buChar char="-"/>
            </a:pP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Significant trade volumes</a:t>
            </a:r>
          </a:p>
          <a:p>
            <a:pPr indent="-285750">
              <a:buFontTx/>
              <a:buChar char="-"/>
            </a:pP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Developed supply chains</a:t>
            </a:r>
          </a:p>
          <a:p>
            <a:pPr indent="-285750">
              <a:buFontTx/>
              <a:buChar char="-"/>
            </a:pP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Visible successful markets</a:t>
            </a:r>
          </a:p>
          <a:p>
            <a:pPr indent="-285750">
              <a:buFontTx/>
              <a:buChar char="-"/>
            </a:pP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Support of international institutions</a:t>
            </a:r>
          </a:p>
          <a:p>
            <a:pPr indent="-285750">
              <a:buFontTx/>
              <a:buChar char="-"/>
            </a:pP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Declared objectives of state reforms</a:t>
            </a:r>
          </a:p>
          <a:p>
            <a:pPr indent="-285750">
              <a:buFontTx/>
              <a:buChar char="-"/>
            </a:pP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Consistent banking community</a:t>
            </a:r>
            <a:endParaRPr lang="uk-UA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/>
          </p:nvPr>
        </p:nvGraphicFramePr>
        <p:xfrm>
          <a:off x="4753569" y="1232756"/>
          <a:ext cx="4291357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hart 13"/>
          <p:cNvGraphicFramePr>
            <a:graphicFrameLocks/>
          </p:cNvGraphicFramePr>
          <p:nvPr>
            <p:extLst/>
          </p:nvPr>
        </p:nvGraphicFramePr>
        <p:xfrm>
          <a:off x="726042" y="1232756"/>
          <a:ext cx="3833813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Oval 2"/>
          <p:cNvSpPr/>
          <p:nvPr/>
        </p:nvSpPr>
        <p:spPr>
          <a:xfrm>
            <a:off x="5364088" y="2852936"/>
            <a:ext cx="360040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" name="Oval 12"/>
          <p:cNvSpPr/>
          <p:nvPr/>
        </p:nvSpPr>
        <p:spPr>
          <a:xfrm>
            <a:off x="7713976" y="1807984"/>
            <a:ext cx="360040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5" name="Oval 14"/>
          <p:cNvSpPr/>
          <p:nvPr/>
        </p:nvSpPr>
        <p:spPr>
          <a:xfrm>
            <a:off x="8172400" y="2132856"/>
            <a:ext cx="720080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0502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2456</TotalTime>
  <Words>725</Words>
  <Application>Microsoft Office PowerPoint</Application>
  <PresentationFormat>On-screen Show (4:3)</PresentationFormat>
  <Paragraphs>185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Office Theme</vt:lpstr>
      <vt:lpstr>ФАКТОРИНГ «Дорожня карта» розвитку в Україні</vt:lpstr>
      <vt:lpstr>ФАКТОРИНГ «Дорожня карта» розвитку в Україні</vt:lpstr>
      <vt:lpstr>PowerPoint Presentation</vt:lpstr>
      <vt:lpstr>Зростання ринку факторингу за даними FCI* (2019)</vt:lpstr>
      <vt:lpstr>PowerPoint Presentation</vt:lpstr>
      <vt:lpstr>PowerPoint Presentation</vt:lpstr>
      <vt:lpstr>PowerPoint Presentation</vt:lpstr>
      <vt:lpstr>ФАКТОРИНГ «Дорожня карта» розвитку в Україні</vt:lpstr>
      <vt:lpstr>Factoring – Market Outlook (Peers)</vt:lpstr>
      <vt:lpstr>Ринок факторингу в Україні</vt:lpstr>
      <vt:lpstr>Законодавче забезпечення*</vt:lpstr>
      <vt:lpstr>Елементи формування ринку</vt:lpstr>
      <vt:lpstr>Розробка «Дорожньої карти»</vt:lpstr>
      <vt:lpstr>План дій 2019</vt:lpstr>
      <vt:lpstr>Запитання та відповіді</vt:lpstr>
    </vt:vector>
  </TitlesOfParts>
  <Company>INDEX BANK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TF Development in Ukraine</dc:title>
  <dc:creator>BEREZHNY Vladislav Volodymyrovych</dc:creator>
  <cp:lastModifiedBy>BEREZHNY Vladislav Volodymyrovych</cp:lastModifiedBy>
  <cp:revision>28</cp:revision>
  <cp:lastPrinted>2017-03-23T07:36:03Z</cp:lastPrinted>
  <dcterms:created xsi:type="dcterms:W3CDTF">2017-03-23T07:06:51Z</dcterms:created>
  <dcterms:modified xsi:type="dcterms:W3CDTF">2019-09-18T17:04:05Z</dcterms:modified>
</cp:coreProperties>
</file>