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282" r:id="rId4"/>
    <p:sldId id="283" r:id="rId5"/>
    <p:sldId id="29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veta Martynova" initials="EM" lastIdx="1" clrIdx="0">
    <p:extLst>
      <p:ext uri="{19B8F6BF-5375-455C-9EA6-DF929625EA0E}">
        <p15:presenceInfo xmlns:p15="http://schemas.microsoft.com/office/powerpoint/2012/main" userId="S-1-5-21-1323967500-707611029-1539857752-1065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4AC"/>
    <a:srgbClr val="2B7A20"/>
    <a:srgbClr val="359828"/>
    <a:srgbClr val="CE1126"/>
    <a:srgbClr val="6E6E6E"/>
    <a:srgbClr val="37A09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14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CE3D-9DAC-4CB1-B66F-BC36650F5DFF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902E-6B26-47C7-99F8-DC78DA0A8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8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" r="10"/>
          <a:stretch>
            <a:fillRect/>
          </a:stretch>
        </p:blipFill>
        <p:spPr bwMode="auto">
          <a:xfrm>
            <a:off x="0" y="0"/>
            <a:ext cx="914400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2795107" y="2112819"/>
            <a:ext cx="6349018" cy="1881908"/>
            <a:chOff x="2795107" y="2112819"/>
            <a:chExt cx="6349018" cy="1881908"/>
          </a:xfrm>
        </p:grpSpPr>
        <p:sp>
          <p:nvSpPr>
            <p:cNvPr id="10" name="Rectangle 9"/>
            <p:cNvSpPr/>
            <p:nvPr userDrawn="1"/>
          </p:nvSpPr>
          <p:spPr>
            <a:xfrm>
              <a:off x="2798156" y="2112819"/>
              <a:ext cx="6345844" cy="1881908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795107" y="3900632"/>
              <a:ext cx="6349018" cy="94095"/>
            </a:xfrm>
            <a:prstGeom prst="rect">
              <a:avLst/>
            </a:prstGeom>
            <a:solidFill>
              <a:srgbClr val="37A0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57200" y="6248400"/>
            <a:ext cx="365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CONFIDENTIAL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© Copyright Baker Botts 2019. All Rights Reserved.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mbria" panose="02040503050406030204" pitchFamily="18" charset="0"/>
              <a:cs typeface="Corbe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044952" y="3053773"/>
            <a:ext cx="5902768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83882" y="165735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112818"/>
            <a:ext cx="5715000" cy="950421"/>
          </a:xfrm>
        </p:spPr>
        <p:txBody>
          <a:bodyPr anchor="b">
            <a:norm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8886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4440" y="1485900"/>
            <a:ext cx="6675120" cy="3467100"/>
          </a:xfrm>
        </p:spPr>
        <p:txBody>
          <a:bodyPr anchor="b"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>
                <a:latin typeface="Cambria" panose="02040503050406030204" pitchFamily="18" charset="0"/>
              </a:defRPr>
            </a:lvl2pPr>
            <a:lvl3pPr marL="914400" indent="0">
              <a:buNone/>
              <a:defRPr sz="2400">
                <a:latin typeface="Cambria" panose="02040503050406030204" pitchFamily="18" charset="0"/>
              </a:defRPr>
            </a:lvl3pPr>
            <a:lvl4pPr marL="1371600" indent="0">
              <a:buNone/>
              <a:defRPr sz="2000">
                <a:latin typeface="Cambria" panose="02040503050406030204" pitchFamily="18" charset="0"/>
              </a:defRPr>
            </a:lvl4pPr>
            <a:lvl5pPr marL="1828800" indent="0">
              <a:buNone/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add quote or emphasis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34440" y="4953000"/>
            <a:ext cx="6675120" cy="381000"/>
          </a:xfrm>
        </p:spPr>
        <p:txBody>
          <a:bodyPr/>
          <a:lstStyle>
            <a:lvl1pPr marL="0" indent="0" algn="r">
              <a:buNone/>
              <a:defRPr sz="18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 algn="r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CAPTION OR CREDIT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17733014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29945198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41766672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3462735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200"/>
            <a:ext cx="5943600" cy="1600200"/>
          </a:xfrm>
        </p:spPr>
        <p:txBody>
          <a:bodyPr anchor="b">
            <a:normAutofit/>
          </a:bodyPr>
          <a:lstStyle>
            <a:lvl1pPr marL="0" indent="0">
              <a:spcBef>
                <a:spcPts val="768"/>
              </a:spcBef>
              <a:buNone/>
              <a:defRPr sz="2400">
                <a:solidFill>
                  <a:srgbClr val="37A09C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 paragraph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352800"/>
            <a:ext cx="5943600" cy="2743200"/>
          </a:xfrm>
        </p:spPr>
        <p:txBody>
          <a:bodyPr>
            <a:normAutofit/>
          </a:bodyPr>
          <a:lstStyle>
            <a:lvl1pPr marL="0" indent="0">
              <a:spcBef>
                <a:spcPts val="768"/>
              </a:spcBef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553200" y="2001036"/>
            <a:ext cx="213360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related practices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3499878"/>
            <a:ext cx="213360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related industries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4998720"/>
            <a:ext cx="213360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related locations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53200" y="1600200"/>
            <a:ext cx="213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PRACTICE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553200" y="3099042"/>
            <a:ext cx="213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553200" y="4597884"/>
            <a:ext cx="213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19932072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84960"/>
            <a:ext cx="2560320" cy="6858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91840" y="1584960"/>
            <a:ext cx="2560320" cy="6858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26480" y="1584960"/>
            <a:ext cx="2560320" cy="6858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286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3291840" y="2286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126480" y="2286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3870960"/>
            <a:ext cx="2560320" cy="6858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291840" y="3870960"/>
            <a:ext cx="2560320" cy="6858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126480" y="3870960"/>
            <a:ext cx="2560320" cy="6858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4572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291840" y="4572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126480" y="4572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34198159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286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3291840" y="2286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126480" y="2286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4572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291840" y="4572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6126480" y="4572000"/>
            <a:ext cx="256032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description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57200" y="1600200"/>
            <a:ext cx="2560320" cy="6858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3291840" y="1600200"/>
            <a:ext cx="2560320" cy="6858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6126480" y="1600200"/>
            <a:ext cx="2560320" cy="6858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457200" y="3886200"/>
            <a:ext cx="2560320" cy="6858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3291840" y="3886200"/>
            <a:ext cx="2560320" cy="6858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6126480" y="3886200"/>
            <a:ext cx="2560320" cy="6858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logo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42524468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y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Lawyer Name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1600200"/>
            <a:ext cx="5715000" cy="1600200"/>
          </a:xfrm>
        </p:spPr>
        <p:txBody>
          <a:bodyPr anchor="b">
            <a:normAutofit/>
          </a:bodyPr>
          <a:lstStyle>
            <a:lvl1pPr marL="0" indent="0">
              <a:spcBef>
                <a:spcPts val="768"/>
              </a:spcBef>
              <a:buNone/>
              <a:defRPr sz="2400">
                <a:solidFill>
                  <a:srgbClr val="37A09C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intro paragraph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3352800"/>
            <a:ext cx="5715000" cy="2743200"/>
          </a:xfrm>
        </p:spPr>
        <p:txBody>
          <a:bodyPr>
            <a:normAutofit/>
          </a:bodyPr>
          <a:lstStyle>
            <a:lvl1pPr marL="0" indent="0">
              <a:spcBef>
                <a:spcPts val="768"/>
              </a:spcBef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98332"/>
            <a:ext cx="2362200" cy="23281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list education/honors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64222" y="342900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E1126"/>
                </a:solidFill>
                <a:latin typeface="Corbel" panose="020B0503020204020204" pitchFamily="34" charset="0"/>
              </a:rPr>
              <a:t>EDUCATION/HONORS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00200"/>
            <a:ext cx="1737360" cy="173736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3352800"/>
            <a:ext cx="173736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838200"/>
            <a:ext cx="8229600" cy="457200"/>
          </a:xfrm>
        </p:spPr>
        <p:txBody>
          <a:bodyPr/>
          <a:lstStyle>
            <a:lvl1pPr marL="0" indent="0">
              <a:buNone/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 |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208700359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Profil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600200"/>
            <a:ext cx="6705600" cy="274320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LAWYER NAME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00200"/>
            <a:ext cx="1371600" cy="13716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2971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3124200"/>
            <a:ext cx="1371600" cy="13716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495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4648200"/>
            <a:ext cx="1371600" cy="13716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6019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879122"/>
            <a:ext cx="6705600" cy="457200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>
                <a:solidFill>
                  <a:srgbClr val="37A09C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 | Location | Phone | Email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2336322"/>
            <a:ext cx="6705600" cy="762000"/>
          </a:xfrm>
        </p:spPr>
        <p:txBody>
          <a:bodyPr anchor="t">
            <a:noAutofit/>
          </a:bodyPr>
          <a:lstStyle>
            <a:lvl1pPr marL="0" indent="0">
              <a:buNone/>
              <a:defRPr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here to add description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981200" y="3132826"/>
            <a:ext cx="6705600" cy="274320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LAWYER NAME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981200" y="3411748"/>
            <a:ext cx="6705600" cy="457200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>
                <a:solidFill>
                  <a:srgbClr val="37A09C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 | Location | Phone | Email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981200" y="3868948"/>
            <a:ext cx="6705600" cy="762000"/>
          </a:xfrm>
        </p:spPr>
        <p:txBody>
          <a:bodyPr anchor="t">
            <a:noAutofit/>
          </a:bodyPr>
          <a:lstStyle>
            <a:lvl1pPr marL="0" indent="0">
              <a:buNone/>
              <a:defRPr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here to add description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981200" y="4656826"/>
            <a:ext cx="6705600" cy="274320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LAWYER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4944374"/>
            <a:ext cx="6705600" cy="457200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>
                <a:solidFill>
                  <a:srgbClr val="37A09C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 | Location | Phone | Email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981200" y="5401574"/>
            <a:ext cx="6705600" cy="762000"/>
          </a:xfrm>
        </p:spPr>
        <p:txBody>
          <a:bodyPr anchor="t">
            <a:noAutofit/>
          </a:bodyPr>
          <a:lstStyle>
            <a:lvl1pPr marL="0" indent="0">
              <a:buNone/>
              <a:defRPr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here to add description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157215846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Profil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600200"/>
            <a:ext cx="6705600" cy="274320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LAWYER NAME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00200"/>
            <a:ext cx="1371600" cy="13716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2971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3124200"/>
            <a:ext cx="1371600" cy="13716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495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880556"/>
            <a:ext cx="6705600" cy="457200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>
                <a:solidFill>
                  <a:srgbClr val="37A09C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 | Location | Phone | Email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2337756"/>
            <a:ext cx="6705600" cy="762000"/>
          </a:xfrm>
        </p:spPr>
        <p:txBody>
          <a:bodyPr anchor="t">
            <a:noAutofit/>
          </a:bodyPr>
          <a:lstStyle>
            <a:lvl1pPr marL="0" indent="0">
              <a:buNone/>
              <a:defRPr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here to add description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981200" y="3141452"/>
            <a:ext cx="6705600" cy="274320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LAWYER NAME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981200" y="3420374"/>
            <a:ext cx="6705600" cy="457200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>
                <a:solidFill>
                  <a:srgbClr val="37A09C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 | Location | Phone | Email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981200" y="3877574"/>
            <a:ext cx="6705600" cy="762000"/>
          </a:xfrm>
        </p:spPr>
        <p:txBody>
          <a:bodyPr anchor="t">
            <a:noAutofit/>
          </a:bodyPr>
          <a:lstStyle>
            <a:lvl1pPr marL="0" indent="0">
              <a:buNone/>
              <a:defRPr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here to add description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306920409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28800" y="1676400"/>
            <a:ext cx="6858000" cy="76200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828800" y="2895600"/>
            <a:ext cx="6858000" cy="76200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828800" y="4114800"/>
            <a:ext cx="6858000" cy="76200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828800" y="1371600"/>
            <a:ext cx="6858000" cy="304800"/>
          </a:xfrm>
        </p:spPr>
        <p:txBody>
          <a:bodyPr/>
          <a:lstStyle>
            <a:lvl1pPr marL="0" indent="0">
              <a:buNone/>
              <a:defRPr sz="15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590800"/>
            <a:ext cx="6858000" cy="304800"/>
          </a:xfrm>
        </p:spPr>
        <p:txBody>
          <a:bodyPr/>
          <a:lstStyle>
            <a:lvl1pPr marL="0" indent="0">
              <a:buNone/>
              <a:defRPr sz="15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3810000"/>
            <a:ext cx="6858000" cy="304800"/>
          </a:xfrm>
        </p:spPr>
        <p:txBody>
          <a:bodyPr/>
          <a:lstStyle>
            <a:lvl1pPr marL="0" indent="0">
              <a:buNone/>
              <a:defRPr sz="1500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828800" y="5334000"/>
            <a:ext cx="6858000" cy="76200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28800" y="5029200"/>
            <a:ext cx="6858000" cy="304800"/>
          </a:xfrm>
        </p:spPr>
        <p:txBody>
          <a:bodyPr/>
          <a:lstStyle>
            <a:lvl1pPr marL="0" indent="0">
              <a:buNone/>
              <a:defRPr sz="1500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Heading 4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1371600"/>
            <a:ext cx="914400" cy="8382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2590800"/>
            <a:ext cx="914400" cy="8382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62000" y="3810000"/>
            <a:ext cx="914400" cy="8382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0" y="5029200"/>
            <a:ext cx="914400" cy="8382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274562808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Profil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1600200"/>
            <a:ext cx="6705600" cy="274320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LAWYER NAME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00200"/>
            <a:ext cx="1371600" cy="1371600"/>
          </a:xfrm>
          <a:ln w="635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2971800"/>
            <a:ext cx="1371600" cy="0"/>
          </a:xfrm>
          <a:prstGeom prst="line">
            <a:avLst/>
          </a:prstGeom>
          <a:ln w="57150">
            <a:solidFill>
              <a:srgbClr val="37A0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981200" y="1879122"/>
            <a:ext cx="6705600" cy="457200"/>
          </a:xfrm>
        </p:spPr>
        <p:txBody>
          <a:bodyPr anchor="t">
            <a:noAutofit/>
          </a:bodyPr>
          <a:lstStyle>
            <a:lvl1pPr marL="0" indent="0">
              <a:buNone/>
              <a:defRPr sz="1200" baseline="0">
                <a:solidFill>
                  <a:srgbClr val="37A09C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Title | Location | Phone | Email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981200" y="2336322"/>
            <a:ext cx="6705600" cy="762000"/>
          </a:xfrm>
        </p:spPr>
        <p:txBody>
          <a:bodyPr anchor="t">
            <a:noAutofit/>
          </a:bodyPr>
          <a:lstStyle>
            <a:lvl1pPr marL="0" indent="0">
              <a:buNone/>
              <a:defRPr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here to add description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39575206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59230615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solidFill>
                  <a:srgbClr val="37A0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196709516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37A0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948343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9364" y="207818"/>
            <a:ext cx="8705272" cy="6442363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5384044"/>
            <a:ext cx="5486400" cy="0"/>
          </a:xfrm>
          <a:prstGeom prst="line">
            <a:avLst/>
          </a:prstGeom>
          <a:ln w="952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990600" y="1402081"/>
            <a:ext cx="7772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AUSTIN  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BEIJING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BRUSSELS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DALLAS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DUBAI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HONG KONG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HOUSTON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LONDON 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MOSCOW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YORK 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PALO ALTO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RIYADH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</a:t>
            </a:r>
            <a:r>
              <a:rPr lang="en-US" sz="900" baseline="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FRANCISCO</a:t>
            </a: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WASHINGTON</a:t>
            </a:r>
          </a:p>
          <a:p>
            <a:pPr>
              <a:spcAft>
                <a:spcPts val="600"/>
              </a:spcAft>
            </a:pPr>
            <a:endParaRPr lang="en-US" sz="9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US" sz="9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en-US" sz="9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bakerbotts.com</a:t>
            </a:r>
          </a:p>
          <a:p>
            <a:pPr>
              <a:spcAft>
                <a:spcPts val="600"/>
              </a:spcAft>
            </a:pPr>
            <a:endParaRPr lang="en-US" sz="900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©Baker Botts L.L.P., 2019. Unauthorized use and/or duplication of this material without express and written</a:t>
            </a:r>
          </a:p>
          <a:p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permission from Baker Botts L.L.P. is strictly prohibited. Excerpts and links may be used, provided that full and</a:t>
            </a:r>
          </a:p>
          <a:p>
            <a:r>
              <a:rPr lang="en-US" sz="9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clear credit is given with appropriate and specific direction to the original content.</a:t>
            </a:r>
          </a:p>
          <a:p>
            <a:endParaRPr lang="en-US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8845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936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98156" y="2112819"/>
            <a:ext cx="6095999" cy="1881908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68367" y="3900632"/>
            <a:ext cx="6126480" cy="94095"/>
          </a:xfrm>
          <a:prstGeom prst="rect">
            <a:avLst/>
          </a:prstGeom>
          <a:solidFill>
            <a:srgbClr val="37A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048000"/>
            <a:ext cx="57150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Presenter Name | Date</a:t>
            </a:r>
          </a:p>
        </p:txBody>
      </p: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112818"/>
            <a:ext cx="5715000" cy="950421"/>
          </a:xfrm>
        </p:spPr>
        <p:txBody>
          <a:bodyPr anchor="b">
            <a:norm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248400"/>
            <a:ext cx="365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CONFIDENTIAL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© Copyright Baker Botts 2019. All Rights Reserved.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mbria" panose="02040503050406030204" pitchFamily="18" charset="0"/>
              <a:cs typeface="Corbe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883882" y="165735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2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9496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98156" y="2112819"/>
            <a:ext cx="6095999" cy="1881908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68367" y="3900632"/>
            <a:ext cx="6126480" cy="94095"/>
          </a:xfrm>
          <a:prstGeom prst="rect">
            <a:avLst/>
          </a:prstGeom>
          <a:solidFill>
            <a:srgbClr val="37A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048000"/>
            <a:ext cx="57150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Presenter Name | Date</a:t>
            </a:r>
          </a:p>
        </p:txBody>
      </p: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112818"/>
            <a:ext cx="5715000" cy="950421"/>
          </a:xfrm>
        </p:spPr>
        <p:txBody>
          <a:bodyPr anchor="b">
            <a:norm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248400"/>
            <a:ext cx="365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CONFIDENTIAL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© Copyright Baker Botts 2019. All Rights Reserved.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mbria" panose="02040503050406030204" pitchFamily="18" charset="0"/>
              <a:cs typeface="Corbe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883882" y="165735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9496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98156" y="2112819"/>
            <a:ext cx="6095999" cy="1881908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68367" y="3900632"/>
            <a:ext cx="6126480" cy="94095"/>
          </a:xfrm>
          <a:prstGeom prst="rect">
            <a:avLst/>
          </a:prstGeom>
          <a:solidFill>
            <a:srgbClr val="37A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048000"/>
            <a:ext cx="57150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Presenter Name | Date</a:t>
            </a:r>
          </a:p>
        </p:txBody>
      </p: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112818"/>
            <a:ext cx="5715000" cy="950421"/>
          </a:xfrm>
        </p:spPr>
        <p:txBody>
          <a:bodyPr anchor="b">
            <a:norm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248400"/>
            <a:ext cx="365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CONFIDENTIAL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© Copyright Baker Botts 2019. All Rights Reserved.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mbria" panose="02040503050406030204" pitchFamily="18" charset="0"/>
              <a:cs typeface="Corbe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883882" y="165735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7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9496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98156" y="2112819"/>
            <a:ext cx="6095999" cy="1881908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768367" y="3900632"/>
            <a:ext cx="6126480" cy="94095"/>
          </a:xfrm>
          <a:prstGeom prst="rect">
            <a:avLst/>
          </a:prstGeom>
          <a:solidFill>
            <a:srgbClr val="37A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048000"/>
            <a:ext cx="5715000" cy="82296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Presenter Name | Date</a:t>
            </a:r>
          </a:p>
        </p:txBody>
      </p: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112818"/>
            <a:ext cx="5715000" cy="950421"/>
          </a:xfrm>
        </p:spPr>
        <p:txBody>
          <a:bodyPr anchor="b">
            <a:norm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248400"/>
            <a:ext cx="3657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CONFIDENTIAL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Calibri Light"/>
              </a:rPr>
              <a:t>© Copyright Baker Botts 2019. All Rights Reserved.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mbria" panose="02040503050406030204" pitchFamily="18" charset="0"/>
              <a:cs typeface="Corbe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883882" y="165735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28800" y="1676400"/>
            <a:ext cx="6858000" cy="76200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828800" y="2895600"/>
            <a:ext cx="6858000" cy="76200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828800" y="4114800"/>
            <a:ext cx="6858000" cy="762000"/>
          </a:xfrm>
        </p:spPr>
        <p:txBody>
          <a:bodyPr/>
          <a:lstStyle>
            <a:lvl1pPr marL="0" indent="0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828800" y="1371600"/>
            <a:ext cx="6858000" cy="304800"/>
          </a:xfrm>
        </p:spPr>
        <p:txBody>
          <a:bodyPr/>
          <a:lstStyle>
            <a:lvl1pPr marL="0" indent="0">
              <a:buNone/>
              <a:defRPr sz="15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590800"/>
            <a:ext cx="6858000" cy="304800"/>
          </a:xfrm>
        </p:spPr>
        <p:txBody>
          <a:bodyPr/>
          <a:lstStyle>
            <a:lvl1pPr marL="0" indent="0">
              <a:buNone/>
              <a:defRPr sz="15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Heading 2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3810000"/>
            <a:ext cx="6858000" cy="304800"/>
          </a:xfrm>
        </p:spPr>
        <p:txBody>
          <a:bodyPr/>
          <a:lstStyle>
            <a:lvl1pPr marL="0" indent="0">
              <a:buNone/>
              <a:defRPr sz="1500" baseline="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Heading 3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62000" y="1371600"/>
            <a:ext cx="914400" cy="8382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62000" y="2590800"/>
            <a:ext cx="914400" cy="8382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762000" y="3810000"/>
            <a:ext cx="914400" cy="838200"/>
          </a:xfrm>
          <a:solidFill>
            <a:srgbClr val="CE1126"/>
          </a:solidFill>
        </p:spPr>
        <p:txBody>
          <a:bodyPr/>
          <a:lstStyle>
            <a:lvl1pPr marL="0" indent="0" algn="r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400">
                <a:latin typeface="Corbel" panose="020B0503020204020204" pitchFamily="34" charset="0"/>
              </a:defRPr>
            </a:lvl2pPr>
            <a:lvl3pPr marL="914400" indent="0">
              <a:buNone/>
              <a:defRPr sz="1400">
                <a:latin typeface="Corbel" panose="020B0503020204020204" pitchFamily="34" charset="0"/>
              </a:defRPr>
            </a:lvl3pPr>
            <a:lvl4pPr marL="1371600" indent="0">
              <a:buNone/>
              <a:defRPr sz="1400">
                <a:latin typeface="Corbel" panose="020B0503020204020204" pitchFamily="34" charset="0"/>
              </a:defRPr>
            </a:lvl4pPr>
            <a:lvl5pPr marL="1828800" indent="0">
              <a:buNone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24628103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394960"/>
          </a:xfrm>
          <a:prstGeom prst="rect">
            <a:avLst/>
          </a:prstGeom>
          <a:solidFill>
            <a:srgbClr val="CE11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83920"/>
            <a:ext cx="5297487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523744"/>
            <a:ext cx="6244207" cy="1023620"/>
          </a:xfrm>
        </p:spPr>
        <p:txBody>
          <a:bodyPr anchor="t"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SUB-HEADING</a:t>
            </a:r>
          </a:p>
        </p:txBody>
      </p: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9364" y="2332179"/>
            <a:ext cx="6246091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09189" y="669022"/>
            <a:ext cx="1905000" cy="1600200"/>
          </a:xfrm>
        </p:spPr>
        <p:txBody>
          <a:bodyPr/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5715000"/>
            <a:ext cx="6248400" cy="83185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1600">
                <a:solidFill>
                  <a:srgbClr val="7F7F7F"/>
                </a:solidFill>
              </a:defRPr>
            </a:lvl2pPr>
            <a:lvl3pPr marL="914400" indent="0">
              <a:buNone/>
              <a:defRPr sz="14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39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394960"/>
          </a:xfrm>
          <a:prstGeom prst="rect">
            <a:avLst/>
          </a:prstGeom>
          <a:solidFill>
            <a:srgbClr val="37A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83920"/>
            <a:ext cx="5297487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9364" y="2332179"/>
            <a:ext cx="6246091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09189" y="669022"/>
            <a:ext cx="1905000" cy="1600200"/>
          </a:xfrm>
        </p:spPr>
        <p:txBody>
          <a:bodyPr/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523744"/>
            <a:ext cx="6244207" cy="1023620"/>
          </a:xfrm>
        </p:spPr>
        <p:txBody>
          <a:bodyPr anchor="t"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5715000"/>
            <a:ext cx="6248400" cy="83185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1600">
                <a:solidFill>
                  <a:srgbClr val="7F7F7F"/>
                </a:solidFill>
              </a:defRPr>
            </a:lvl2pPr>
            <a:lvl3pPr marL="914400" indent="0">
              <a:buNone/>
              <a:defRPr sz="14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394960"/>
          </a:xfrm>
          <a:prstGeom prst="rect">
            <a:avLst/>
          </a:prstGeom>
          <a:solidFill>
            <a:srgbClr val="6E6E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883920"/>
            <a:ext cx="5297487" cy="1231900"/>
          </a:xfrm>
        </p:spPr>
        <p:txBody>
          <a:bodyPr anchor="b"/>
          <a:lstStyle>
            <a:lvl1pPr algn="r">
              <a:defRPr sz="4400" b="0" cap="all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7" name="Picture 6" descr="BB_Logo_Square_RGB-NoLL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20" y="6057111"/>
            <a:ext cx="1981200" cy="5213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9364" y="2332179"/>
            <a:ext cx="6246091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09189" y="669022"/>
            <a:ext cx="1905000" cy="1600200"/>
          </a:xfrm>
        </p:spPr>
        <p:txBody>
          <a:bodyPr/>
          <a:lstStyle>
            <a:lvl1pPr marL="0" indent="0"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523744"/>
            <a:ext cx="6244207" cy="1023620"/>
          </a:xfrm>
        </p:spPr>
        <p:txBody>
          <a:bodyPr anchor="t"/>
          <a:lstStyle>
            <a:lvl1pPr marL="0" indent="0">
              <a:buNone/>
              <a:defRPr sz="2800" cap="all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5715000"/>
            <a:ext cx="6248400" cy="83185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7F7F7F"/>
                </a:solidFill>
              </a:defRPr>
            </a:lvl1pPr>
            <a:lvl2pPr marL="457200" indent="0">
              <a:buNone/>
              <a:defRPr sz="1600">
                <a:solidFill>
                  <a:srgbClr val="7F7F7F"/>
                </a:solidFill>
              </a:defRPr>
            </a:lvl2pPr>
            <a:lvl3pPr marL="914400" indent="0">
              <a:buNone/>
              <a:defRPr sz="14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09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200"/>
            <a:ext cx="8229600" cy="1828800"/>
          </a:xfrm>
        </p:spPr>
        <p:txBody>
          <a:bodyPr anchor="b">
            <a:normAutofit/>
          </a:bodyPr>
          <a:lstStyle>
            <a:lvl1pPr marL="0" indent="0">
              <a:spcBef>
                <a:spcPts val="768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rgbClr val="37A09C"/>
                </a:solidFill>
              </a:defRPr>
            </a:lvl2pPr>
            <a:lvl3pPr marL="914400" indent="0">
              <a:buNone/>
              <a:defRPr sz="1800">
                <a:solidFill>
                  <a:srgbClr val="37A09C"/>
                </a:solidFill>
              </a:defRPr>
            </a:lvl3pPr>
            <a:lvl4pPr marL="1371600" indent="0">
              <a:buNone/>
              <a:defRPr sz="1600">
                <a:solidFill>
                  <a:srgbClr val="37A09C"/>
                </a:solidFill>
              </a:defRPr>
            </a:lvl4pPr>
            <a:lvl5pPr marL="1828800" indent="0">
              <a:buNone/>
              <a:defRPr sz="1600">
                <a:solidFill>
                  <a:srgbClr val="37A09C"/>
                </a:solidFill>
              </a:defRPr>
            </a:lvl5pPr>
          </a:lstStyle>
          <a:p>
            <a:pPr lvl="0"/>
            <a:r>
              <a:rPr lang="en-US" dirty="0"/>
              <a:t>Click to add introduction paragraph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810000"/>
            <a:ext cx="8229600" cy="2286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chemeClr val="tx1"/>
              </a:buCl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Corbel" panose="020B0503020204020204" pitchFamily="34" charset="0"/>
              </a:defRPr>
            </a:lvl2pPr>
            <a:lvl3pPr>
              <a:defRPr sz="1400">
                <a:latin typeface="Corbel" panose="020B0503020204020204" pitchFamily="34" charset="0"/>
              </a:defRPr>
            </a:lvl3pPr>
            <a:lvl4pPr>
              <a:defRPr sz="1200">
                <a:latin typeface="Corbel" panose="020B0503020204020204" pitchFamily="34" charset="0"/>
              </a:defRPr>
            </a:lvl4pPr>
            <a:lvl5pPr>
              <a:defRPr sz="12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413760"/>
            <a:ext cx="8229600" cy="381000"/>
          </a:xfrm>
        </p:spPr>
        <p:txBody>
          <a:bodyPr/>
          <a:lstStyle>
            <a:lvl1pPr marL="0" indent="0">
              <a:buNone/>
              <a:defRPr sz="2000">
                <a:solidFill>
                  <a:srgbClr val="37A09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 sz="1800">
                <a:solidFill>
                  <a:srgbClr val="37A09C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41612270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7452233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>
            <a:lvl1pPr>
              <a:spcBef>
                <a:spcPts val="600"/>
              </a:spcBef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9525">
            <a:solidFill>
              <a:srgbClr val="37A0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514600" cy="4526280"/>
          </a:xfrm>
        </p:spPr>
        <p:txBody>
          <a:bodyPr/>
          <a:lstStyle>
            <a:lvl1pPr>
              <a:spcBef>
                <a:spcPts val="600"/>
              </a:spcBef>
              <a:defRPr sz="18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defRPr sz="16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600"/>
              </a:spcBef>
              <a:defRPr sz="14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600"/>
              </a:spcBef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600"/>
              </a:spcBef>
              <a:defRPr sz="1200" b="0">
                <a:latin typeface="Cambria" panose="02040503050406030204" pitchFamily="18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8BF27F-8381-486F-A0E7-F33DCDB582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624840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BAKER BOTTS</a:t>
            </a:r>
          </a:p>
        </p:txBody>
      </p:sp>
    </p:spTree>
    <p:extLst>
      <p:ext uri="{BB962C8B-B14F-4D97-AF65-F5344CB8AC3E}">
        <p14:creationId xmlns:p14="http://schemas.microsoft.com/office/powerpoint/2010/main" val="42863202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1BC37DE-532A-41CD-A67D-D3FB4FE3AF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1" r:id="rId3"/>
    <p:sldLayoutId id="2147483651" r:id="rId4"/>
    <p:sldLayoutId id="2147483662" r:id="rId5"/>
    <p:sldLayoutId id="2147483663" r:id="rId6"/>
    <p:sldLayoutId id="2147483661" r:id="rId7"/>
    <p:sldLayoutId id="2147483650" r:id="rId8"/>
    <p:sldLayoutId id="2147483676" r:id="rId9"/>
    <p:sldLayoutId id="2147483665" r:id="rId10"/>
    <p:sldLayoutId id="2147483652" r:id="rId11"/>
    <p:sldLayoutId id="2147483653" r:id="rId12"/>
    <p:sldLayoutId id="2147483654" r:id="rId13"/>
    <p:sldLayoutId id="2147483670" r:id="rId14"/>
    <p:sldLayoutId id="2147483666" r:id="rId15"/>
    <p:sldLayoutId id="2147483667" r:id="rId16"/>
    <p:sldLayoutId id="2147483671" r:id="rId17"/>
    <p:sldLayoutId id="2147483672" r:id="rId18"/>
    <p:sldLayoutId id="2147483674" r:id="rId19"/>
    <p:sldLayoutId id="2147483675" r:id="rId20"/>
    <p:sldLayoutId id="2147483655" r:id="rId21"/>
    <p:sldLayoutId id="2147483656" r:id="rId22"/>
    <p:sldLayoutId id="2147483657" r:id="rId23"/>
    <p:sldLayoutId id="2147483673" r:id="rId24"/>
    <p:sldLayoutId id="2147483680" r:id="rId25"/>
    <p:sldLayoutId id="2147483679" r:id="rId26"/>
    <p:sldLayoutId id="2147483677" r:id="rId27"/>
    <p:sldLayoutId id="2147483678" r:id="rId2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Договорная субординация долговых требований в праве РФ – некоторые практические аспекты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112818"/>
            <a:ext cx="5899720" cy="950421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РОССИЯ: ПРОЕКТНОЕ И СТРУКТУРНОЕ ФИНАНСИРОВАНИЕ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656EB-E822-4CC4-87A7-A7A898CEF3EA}"/>
              </a:ext>
            </a:extLst>
          </p:cNvPr>
          <p:cNvSpPr txBox="1"/>
          <p:nvPr/>
        </p:nvSpPr>
        <p:spPr>
          <a:xfrm>
            <a:off x="7130480" y="4817688"/>
            <a:ext cx="19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мая 2019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4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AFD5-F9D8-471C-A48B-9335E5A0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Банкротство младшего кредитора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2A20-165B-41B8-9DC9-3DB6ED3D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/>
              <a:t>Кредитный риск младшего кредитора для старших кредиторов при исполнении должником обязательств младшему кредитору</a:t>
            </a:r>
            <a:endParaRPr lang="en-US" sz="2200" dirty="0"/>
          </a:p>
          <a:p>
            <a:pPr lvl="0"/>
            <a:r>
              <a:rPr lang="ru-RU" sz="2200" dirty="0"/>
              <a:t>Дело о банкротстве В.В. Васильева (А40-146674/17):</a:t>
            </a:r>
            <a:endParaRPr lang="en-US" sz="2200" dirty="0"/>
          </a:p>
          <a:p>
            <a:pPr lvl="1"/>
            <a:r>
              <a:rPr lang="ru-RU" sz="1900" dirty="0"/>
              <a:t>процедура реструктуризации долгов: требование старшего кредитора включено в реестр требований к младшему кредитору (Постановление 9 ААС от 16.04.2018)</a:t>
            </a:r>
            <a:endParaRPr lang="en-US" sz="1900" dirty="0"/>
          </a:p>
          <a:p>
            <a:pPr lvl="1"/>
            <a:r>
              <a:rPr lang="ru-RU" sz="1900" dirty="0"/>
              <a:t>процедура реализации имущества: за старшим кредитором признано право собственности на полученную в нарушение соглашения индивидуально-определенную вещь (Определение АСГМ от 07.02.2018)</a:t>
            </a:r>
            <a:endParaRPr lang="en-US" sz="1900" dirty="0"/>
          </a:p>
          <a:p>
            <a:pPr lvl="0"/>
            <a:r>
              <a:rPr lang="ru-RU" sz="2200" dirty="0"/>
              <a:t>Требование старшего кредитора о передаче исполнения при прекращении старшего требования (отсутствие встречного исполнения?)</a:t>
            </a:r>
            <a:endParaRPr lang="en-US" sz="2200" dirty="0"/>
          </a:p>
          <a:p>
            <a:r>
              <a:rPr lang="ru-RU" sz="2200" dirty="0"/>
              <a:t>Обеспечение требования о передаче исполнения?</a:t>
            </a:r>
            <a:endParaRPr lang="en-US" sz="22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793546B-5411-4D58-944E-BBB939F4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5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C5AC-8A03-4A25-AFD3-4F626AAA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Смена младшего кредитора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2FDE-68BB-43F4-A773-7A525C60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ru-RU" sz="2200" dirty="0"/>
              <a:t>Межкредиторское соглашение не является частью требования и не связывает цессионария</a:t>
            </a:r>
            <a:endParaRPr lang="en-US" sz="2200" dirty="0"/>
          </a:p>
          <a:p>
            <a:pPr lvl="0">
              <a:spcAft>
                <a:spcPts val="600"/>
              </a:spcAft>
            </a:pPr>
            <a:r>
              <a:rPr lang="ru-RU" sz="2200" dirty="0"/>
              <a:t>Действительность уступки денежного требования, несмотря на запрет (п. 3 ст. 388 ГК РФ)</a:t>
            </a:r>
            <a:endParaRPr lang="en-US" sz="2200" dirty="0"/>
          </a:p>
          <a:p>
            <a:pPr lvl="1">
              <a:spcAft>
                <a:spcPts val="0"/>
              </a:spcAft>
            </a:pPr>
            <a:r>
              <a:rPr lang="ru-RU" sz="2000" dirty="0"/>
              <a:t>ответственность младшего кредитора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ru-RU" sz="2000" dirty="0"/>
              <a:t>доказывание убытков и снижение неустойки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200" dirty="0"/>
              <a:t>Залог прав: сохранение залога при смене младшего кредитора ввиду публичности реестра</a:t>
            </a:r>
            <a:endParaRPr lang="en-US" sz="22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17BA805-E271-4B77-A4A1-37C9F689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8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256A-8D5D-41BC-A71A-E5C4F1D1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Альтернативные способы обеспечения прав старшего кредитора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3E551-E635-4546-93D2-C17E95FB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2000" dirty="0"/>
              <a:t>Залог младших обязательств (конкретных или всех существующих и будущих)</a:t>
            </a:r>
            <a:endParaRPr lang="en-US" sz="2000" dirty="0"/>
          </a:p>
          <a:p>
            <a:pPr lvl="1">
              <a:spcAft>
                <a:spcPts val="0"/>
              </a:spcAft>
            </a:pPr>
            <a:r>
              <a:rPr lang="ru-RU" sz="1800" dirty="0"/>
              <a:t>риск досрочного исполнения младшему кредитору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право старшего кредитора на получение исполнения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описание предмета залога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публичность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целесообразность использования в дополнение к межкредиторскому соглашению</a:t>
            </a:r>
            <a:endParaRPr lang="en-US" sz="1800" dirty="0"/>
          </a:p>
          <a:p>
            <a:pPr lvl="0">
              <a:spcAft>
                <a:spcPts val="0"/>
              </a:spcAft>
            </a:pPr>
            <a:r>
              <a:rPr lang="ru-RU" sz="2000" dirty="0"/>
              <a:t>Залог векселей</a:t>
            </a:r>
            <a:endParaRPr lang="en-US" sz="2000" dirty="0"/>
          </a:p>
          <a:p>
            <a:pPr lvl="1">
              <a:spcAft>
                <a:spcPts val="0"/>
              </a:spcAft>
            </a:pPr>
            <a:r>
              <a:rPr lang="ru-RU" sz="1800" dirty="0"/>
              <a:t>невозможность досрочного исполнения и смены </a:t>
            </a:r>
            <a:r>
              <a:rPr lang="ru-RU" sz="1800"/>
              <a:t>младшего кредитора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риск создания невексельного долга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формализация (выдача векселя, передача залогодержателю, бланковый индоссамент, срок предъявления векселя к платежу)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публичность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5DAF29-B4C1-4685-AF4F-25DBE828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7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F2CD-89E8-426B-B222-01941CCD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610600" cy="868362"/>
          </a:xfrm>
          <a:noFill/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Договорная субординация</a:t>
            </a:r>
            <a:endParaRPr lang="en-US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2F418-A465-4F82-BE72-CCCC1EFA4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  <a:buClrTx/>
            </a:pPr>
            <a:r>
              <a:rPr lang="ru-RU" sz="2200" dirty="0"/>
              <a:t>Основные положения</a:t>
            </a:r>
            <a:endParaRPr lang="en-US" sz="2200" dirty="0"/>
          </a:p>
          <a:p>
            <a:pPr lvl="1">
              <a:spcAft>
                <a:spcPts val="600"/>
              </a:spcAft>
              <a:buFont typeface="Segoe UI" panose="020B0502040204020203" pitchFamily="34" charset="0"/>
              <a:buChar char="-"/>
            </a:pPr>
            <a:r>
              <a:rPr lang="ru-RU" sz="2000" dirty="0"/>
              <a:t>Изменение очередности удовлетворения и пропорциональности распределения исполнения</a:t>
            </a:r>
            <a:endParaRPr lang="en-US" sz="2000" dirty="0"/>
          </a:p>
          <a:p>
            <a:pPr lvl="1">
              <a:spcAft>
                <a:spcPts val="600"/>
              </a:spcAft>
              <a:buFont typeface="Segoe UI" panose="020B0502040204020203" pitchFamily="34" charset="0"/>
              <a:buChar char="-"/>
            </a:pPr>
            <a:r>
              <a:rPr lang="ru-RU" sz="2000" dirty="0"/>
              <a:t>Особая ценность при недостаточности имущества должника</a:t>
            </a:r>
            <a:endParaRPr lang="en-US" sz="2000" dirty="0"/>
          </a:p>
          <a:p>
            <a:pPr lvl="0">
              <a:spcAft>
                <a:spcPts val="600"/>
              </a:spcAft>
              <a:buClrTx/>
            </a:pPr>
            <a:r>
              <a:rPr lang="ru-RU" sz="2200" dirty="0"/>
              <a:t>В проектном финансировании в отношениях:</a:t>
            </a:r>
            <a:endParaRPr lang="en-US" sz="2200" dirty="0"/>
          </a:p>
          <a:p>
            <a:pPr lvl="1">
              <a:spcAft>
                <a:spcPts val="600"/>
              </a:spcAft>
              <a:buClrTx/>
              <a:buFont typeface="Segoe UI" panose="020B0502040204020203" pitchFamily="34" charset="0"/>
              <a:buChar char="-"/>
            </a:pPr>
            <a:r>
              <a:rPr lang="ru-RU" sz="2000" dirty="0"/>
              <a:t>между внешними и аффилированными кредиторами</a:t>
            </a:r>
            <a:endParaRPr lang="en-US" sz="2000" dirty="0"/>
          </a:p>
          <a:p>
            <a:pPr lvl="1">
              <a:spcAft>
                <a:spcPts val="600"/>
              </a:spcAft>
              <a:buClrTx/>
              <a:buFont typeface="Segoe UI" panose="020B0502040204020203" pitchFamily="34" charset="0"/>
              <a:buChar char="-"/>
            </a:pPr>
            <a:r>
              <a:rPr lang="ru-RU" sz="2000" dirty="0"/>
              <a:t>между старшими и мезонинными внешними кредиторами</a:t>
            </a:r>
            <a:endParaRPr lang="en-US" sz="2000" dirty="0"/>
          </a:p>
          <a:p>
            <a:pPr lvl="1">
              <a:spcAft>
                <a:spcPts val="600"/>
              </a:spcAft>
              <a:buClrTx/>
              <a:buFont typeface="Segoe UI" panose="020B0502040204020203" pitchFamily="34" charset="0"/>
              <a:buChar char="-"/>
            </a:pPr>
            <a:r>
              <a:rPr lang="ru-RU" sz="2000" dirty="0"/>
              <a:t>реже - внутри синдиката (хедж-провайдеры /субординированные транши)</a:t>
            </a:r>
            <a:endParaRPr lang="en-US" sz="20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C6ED2F2-C8D5-4939-8127-FF02702A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1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0FCE-EE76-4070-85E6-8A63C187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20762"/>
          </a:xfrm>
          <a:noFill/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Межкредиторское соглашение (ст. 309.1 ГК РФ)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3BBF-4489-43AC-A83D-E5A84EA5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ru-RU" sz="2000" dirty="0"/>
              <a:t>Между кредиторами одного должника по однородным обязательствам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ru-RU" sz="2000" dirty="0"/>
              <a:t>Обязанности младшего кредитора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ru-RU" sz="1800" dirty="0"/>
              <a:t>не совершать действий, направленных на получение исполнения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ru-RU" sz="1800" dirty="0"/>
              <a:t>принять исполнение в соответствии с условиями обязательства</a:t>
            </a:r>
            <a:endParaRPr lang="en-US" sz="1800" dirty="0"/>
          </a:p>
          <a:p>
            <a:pPr lvl="0">
              <a:spcAft>
                <a:spcPts val="600"/>
              </a:spcAft>
            </a:pPr>
            <a:r>
              <a:rPr lang="ru-RU" sz="2000" dirty="0"/>
              <a:t>Влияние участия должника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ru-RU" sz="1800" dirty="0"/>
              <a:t>ГК РФ – сторонами являются кредиторы/соглашение не создает обязанностей для иных лиц</a:t>
            </a:r>
          </a:p>
          <a:p>
            <a:pPr lvl="1">
              <a:spcAft>
                <a:spcPts val="600"/>
              </a:spcAft>
            </a:pPr>
            <a:r>
              <a:rPr lang="ru-RU" sz="1800" dirty="0"/>
              <a:t>При участии должника межкредиторское соглашение является дополнительным соглашением ко всем договорам, на которое оно распространяется (дело ООО "Профиль", Постановление 9 ААС от 18.03.2019 г. по делу № А40-232880/17)</a:t>
            </a:r>
            <a:endParaRPr lang="en-US" sz="18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00EB888-9698-47CF-910A-B6A0940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4D3876-B069-41B2-96AB-D5EC33E84B84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2971800" y="2928871"/>
            <a:ext cx="3473699" cy="845886"/>
          </a:xfrm>
          <a:prstGeom prst="straightConnector1">
            <a:avLst/>
          </a:prstGeom>
          <a:ln w="22225" cap="flat">
            <a:solidFill>
              <a:srgbClr val="C000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2E0A23-4704-4454-9D69-839B2C3D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Последствия исполнения в нарушение межкредиторского соглашения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C310-CE5A-4EB9-83CA-DB935209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sz="2000" dirty="0"/>
              <a:t>Передача полученного старшему кредитору в обмен на старшее требование в соответствующей части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AC87105-F4A7-4D3C-9C1F-BCCB6DCE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C2E9755-C578-4D45-9323-EAA495B0B7A9}"/>
              </a:ext>
            </a:extLst>
          </p:cNvPr>
          <p:cNvSpPr/>
          <p:nvPr/>
        </p:nvSpPr>
        <p:spPr>
          <a:xfrm>
            <a:off x="817964" y="2438400"/>
            <a:ext cx="2153836" cy="980942"/>
          </a:xfrm>
          <a:prstGeom prst="round2DiagRect">
            <a:avLst/>
          </a:prstGeom>
          <a:ln>
            <a:solidFill>
              <a:srgbClr val="1C0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Arial Black" panose="020B0A04020102020204" pitchFamily="34" charset="0"/>
              </a:rPr>
              <a:t>Старший кредитор</a:t>
            </a:r>
            <a:endParaRPr lang="en-US" sz="1500" dirty="0">
              <a:latin typeface="Arial Black" panose="020B0A04020102020204" pitchFamily="34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28BAF3E-B733-4DDC-9335-DC8F64876767}"/>
              </a:ext>
            </a:extLst>
          </p:cNvPr>
          <p:cNvSpPr/>
          <p:nvPr/>
        </p:nvSpPr>
        <p:spPr>
          <a:xfrm>
            <a:off x="849745" y="5181600"/>
            <a:ext cx="2122056" cy="97072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C04A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Arial Black" panose="020B0A04020102020204" pitchFamily="34" charset="0"/>
              </a:rPr>
              <a:t>Младший кредитор</a:t>
            </a:r>
            <a:endParaRPr lang="en-US" sz="1500" dirty="0">
              <a:latin typeface="Arial Black" panose="020B0A04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34E692-D69D-4896-8303-FCC36D1AB2E1}"/>
              </a:ext>
            </a:extLst>
          </p:cNvPr>
          <p:cNvCxnSpPr>
            <a:cxnSpLocks/>
          </p:cNvCxnSpPr>
          <p:nvPr/>
        </p:nvCxnSpPr>
        <p:spPr>
          <a:xfrm>
            <a:off x="2362200" y="3429000"/>
            <a:ext cx="0" cy="1752600"/>
          </a:xfrm>
          <a:prstGeom prst="straightConnector1">
            <a:avLst/>
          </a:prstGeom>
          <a:ln w="222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51B652-EA8E-43A4-A5AC-F32D40AD0B2C}"/>
              </a:ext>
            </a:extLst>
          </p:cNvPr>
          <p:cNvCxnSpPr>
            <a:cxnSpLocks/>
          </p:cNvCxnSpPr>
          <p:nvPr/>
        </p:nvCxnSpPr>
        <p:spPr>
          <a:xfrm flipV="1">
            <a:off x="1143000" y="3429000"/>
            <a:ext cx="0" cy="1752600"/>
          </a:xfrm>
          <a:prstGeom prst="straightConnector1">
            <a:avLst/>
          </a:prstGeom>
          <a:ln w="22225">
            <a:solidFill>
              <a:srgbClr val="1C04A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2FE50C44-D6EB-470F-98F6-404439CFE1A1}"/>
              </a:ext>
            </a:extLst>
          </p:cNvPr>
          <p:cNvSpPr/>
          <p:nvPr/>
        </p:nvSpPr>
        <p:spPr>
          <a:xfrm>
            <a:off x="6445499" y="3657600"/>
            <a:ext cx="2012701" cy="1009936"/>
          </a:xfrm>
          <a:prstGeom prst="round2DiagRect">
            <a:avLst/>
          </a:prstGeom>
          <a:solidFill>
            <a:srgbClr val="2B7A20"/>
          </a:solidFill>
          <a:ln>
            <a:solidFill>
              <a:srgbClr val="1C0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Arial Black" panose="020B0A04020102020204" pitchFamily="34" charset="0"/>
              </a:rPr>
              <a:t>Должник</a:t>
            </a:r>
            <a:endParaRPr lang="en-US" sz="1500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5528B-AFAA-461B-AF71-929EC051D40A}"/>
              </a:ext>
            </a:extLst>
          </p:cNvPr>
          <p:cNvSpPr txBox="1"/>
          <p:nvPr/>
        </p:nvSpPr>
        <p:spPr>
          <a:xfrm>
            <a:off x="3715936" y="3012757"/>
            <a:ext cx="1999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C00000"/>
                </a:solidFill>
                <a:latin typeface="+mn-lt"/>
              </a:rPr>
              <a:t>Уменьшенное </a:t>
            </a:r>
          </a:p>
          <a:p>
            <a:pPr algn="ctr"/>
            <a:r>
              <a:rPr lang="ru-RU" sz="1200" b="1" i="1" dirty="0">
                <a:solidFill>
                  <a:srgbClr val="C00000"/>
                </a:solidFill>
                <a:latin typeface="+mn-lt"/>
              </a:rPr>
              <a:t>старшее требование</a:t>
            </a:r>
            <a:endParaRPr lang="en-US" sz="1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78AA97-A26C-472C-A4D6-91102BE5BA4E}"/>
              </a:ext>
            </a:extLst>
          </p:cNvPr>
          <p:cNvSpPr txBox="1"/>
          <p:nvPr/>
        </p:nvSpPr>
        <p:spPr>
          <a:xfrm>
            <a:off x="591740" y="4415135"/>
            <a:ext cx="11608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1C04AC"/>
                </a:solidFill>
                <a:latin typeface="+mn-lt"/>
              </a:rPr>
              <a:t>Полученное исполнение</a:t>
            </a:r>
            <a:endParaRPr lang="en-US" sz="1200" b="1" i="1" dirty="0">
              <a:solidFill>
                <a:srgbClr val="1C04AC"/>
              </a:solidFill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8CEF37-CF92-41DC-AD92-DC6D47EAD266}"/>
              </a:ext>
            </a:extLst>
          </p:cNvPr>
          <p:cNvSpPr txBox="1"/>
          <p:nvPr/>
        </p:nvSpPr>
        <p:spPr>
          <a:xfrm>
            <a:off x="1340075" y="3697069"/>
            <a:ext cx="20127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C00000"/>
                </a:solidFill>
                <a:latin typeface="+mn-lt"/>
              </a:rPr>
              <a:t>Старшее требование </a:t>
            </a:r>
          </a:p>
          <a:p>
            <a:pPr algn="ctr"/>
            <a:r>
              <a:rPr lang="ru-RU" sz="1200" b="1" i="1" dirty="0">
                <a:solidFill>
                  <a:srgbClr val="C00000"/>
                </a:solidFill>
                <a:latin typeface="+mn-lt"/>
              </a:rPr>
              <a:t>в соответствующей части</a:t>
            </a:r>
            <a:endParaRPr lang="en-US" sz="1200" b="1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8EE7B7E-1A4A-4868-951D-FC104D7D14AB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971799" y="4162568"/>
            <a:ext cx="3473700" cy="1247632"/>
          </a:xfrm>
          <a:prstGeom prst="straightConnector1">
            <a:avLst/>
          </a:prstGeom>
          <a:ln w="22225" cap="flat">
            <a:solidFill>
              <a:srgbClr val="C000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5B91533-2F5D-4FD9-AAFE-D6DF85163A5D}"/>
              </a:ext>
            </a:extLst>
          </p:cNvPr>
          <p:cNvCxnSpPr>
            <a:cxnSpLocks/>
          </p:cNvCxnSpPr>
          <p:nvPr/>
        </p:nvCxnSpPr>
        <p:spPr>
          <a:xfrm flipH="1">
            <a:off x="2971799" y="4667536"/>
            <a:ext cx="3473700" cy="1247632"/>
          </a:xfrm>
          <a:prstGeom prst="straightConnector1">
            <a:avLst/>
          </a:prstGeom>
          <a:ln w="22225">
            <a:solidFill>
              <a:srgbClr val="1C04A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CF5A4D9-66FC-42A7-ADF1-97C6306AFBA6}"/>
              </a:ext>
            </a:extLst>
          </p:cNvPr>
          <p:cNvSpPr txBox="1"/>
          <p:nvPr/>
        </p:nvSpPr>
        <p:spPr>
          <a:xfrm>
            <a:off x="3733800" y="4191000"/>
            <a:ext cx="20127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C00000"/>
                </a:solidFill>
                <a:latin typeface="+mn-lt"/>
              </a:rPr>
              <a:t>Старшее требование </a:t>
            </a:r>
          </a:p>
          <a:p>
            <a:pPr algn="ctr"/>
            <a:r>
              <a:rPr lang="ru-RU" sz="1200" b="1" i="1" dirty="0">
                <a:solidFill>
                  <a:srgbClr val="C00000"/>
                </a:solidFill>
                <a:latin typeface="+mn-lt"/>
              </a:rPr>
              <a:t>в соответствующей части</a:t>
            </a:r>
            <a:endParaRPr lang="en-US" sz="1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70EB31-161F-4A5E-BC11-6D6643F65076}"/>
              </a:ext>
            </a:extLst>
          </p:cNvPr>
          <p:cNvSpPr txBox="1"/>
          <p:nvPr/>
        </p:nvSpPr>
        <p:spPr>
          <a:xfrm>
            <a:off x="3810000" y="5181600"/>
            <a:ext cx="191192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rgbClr val="1C04AC"/>
                </a:solidFill>
                <a:latin typeface="+mn-lt"/>
              </a:rPr>
              <a:t>Исполнение младшего требования</a:t>
            </a:r>
            <a:endParaRPr lang="en-US" sz="1200" b="1" i="1" dirty="0">
              <a:solidFill>
                <a:srgbClr val="1C04A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938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4F39629-46C4-4A2D-A275-7E5BB119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A0B8B-B866-4F4D-AD15-EE76314AB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60" y="2448487"/>
            <a:ext cx="3286640" cy="185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32EC0E-14F0-40B8-A0C4-2A4FC8666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0" y="4551925"/>
            <a:ext cx="3291840" cy="18707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FC6AFD-374D-48D4-BC00-3B0E337E000D}"/>
              </a:ext>
            </a:extLst>
          </p:cNvPr>
          <p:cNvSpPr/>
          <p:nvPr/>
        </p:nvSpPr>
        <p:spPr>
          <a:xfrm>
            <a:off x="381000" y="1143000"/>
            <a:ext cx="838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BBFFC-9296-4DA9-82D4-1936B0537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359667" cy="1856232"/>
          </a:xfrm>
        </p:spPr>
      </p:pic>
    </p:spTree>
    <p:extLst>
      <p:ext uri="{BB962C8B-B14F-4D97-AF65-F5344CB8AC3E}">
        <p14:creationId xmlns:p14="http://schemas.microsoft.com/office/powerpoint/2010/main" val="59544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008B-3871-4DF8-9EC5-E8A5E3BA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Последствия исполнения в нарушение межкредиторского соглашения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0AE76-E898-4E8F-BA36-E691AE89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ru-RU" sz="2200" dirty="0"/>
              <a:t>Отличия от субординации в английском праве:</a:t>
            </a:r>
            <a:endParaRPr lang="en-US" sz="2200" dirty="0"/>
          </a:p>
          <a:p>
            <a:pPr lvl="1">
              <a:spcAft>
                <a:spcPts val="1200"/>
              </a:spcAft>
            </a:pPr>
            <a:r>
              <a:rPr lang="ru-RU" sz="2000" dirty="0"/>
              <a:t>младший кредитор передает полученное старшему кредитору/держит полученное в трасте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ru-RU" sz="2000" dirty="0"/>
              <a:t>требования старшего кредитора погашаются/младший долг "восстанавливается"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ru-RU" sz="2000" dirty="0"/>
              <a:t>сохранение приоритета старшего кредитора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2324CBC-3146-4AEF-B9D4-E5F07EEF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8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28FF-F5F5-4ACC-9605-AAFB8FBC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020762"/>
          </a:xfrm>
        </p:spPr>
        <p:txBody>
          <a:bodyPr/>
          <a:lstStyle/>
          <a:p>
            <a:r>
              <a:rPr lang="ru-RU" b="1" dirty="0"/>
              <a:t>Переход прав старшего кредитора к младшему – Закон о синдицированном кредите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A3CB-7EF1-42C8-B607-00C2F4123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2200" dirty="0"/>
              <a:t>Переход прав кредитора возможен только с переходом права участвовать в принятии решений кредиторами (ст. 8 п. 1)</a:t>
            </a:r>
            <a:endParaRPr lang="en-US" sz="2200" dirty="0"/>
          </a:p>
          <a:p>
            <a:pPr lvl="0">
              <a:spcAft>
                <a:spcPts val="0"/>
              </a:spcAft>
            </a:pPr>
            <a:r>
              <a:rPr lang="ru-RU" sz="2200" dirty="0"/>
              <a:t>Возможность определить отличный от закона порядок определения большинства кредиторов (пп. 2 п. 2 ст. 5)</a:t>
            </a:r>
            <a:endParaRPr lang="en-US" sz="2200" dirty="0"/>
          </a:p>
          <a:p>
            <a:pPr lvl="0">
              <a:spcAft>
                <a:spcPts val="0"/>
              </a:spcAft>
            </a:pPr>
            <a:r>
              <a:rPr lang="ru-RU" sz="2200" dirty="0"/>
              <a:t>Лишение / уменьшение прав голоса кредиторов, вошедших в синдикат на основании ст. 309.1 ГК РФ</a:t>
            </a:r>
            <a:endParaRPr lang="en-US" sz="2200" dirty="0"/>
          </a:p>
          <a:p>
            <a:pPr lvl="1">
              <a:spcAft>
                <a:spcPts val="0"/>
              </a:spcAft>
            </a:pPr>
            <a:r>
              <a:rPr lang="ru-RU" sz="2000" dirty="0"/>
              <a:t>пределы допустимости? </a:t>
            </a:r>
            <a:endParaRPr lang="en-US" sz="2000" dirty="0"/>
          </a:p>
          <a:p>
            <a:pPr lvl="1">
              <a:spcAft>
                <a:spcPts val="0"/>
              </a:spcAft>
            </a:pPr>
            <a:r>
              <a:rPr lang="ru-RU" sz="2000" dirty="0"/>
              <a:t>определение критериев кредиторов? </a:t>
            </a:r>
            <a:endParaRPr lang="en-US" sz="2000" dirty="0"/>
          </a:p>
          <a:p>
            <a:pPr lvl="0">
              <a:spcAft>
                <a:spcPts val="0"/>
              </a:spcAft>
            </a:pPr>
            <a:r>
              <a:rPr lang="ru-RU" sz="2200" dirty="0"/>
              <a:t>Дальнейшая субординация перешедших младшему кредитору требований?</a:t>
            </a:r>
            <a:endParaRPr lang="en-US" sz="22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F242EF1-EEB6-49B0-8A37-5D66A6CF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6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CB30-2EBF-4214-860B-95B894B0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Переход прав старшего кредитора к младшему – порядок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728D5-2D86-4966-BE72-772E3BE4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ru-RU" sz="2200" dirty="0"/>
              <a:t>Передача исполнения "в соответствии с соглашением между кредиторами"</a:t>
            </a:r>
            <a:endParaRPr lang="en-US" sz="2200" dirty="0"/>
          </a:p>
          <a:p>
            <a:pPr lvl="0">
              <a:spcAft>
                <a:spcPts val="600"/>
              </a:spcAft>
            </a:pPr>
            <a:r>
              <a:rPr lang="ru-RU" sz="2200" dirty="0"/>
              <a:t>Возможность определить порядок передачи исполнения и прав: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ru-RU" sz="2000" dirty="0"/>
              <a:t>по требованию старшего кредитора?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200" dirty="0"/>
              <a:t>Разделение во времени передачи исполнения и перехода прав?</a:t>
            </a:r>
            <a:endParaRPr lang="en-US" sz="22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AEFD5E2-D5F3-435F-A143-CED9E99D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7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00D3-F7AB-4334-820E-D4EE5649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Банкротство должника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149A-BC25-4C8A-8785-11DD8107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ru-RU" sz="2000" dirty="0"/>
              <a:t>Постановление Пленума ВС РФ от 22.11.2016 № 54: межкредиторское соглашение не меняет порядок проведения процедур и очередность удовлетворения требований кредиторов согласно Закону о банкротстве</a:t>
            </a:r>
            <a:endParaRPr lang="en-US" sz="2000" dirty="0"/>
          </a:p>
          <a:p>
            <a:pPr lvl="0">
              <a:spcAft>
                <a:spcPts val="600"/>
              </a:spcAft>
            </a:pPr>
            <a:r>
              <a:rPr lang="ru-RU" sz="2000" dirty="0"/>
              <a:t>Дело ООО "Анкор Девелопмент" (Определение КЭС ВС РФ от 04.02.2019 № 304-ЭС18-14031): нет оснований полагать, что условия о </a:t>
            </a:r>
            <a:r>
              <a:rPr lang="ru-RU" sz="2000" u="sng" dirty="0"/>
              <a:t>несубординации</a:t>
            </a:r>
            <a:r>
              <a:rPr lang="ru-RU" sz="2000" dirty="0"/>
              <a:t> (</a:t>
            </a:r>
            <a:r>
              <a:rPr lang="en-US" sz="2000" i="1" dirty="0"/>
              <a:t>pari passu</a:t>
            </a:r>
            <a:r>
              <a:rPr lang="ru-RU" sz="2000" dirty="0"/>
              <a:t>) не применяются в банкротстве </a:t>
            </a:r>
            <a:endParaRPr lang="en-US" sz="2000" dirty="0"/>
          </a:p>
          <a:p>
            <a:pPr lvl="1">
              <a:spcAft>
                <a:spcPts val="0"/>
              </a:spcAft>
            </a:pPr>
            <a:r>
              <a:rPr lang="ru-RU" sz="1800" dirty="0"/>
              <a:t>дополнительный аргумент в поддержку общего правила о несубординации аффилированных кредиторов? 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ru-RU" sz="1800" dirty="0"/>
              <a:t>попытки отойти от Пленума ВС РФ?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ru-RU" sz="2000" dirty="0"/>
              <a:t>Законная субординация аффилированных с должником кредиторов</a:t>
            </a:r>
          </a:p>
          <a:p>
            <a:pPr lvl="1">
              <a:spcAft>
                <a:spcPts val="600"/>
              </a:spcAft>
            </a:pPr>
            <a:r>
              <a:rPr lang="ru-RU" sz="1800" dirty="0"/>
              <a:t>исключение, а не правило; дискреция суда</a:t>
            </a:r>
            <a:endParaRPr lang="en-US" sz="1800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4ECF5D1-04E7-41F9-A587-21A7B5F1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F27F-8381-486F-A0E7-F33DCDB582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001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aker Botts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E1126"/>
      </a:accent1>
      <a:accent2>
        <a:srgbClr val="37A09C"/>
      </a:accent2>
      <a:accent3>
        <a:srgbClr val="FFFFFF"/>
      </a:accent3>
      <a:accent4>
        <a:srgbClr val="000000"/>
      </a:accent4>
      <a:accent5>
        <a:srgbClr val="F36979"/>
      </a:accent5>
      <a:accent6>
        <a:srgbClr val="73CFCB"/>
      </a:accent6>
      <a:hlink>
        <a:srgbClr val="37A09C"/>
      </a:hlink>
      <a:folHlink>
        <a:srgbClr val="73CFCB"/>
      </a:folHlink>
    </a:clrScheme>
    <a:fontScheme name="Baker Botts Fonts">
      <a:majorFont>
        <a:latin typeface="Cambr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ker Botts.potx" id="{FAF3F641-B788-49A0-A6E6-40DEDF7DD6A1}" vid="{B2A93AAC-C759-42C0-810D-600D33930E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229</TotalTime>
  <Words>650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</vt:lpstr>
      <vt:lpstr>Corbel</vt:lpstr>
      <vt:lpstr>Segoe UI</vt:lpstr>
      <vt:lpstr>Blank</vt:lpstr>
      <vt:lpstr>РОССИЯ: ПРОЕКТНОЕ И СТРУКТУРНОЕ ФИНАНСИРОВАНИЕ 2019</vt:lpstr>
      <vt:lpstr>Договорная субординация</vt:lpstr>
      <vt:lpstr>Межкредиторское соглашение (ст. 309.1 ГК РФ)</vt:lpstr>
      <vt:lpstr>Последствия исполнения в нарушение межкредиторского соглашения</vt:lpstr>
      <vt:lpstr>PowerPoint Presentation</vt:lpstr>
      <vt:lpstr>Последствия исполнения в нарушение межкредиторского соглашения</vt:lpstr>
      <vt:lpstr>Переход прав старшего кредитора к младшему – Закон о синдицированном кредите</vt:lpstr>
      <vt:lpstr>Переход прав старшего кредитора к младшему – порядок</vt:lpstr>
      <vt:lpstr>Банкротство должника</vt:lpstr>
      <vt:lpstr>Банкротство младшего кредитора</vt:lpstr>
      <vt:lpstr>Смена младшего кредитора</vt:lpstr>
      <vt:lpstr>Альтернативные способы обеспечения прав старшего кредитора</vt:lpstr>
      <vt:lpstr>PowerPoint Presentation</vt:lpstr>
    </vt:vector>
  </TitlesOfParts>
  <Company>Baker Botts L.L.P.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Elizaveta Martynova</dc:creator>
  <cp:lastModifiedBy>Elizaveta Martynova</cp:lastModifiedBy>
  <cp:revision>25</cp:revision>
  <cp:lastPrinted>2019-05-21T10:14:17Z</cp:lastPrinted>
  <dcterms:created xsi:type="dcterms:W3CDTF">2019-05-21T07:09:59Z</dcterms:created>
  <dcterms:modified xsi:type="dcterms:W3CDTF">2019-05-21T12:47:23Z</dcterms:modified>
</cp:coreProperties>
</file>