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4312" r:id="rId1"/>
  </p:sldMasterIdLst>
  <p:notesMasterIdLst>
    <p:notesMasterId r:id="rId10"/>
  </p:notesMasterIdLst>
  <p:handoutMasterIdLst>
    <p:handoutMasterId r:id="rId11"/>
  </p:handoutMasterIdLst>
  <p:sldIdLst>
    <p:sldId id="1021" r:id="rId2"/>
    <p:sldId id="1282" r:id="rId3"/>
    <p:sldId id="1272" r:id="rId4"/>
    <p:sldId id="1273" r:id="rId5"/>
    <p:sldId id="1280" r:id="rId6"/>
    <p:sldId id="1271" r:id="rId7"/>
    <p:sldId id="1276" r:id="rId8"/>
    <p:sldId id="1283" r:id="rId9"/>
  </p:sldIdLst>
  <p:sldSz cx="9906000" cy="6858000" type="A4"/>
  <p:notesSz cx="6797675" cy="9928225"/>
  <p:custDataLst>
    <p:tags r:id="rId12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ヒラギノ明朝 Pro W3"/>
        <a:cs typeface="ヒラギノ明朝 Pro W3"/>
      </a:defRPr>
    </a:lvl1pPr>
    <a:lvl2pPr marL="478045" indent="-5829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ヒラギノ明朝 Pro W3"/>
        <a:cs typeface="ヒラギノ明朝 Pro W3"/>
      </a:defRPr>
    </a:lvl2pPr>
    <a:lvl3pPr marL="957546" indent="-11805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ヒラギノ明朝 Pro W3"/>
        <a:cs typeface="ヒラギノ明朝 Pro W3"/>
      </a:defRPr>
    </a:lvl3pPr>
    <a:lvl4pPr marL="1435591" indent="-17635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ヒラギノ明朝 Pro W3"/>
        <a:cs typeface="ヒラギノ明朝 Pro W3"/>
      </a:defRPr>
    </a:lvl4pPr>
    <a:lvl5pPr marL="1915092" indent="-23610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ヒラギノ明朝 Pro W3"/>
        <a:cs typeface="ヒラギノ明朝 Pro W3"/>
      </a:defRPr>
    </a:lvl5pPr>
    <a:lvl6pPr marL="2098731" algn="l" defTabSz="839493" rtl="0" eaLnBrk="1" latinLnBrk="0" hangingPunct="1">
      <a:defRPr kern="1200">
        <a:solidFill>
          <a:schemeClr val="tx1"/>
        </a:solidFill>
        <a:latin typeface="Times New Roman" pitchFamily="18" charset="0"/>
        <a:ea typeface="ヒラギノ明朝 Pro W3"/>
        <a:cs typeface="ヒラギノ明朝 Pro W3"/>
      </a:defRPr>
    </a:lvl6pPr>
    <a:lvl7pPr marL="2518477" algn="l" defTabSz="839493" rtl="0" eaLnBrk="1" latinLnBrk="0" hangingPunct="1">
      <a:defRPr kern="1200">
        <a:solidFill>
          <a:schemeClr val="tx1"/>
        </a:solidFill>
        <a:latin typeface="Times New Roman" pitchFamily="18" charset="0"/>
        <a:ea typeface="ヒラギノ明朝 Pro W3"/>
        <a:cs typeface="ヒラギノ明朝 Pro W3"/>
      </a:defRPr>
    </a:lvl7pPr>
    <a:lvl8pPr marL="2938224" algn="l" defTabSz="839493" rtl="0" eaLnBrk="1" latinLnBrk="0" hangingPunct="1">
      <a:defRPr kern="1200">
        <a:solidFill>
          <a:schemeClr val="tx1"/>
        </a:solidFill>
        <a:latin typeface="Times New Roman" pitchFamily="18" charset="0"/>
        <a:ea typeface="ヒラギノ明朝 Pro W3"/>
        <a:cs typeface="ヒラギノ明朝 Pro W3"/>
      </a:defRPr>
    </a:lvl8pPr>
    <a:lvl9pPr marL="3357969" algn="l" defTabSz="839493" rtl="0" eaLnBrk="1" latinLnBrk="0" hangingPunct="1">
      <a:defRPr kern="1200">
        <a:solidFill>
          <a:schemeClr val="tx1"/>
        </a:solidFill>
        <a:latin typeface="Times New Roman" pitchFamily="18" charset="0"/>
        <a:ea typeface="ヒラギノ明朝 Pro W3"/>
        <a:cs typeface="ヒラギノ明朝 Pro W3"/>
      </a:defRPr>
    </a:lvl9pPr>
  </p:defaultTextStyle>
  <p:extLst>
    <p:ext uri="{521415D9-36F7-43E2-AB2F-B90AF26B5E84}">
      <p14:sectionLst xmlns:p14="http://schemas.microsoft.com/office/powerpoint/2010/main">
        <p14:section name="Титул и оглавление" id="{A611E79F-AC7A-4E39-BCC5-5AEAA3233BD1}">
          <p14:sldIdLst>
            <p14:sldId id="1021"/>
            <p14:sldId id="1282"/>
            <p14:sldId id="1272"/>
            <p14:sldId id="1273"/>
            <p14:sldId id="1280"/>
            <p14:sldId id="1271"/>
            <p14:sldId id="1276"/>
            <p14:sldId id="1283"/>
          </p14:sldIdLst>
        </p14:section>
      </p14:sectionLst>
    </p:ext>
    <p:ext uri="{EFAFB233-063F-42B5-8137-9DF3F51BA10A}">
      <p15:sldGuideLst xmlns:p15="http://schemas.microsoft.com/office/powerpoint/2012/main">
        <p15:guide id="2" orient="horz" pos="391" userDrawn="1">
          <p15:clr>
            <a:srgbClr val="A4A3A4"/>
          </p15:clr>
        </p15:guide>
        <p15:guide id="4" orient="horz" pos="4020" userDrawn="1">
          <p15:clr>
            <a:srgbClr val="A4A3A4"/>
          </p15:clr>
        </p15:guide>
        <p15:guide id="6" pos="6159" userDrawn="1">
          <p15:clr>
            <a:srgbClr val="A4A3A4"/>
          </p15:clr>
        </p15:guide>
        <p15:guide id="8" pos="8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4162"/>
    <a:srgbClr val="E1F4FF"/>
    <a:srgbClr val="EFF9FF"/>
    <a:srgbClr val="00ADEF"/>
    <a:srgbClr val="0787CA"/>
    <a:srgbClr val="D5F1FF"/>
    <a:srgbClr val="65CCFF"/>
    <a:srgbClr val="75D1FF"/>
    <a:srgbClr val="99CCFF"/>
    <a:srgbClr val="5CBB5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49" autoAdjust="0"/>
    <p:restoredTop sz="96395" autoAdjust="0"/>
  </p:normalViewPr>
  <p:slideViewPr>
    <p:cSldViewPr>
      <p:cViewPr varScale="1">
        <p:scale>
          <a:sx n="115" d="100"/>
          <a:sy n="115" d="100"/>
        </p:scale>
        <p:origin x="1518" y="108"/>
      </p:cViewPr>
      <p:guideLst>
        <p:guide orient="horz" pos="391"/>
        <p:guide orient="horz" pos="4020"/>
        <p:guide pos="6159"/>
        <p:guide pos="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1236"/>
    </p:cViewPr>
  </p:sorterViewPr>
  <p:notesViewPr>
    <p:cSldViewPr>
      <p:cViewPr varScale="1">
        <p:scale>
          <a:sx n="78" d="100"/>
          <a:sy n="78" d="100"/>
        </p:scale>
        <p:origin x="3978" y="108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2946400" cy="498555"/>
          </a:xfrm>
          <a:prstGeom prst="rect">
            <a:avLst/>
          </a:prstGeom>
        </p:spPr>
        <p:txBody>
          <a:bodyPr vert="horz" lIns="91891" tIns="45948" rIns="91891" bIns="45948" rtlCol="0"/>
          <a:lstStyle>
            <a:lvl1pPr algn="l">
              <a:defRPr sz="1200">
                <a:ea typeface="ヒラギノ明朝 Pro W3" pitchFamily="100" charset="-128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92" y="5"/>
            <a:ext cx="2946400" cy="498555"/>
          </a:xfrm>
          <a:prstGeom prst="rect">
            <a:avLst/>
          </a:prstGeom>
        </p:spPr>
        <p:txBody>
          <a:bodyPr vert="horz" lIns="91891" tIns="45948" rIns="91891" bIns="45948" rtlCol="0"/>
          <a:lstStyle>
            <a:lvl1pPr algn="r">
              <a:defRPr sz="1200">
                <a:ea typeface="ヒラギノ明朝 Pro W3" pitchFamily="100" charset="-128"/>
                <a:cs typeface="+mn-cs"/>
              </a:defRPr>
            </a:lvl1pPr>
          </a:lstStyle>
          <a:p>
            <a:pPr>
              <a:defRPr/>
            </a:pPr>
            <a:fld id="{E2D8F02F-69C6-4907-8E6E-6B9321749D20}" type="datetimeFigureOut">
              <a:rPr lang="ru-RU"/>
              <a:pPr>
                <a:defRPr/>
              </a:pPr>
              <a:t>21.05.2019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085"/>
            <a:ext cx="2946400" cy="498555"/>
          </a:xfrm>
          <a:prstGeom prst="rect">
            <a:avLst/>
          </a:prstGeom>
        </p:spPr>
        <p:txBody>
          <a:bodyPr vert="horz" lIns="91891" tIns="45948" rIns="91891" bIns="45948" rtlCol="0" anchor="b"/>
          <a:lstStyle>
            <a:lvl1pPr algn="l">
              <a:defRPr sz="1200">
                <a:ea typeface="ヒラギノ明朝 Pro W3" pitchFamily="100" charset="-128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92" y="9428085"/>
            <a:ext cx="2946400" cy="498555"/>
          </a:xfrm>
          <a:prstGeom prst="rect">
            <a:avLst/>
          </a:prstGeom>
        </p:spPr>
        <p:txBody>
          <a:bodyPr vert="horz" lIns="91891" tIns="45948" rIns="91891" bIns="45948" rtlCol="0" anchor="b"/>
          <a:lstStyle>
            <a:lvl1pPr algn="r">
              <a:defRPr sz="1200">
                <a:ea typeface="ヒラギノ明朝 Pro W3" pitchFamily="100" charset="-128"/>
                <a:cs typeface="+mn-cs"/>
              </a:defRPr>
            </a:lvl1pPr>
          </a:lstStyle>
          <a:p>
            <a:pPr>
              <a:defRPr/>
            </a:pPr>
            <a:fld id="{6E2FC7F4-0BA8-43AA-BEBD-D617AAC5F8F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5166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2946400" cy="498555"/>
          </a:xfrm>
          <a:prstGeom prst="rect">
            <a:avLst/>
          </a:prstGeom>
        </p:spPr>
        <p:txBody>
          <a:bodyPr vert="horz" lIns="88154" tIns="44078" rIns="88154" bIns="44078" rtlCol="0"/>
          <a:lstStyle>
            <a:lvl1pPr algn="l">
              <a:defRPr sz="1200">
                <a:ea typeface="ヒラギノ明朝 Pro W3" pitchFamily="100" charset="-128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92" y="5"/>
            <a:ext cx="2946400" cy="498555"/>
          </a:xfrm>
          <a:prstGeom prst="rect">
            <a:avLst/>
          </a:prstGeom>
        </p:spPr>
        <p:txBody>
          <a:bodyPr vert="horz" lIns="88154" tIns="44078" rIns="88154" bIns="44078" rtlCol="0"/>
          <a:lstStyle>
            <a:lvl1pPr algn="r">
              <a:defRPr sz="1200">
                <a:ea typeface="ヒラギノ明朝 Pro W3" pitchFamily="100" charset="-128"/>
                <a:cs typeface="+mn-cs"/>
              </a:defRPr>
            </a:lvl1pPr>
          </a:lstStyle>
          <a:p>
            <a:pPr>
              <a:defRPr/>
            </a:pPr>
            <a:fld id="{D6E90715-94C4-491B-8270-7C93B1D94F60}" type="datetimeFigureOut">
              <a:rPr lang="ru-RU"/>
              <a:pPr>
                <a:defRPr/>
              </a:pPr>
              <a:t>21.05.2019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2950"/>
            <a:ext cx="537845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54" tIns="44078" rIns="88154" bIns="44078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5" y="4717222"/>
            <a:ext cx="5438775" cy="4467939"/>
          </a:xfrm>
          <a:prstGeom prst="rect">
            <a:avLst/>
          </a:prstGeom>
        </p:spPr>
        <p:txBody>
          <a:bodyPr vert="horz" lIns="88154" tIns="44078" rIns="88154" bIns="44078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085"/>
            <a:ext cx="2946400" cy="498555"/>
          </a:xfrm>
          <a:prstGeom prst="rect">
            <a:avLst/>
          </a:prstGeom>
        </p:spPr>
        <p:txBody>
          <a:bodyPr vert="horz" lIns="88154" tIns="44078" rIns="88154" bIns="44078" rtlCol="0" anchor="b"/>
          <a:lstStyle>
            <a:lvl1pPr algn="l">
              <a:defRPr sz="1200">
                <a:ea typeface="ヒラギノ明朝 Pro W3" pitchFamily="100" charset="-128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92" y="9428085"/>
            <a:ext cx="2946400" cy="498555"/>
          </a:xfrm>
          <a:prstGeom prst="rect">
            <a:avLst/>
          </a:prstGeom>
        </p:spPr>
        <p:txBody>
          <a:bodyPr vert="horz" lIns="88154" tIns="44078" rIns="88154" bIns="44078" rtlCol="0" anchor="b"/>
          <a:lstStyle>
            <a:lvl1pPr algn="r">
              <a:defRPr sz="1200">
                <a:ea typeface="ヒラギノ明朝 Pro W3" pitchFamily="100" charset="-128"/>
                <a:cs typeface="+mn-cs"/>
              </a:defRPr>
            </a:lvl1pPr>
          </a:lstStyle>
          <a:p>
            <a:pPr>
              <a:defRPr/>
            </a:pPr>
            <a:fld id="{FEA1C983-2EA3-427E-B1AD-772A6509E13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32349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1974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83949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25923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67898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098731" algn="l" defTabSz="8394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518477" algn="l" defTabSz="8394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2938224" algn="l" defTabSz="8394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357969" algn="l" defTabSz="8394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A1C983-2EA3-427E-B1AD-772A6509E136}" type="slidenum">
              <a:rPr lang="ru-RU" smtClean="0"/>
              <a:pPr>
                <a:defRPr/>
              </a:pPr>
              <a:t>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664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A1C983-2EA3-427E-B1AD-772A6509E136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9911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 userDrawn="1"/>
        </p:nvSpPr>
        <p:spPr bwMode="auto">
          <a:xfrm>
            <a:off x="1" y="4149725"/>
            <a:ext cx="9906000" cy="2708277"/>
          </a:xfrm>
          <a:prstGeom prst="rect">
            <a:avLst/>
          </a:prstGeom>
          <a:solidFill>
            <a:srgbClr val="004162"/>
          </a:solidFill>
          <a:ln w="9525">
            <a:solidFill>
              <a:srgbClr val="00447C"/>
            </a:solidFill>
            <a:miter lim="800000"/>
            <a:headEnd/>
            <a:tailEnd/>
          </a:ln>
        </p:spPr>
        <p:txBody>
          <a:bodyPr lIns="95770" tIns="47885" rIns="95770" bIns="47885" anchor="ctr"/>
          <a:lstStyle/>
          <a:p>
            <a:pPr algn="ctr"/>
            <a:endParaRPr lang="ru-RU" sz="4400" dirty="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" name="Rectangle 8"/>
          <p:cNvSpPr>
            <a:spLocks noChangeArrowheads="1"/>
          </p:cNvSpPr>
          <p:nvPr userDrawn="1"/>
        </p:nvSpPr>
        <p:spPr bwMode="auto">
          <a:xfrm>
            <a:off x="1" y="2"/>
            <a:ext cx="9906000" cy="185738"/>
          </a:xfrm>
          <a:prstGeom prst="rect">
            <a:avLst/>
          </a:prstGeom>
          <a:solidFill>
            <a:srgbClr val="004162"/>
          </a:solidFill>
          <a:ln w="9525">
            <a:solidFill>
              <a:srgbClr val="00447C"/>
            </a:solidFill>
            <a:miter lim="800000"/>
            <a:headEnd/>
            <a:tailEnd/>
          </a:ln>
        </p:spPr>
        <p:txBody>
          <a:bodyPr lIns="95770" tIns="47885" rIns="95770" bIns="47885" anchor="ctr"/>
          <a:lstStyle/>
          <a:p>
            <a:pPr algn="ctr"/>
            <a:endParaRPr lang="ru-RU" sz="4400" dirty="0" smtClean="0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5081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повой слайд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3"/>
          <p:cNvSpPr>
            <a:spLocks noChangeArrowheads="1"/>
          </p:cNvSpPr>
          <p:nvPr userDrawn="1"/>
        </p:nvSpPr>
        <p:spPr bwMode="auto">
          <a:xfrm>
            <a:off x="1" y="6462713"/>
            <a:ext cx="9906000" cy="395287"/>
          </a:xfrm>
          <a:prstGeom prst="rect">
            <a:avLst/>
          </a:prstGeom>
          <a:solidFill>
            <a:srgbClr val="004162"/>
          </a:solidFill>
          <a:ln w="9525">
            <a:noFill/>
            <a:miter lim="800000"/>
            <a:headEnd/>
            <a:tailEnd/>
          </a:ln>
        </p:spPr>
        <p:txBody>
          <a:bodyPr lIns="95770" tIns="47885" rIns="95770" bIns="47885" anchor="ctr"/>
          <a:lstStyle/>
          <a:p>
            <a:endParaRPr lang="ru-RU" sz="3200" b="1" dirty="0" smtClean="0">
              <a:solidFill>
                <a:srgbClr val="002A7E"/>
              </a:solidFill>
              <a:latin typeface="Arial" pitchFamily="34" charset="0"/>
            </a:endParaRPr>
          </a:p>
        </p:txBody>
      </p:sp>
      <p:sp>
        <p:nvSpPr>
          <p:cNvPr id="4" name="Rectangle 14"/>
          <p:cNvSpPr>
            <a:spLocks noChangeArrowheads="1"/>
          </p:cNvSpPr>
          <p:nvPr userDrawn="1"/>
        </p:nvSpPr>
        <p:spPr bwMode="auto">
          <a:xfrm>
            <a:off x="9390212" y="6478590"/>
            <a:ext cx="363388" cy="324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5977" tIns="82785" rIns="17997" bIns="46791">
            <a:spAutoFit/>
          </a:bodyPr>
          <a:lstStyle/>
          <a:p>
            <a:pPr algn="r" defTabSz="801637">
              <a:lnSpc>
                <a:spcPct val="90000"/>
              </a:lnSpc>
              <a:spcAft>
                <a:spcPct val="10000"/>
              </a:spcAft>
            </a:pPr>
            <a:fld id="{D6100D57-A193-4185-A83C-A6E56A3FFF11}" type="slidenum">
              <a:rPr lang="ru-RU" sz="1400" b="1" smtClean="0">
                <a:solidFill>
                  <a:srgbClr val="FFFFFF"/>
                </a:solidFill>
                <a:latin typeface="Arial" pitchFamily="34" charset="0"/>
                <a:cs typeface="Tahoma" pitchFamily="34" charset="0"/>
              </a:rPr>
              <a:pPr algn="r" defTabSz="801637">
                <a:lnSpc>
                  <a:spcPct val="90000"/>
                </a:lnSpc>
                <a:spcAft>
                  <a:spcPct val="10000"/>
                </a:spcAft>
              </a:pPr>
              <a:t>‹#›</a:t>
            </a:fld>
            <a:endParaRPr lang="ru-RU" sz="1400" b="1" dirty="0" smtClean="0">
              <a:solidFill>
                <a:srgbClr val="FFFFFF"/>
              </a:solidFill>
              <a:latin typeface="Arial" pitchFamily="34" charset="0"/>
              <a:cs typeface="Tahoma" pitchFamily="34" charset="0"/>
            </a:endParaRPr>
          </a:p>
        </p:txBody>
      </p:sp>
      <p:sp>
        <p:nvSpPr>
          <p:cNvPr id="5" name="Line 15"/>
          <p:cNvSpPr>
            <a:spLocks noChangeShapeType="1"/>
          </p:cNvSpPr>
          <p:nvPr userDrawn="1"/>
        </p:nvSpPr>
        <p:spPr bwMode="auto">
          <a:xfrm>
            <a:off x="1" y="620713"/>
            <a:ext cx="9906000" cy="0"/>
          </a:xfrm>
          <a:prstGeom prst="line">
            <a:avLst/>
          </a:prstGeom>
          <a:noFill/>
          <a:ln w="28575">
            <a:solidFill>
              <a:srgbClr val="00416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5977" tIns="82785" rIns="17997" bIns="46791"/>
          <a:lstStyle/>
          <a:p>
            <a:endParaRPr lang="ru-RU" sz="1400" b="1" dirty="0" smtClean="0">
              <a:solidFill>
                <a:srgbClr val="003366"/>
              </a:solidFill>
              <a:latin typeface="Arial" pitchFamily="34" charset="0"/>
            </a:endParaRPr>
          </a:p>
        </p:txBody>
      </p: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686678" y="220850"/>
            <a:ext cx="9220016" cy="360000"/>
          </a:xfrm>
          <a:prstGeom prst="rect">
            <a:avLst/>
          </a:prstGeom>
        </p:spPr>
        <p:txBody>
          <a:bodyPr lIns="91434" tIns="45718" rIns="91434" bIns="45718"/>
          <a:lstStyle>
            <a:lvl1pPr algn="l">
              <a:defRPr sz="2000" b="1">
                <a:solidFill>
                  <a:srgbClr val="004162"/>
                </a:solidFill>
                <a:latin typeface="+mj-lt"/>
                <a:cs typeface="Tahoma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 smtClean="0"/>
          </a:p>
        </p:txBody>
      </p:sp>
      <p:pic>
        <p:nvPicPr>
          <p:cNvPr id="9" name="Picture 2" descr="N:\Users\Box134\Base\Рабочая\Логотипы\ГПБ\GPB logos (new set)\Gazprombank_rus_White [Converted].em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753" y="6488113"/>
            <a:ext cx="16668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815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round.png"/>
          <p:cNvPicPr>
            <a:picLocks noChangeAspect="1"/>
          </p:cNvPicPr>
          <p:nvPr userDrawn="1"/>
        </p:nvPicPr>
        <p:blipFill rotWithShape="1">
          <a:blip r:embed="rId2" cstate="print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736"/>
          <a:stretch/>
        </p:blipFill>
        <p:spPr>
          <a:xfrm>
            <a:off x="0" y="13956"/>
            <a:ext cx="4382507" cy="4286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1658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ипов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3"/>
          <p:cNvSpPr>
            <a:spLocks noChangeArrowheads="1"/>
          </p:cNvSpPr>
          <p:nvPr userDrawn="1"/>
        </p:nvSpPr>
        <p:spPr bwMode="auto">
          <a:xfrm>
            <a:off x="0" y="6462717"/>
            <a:ext cx="9906000" cy="395287"/>
          </a:xfrm>
          <a:prstGeom prst="rect">
            <a:avLst/>
          </a:prstGeom>
          <a:solidFill>
            <a:srgbClr val="004162"/>
          </a:solidFill>
          <a:ln w="9525">
            <a:solidFill>
              <a:srgbClr val="004162"/>
            </a:solidFill>
            <a:miter lim="800000"/>
            <a:headEnd/>
            <a:tailEnd/>
          </a:ln>
        </p:spPr>
        <p:txBody>
          <a:bodyPr lIns="95665" tIns="47833" rIns="95665" bIns="47833" anchor="ctr"/>
          <a:lstStyle/>
          <a:p>
            <a:pPr>
              <a:lnSpc>
                <a:spcPct val="100000"/>
              </a:lnSpc>
              <a:spcAft>
                <a:spcPct val="0"/>
              </a:spcAft>
            </a:pPr>
            <a:endParaRPr lang="ru-RU" sz="3200" dirty="0">
              <a:solidFill>
                <a:srgbClr val="002A7E"/>
              </a:solidFill>
            </a:endParaRPr>
          </a:p>
        </p:txBody>
      </p:sp>
      <p:sp>
        <p:nvSpPr>
          <p:cNvPr id="4" name="Rectangle 14"/>
          <p:cNvSpPr>
            <a:spLocks noChangeArrowheads="1"/>
          </p:cNvSpPr>
          <p:nvPr userDrawn="1"/>
        </p:nvSpPr>
        <p:spPr bwMode="auto">
          <a:xfrm>
            <a:off x="9258303" y="6478591"/>
            <a:ext cx="363229" cy="324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4F6D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5840" tIns="82698" rIns="17976" bIns="46740">
            <a:spAutoFit/>
          </a:bodyPr>
          <a:lstStyle/>
          <a:p>
            <a:pPr defTabSz="796925"/>
            <a:fld id="{A560BE3F-C651-4638-AF80-2668FDD7E05A}" type="slidenum">
              <a:rPr lang="ru-RU">
                <a:solidFill>
                  <a:schemeClr val="bg1"/>
                </a:solidFill>
                <a:cs typeface="Arial" pitchFamily="34" charset="0"/>
              </a:rPr>
              <a:pPr defTabSz="796925"/>
              <a:t>‹#›</a:t>
            </a:fld>
            <a:endParaRPr lang="ru-RU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" name="Line 15"/>
          <p:cNvSpPr>
            <a:spLocks noChangeShapeType="1"/>
          </p:cNvSpPr>
          <p:nvPr userDrawn="1"/>
        </p:nvSpPr>
        <p:spPr bwMode="auto">
          <a:xfrm>
            <a:off x="0" y="620713"/>
            <a:ext cx="9906000" cy="0"/>
          </a:xfrm>
          <a:prstGeom prst="line">
            <a:avLst/>
          </a:prstGeom>
          <a:noFill/>
          <a:ln w="28575">
            <a:solidFill>
              <a:srgbClr val="00416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5840" tIns="82698" rIns="17976" bIns="46740"/>
          <a:lstStyle/>
          <a:p>
            <a:endParaRPr lang="ru-RU" dirty="0"/>
          </a:p>
        </p:txBody>
      </p: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699257" y="220848"/>
            <a:ext cx="8915395" cy="360000"/>
          </a:xfrm>
          <a:prstGeom prst="rect">
            <a:avLst/>
          </a:prstGeom>
        </p:spPr>
        <p:txBody>
          <a:bodyPr lIns="91334" tIns="45668" rIns="91334" bIns="45668"/>
          <a:lstStyle>
            <a:lvl1pPr algn="l">
              <a:defRPr sz="2000" b="1" baseline="0">
                <a:solidFill>
                  <a:srgbClr val="00416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</a:p>
        </p:txBody>
      </p:sp>
      <p:pic>
        <p:nvPicPr>
          <p:cNvPr id="8" name="Picture 2" descr="N:\Users\Box134\Base\Рабочая\Логотипы\ГПБ\GPB logos (new set)\Gazprombank_rus_White [Converted].em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753" y="6488113"/>
            <a:ext cx="16668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81914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8622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3" r:id="rId1"/>
    <p:sldLayoutId id="2147484314" r:id="rId2"/>
    <p:sldLayoutId id="2147484316" r:id="rId3"/>
    <p:sldLayoutId id="2147484320" r:id="rId4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17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342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513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68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879" indent="-342879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03" indent="-285732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2928" indent="-228586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099" indent="-228586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270" indent="-228586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441" indent="-22858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612" indent="-22858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783" indent="-22858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5954" indent="-22858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1" algn="l" defTabSz="914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2" algn="l" defTabSz="914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13" algn="l" defTabSz="914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84" algn="l" defTabSz="914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55" algn="l" defTabSz="914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26" algn="l" defTabSz="914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98" algn="l" defTabSz="914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69" algn="l" defTabSz="914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3.jpeg"/><Relationship Id="rId18" Type="http://schemas.openxmlformats.org/officeDocument/2006/relationships/image" Target="../media/image18.jpeg"/><Relationship Id="rId26" Type="http://schemas.openxmlformats.org/officeDocument/2006/relationships/image" Target="../media/image26.jpeg"/><Relationship Id="rId39" Type="http://schemas.openxmlformats.org/officeDocument/2006/relationships/image" Target="../media/image39.jpeg"/><Relationship Id="rId3" Type="http://schemas.openxmlformats.org/officeDocument/2006/relationships/image" Target="../media/image3.jpeg"/><Relationship Id="rId21" Type="http://schemas.openxmlformats.org/officeDocument/2006/relationships/image" Target="../media/image21.jpeg"/><Relationship Id="rId34" Type="http://schemas.openxmlformats.org/officeDocument/2006/relationships/image" Target="../media/image34.jpeg"/><Relationship Id="rId42" Type="http://schemas.openxmlformats.org/officeDocument/2006/relationships/image" Target="../media/image42.jpeg"/><Relationship Id="rId47" Type="http://schemas.openxmlformats.org/officeDocument/2006/relationships/image" Target="../media/image47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17" Type="http://schemas.openxmlformats.org/officeDocument/2006/relationships/image" Target="../media/image17.jpeg"/><Relationship Id="rId25" Type="http://schemas.openxmlformats.org/officeDocument/2006/relationships/image" Target="../media/image25.jpeg"/><Relationship Id="rId33" Type="http://schemas.openxmlformats.org/officeDocument/2006/relationships/image" Target="../media/image33.jpeg"/><Relationship Id="rId38" Type="http://schemas.openxmlformats.org/officeDocument/2006/relationships/image" Target="../media/image38.jpeg"/><Relationship Id="rId46" Type="http://schemas.openxmlformats.org/officeDocument/2006/relationships/image" Target="../media/image46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jpeg"/><Relationship Id="rId20" Type="http://schemas.openxmlformats.org/officeDocument/2006/relationships/image" Target="../media/image20.jpeg"/><Relationship Id="rId29" Type="http://schemas.openxmlformats.org/officeDocument/2006/relationships/image" Target="../media/image29.jpeg"/><Relationship Id="rId41" Type="http://schemas.openxmlformats.org/officeDocument/2006/relationships/image" Target="../media/image4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24" Type="http://schemas.openxmlformats.org/officeDocument/2006/relationships/image" Target="../media/image24.jpeg"/><Relationship Id="rId32" Type="http://schemas.openxmlformats.org/officeDocument/2006/relationships/image" Target="../media/image32.jpeg"/><Relationship Id="rId37" Type="http://schemas.openxmlformats.org/officeDocument/2006/relationships/image" Target="../media/image37.jpeg"/><Relationship Id="rId40" Type="http://schemas.openxmlformats.org/officeDocument/2006/relationships/image" Target="../media/image40.jpeg"/><Relationship Id="rId45" Type="http://schemas.openxmlformats.org/officeDocument/2006/relationships/image" Target="../media/image45.jpeg"/><Relationship Id="rId5" Type="http://schemas.openxmlformats.org/officeDocument/2006/relationships/image" Target="../media/image5.jpeg"/><Relationship Id="rId15" Type="http://schemas.openxmlformats.org/officeDocument/2006/relationships/image" Target="../media/image15.jpeg"/><Relationship Id="rId23" Type="http://schemas.openxmlformats.org/officeDocument/2006/relationships/image" Target="../media/image23.jpeg"/><Relationship Id="rId28" Type="http://schemas.openxmlformats.org/officeDocument/2006/relationships/image" Target="../media/image28.jpeg"/><Relationship Id="rId36" Type="http://schemas.openxmlformats.org/officeDocument/2006/relationships/image" Target="../media/image36.jpeg"/><Relationship Id="rId49" Type="http://schemas.openxmlformats.org/officeDocument/2006/relationships/image" Target="../media/image49.emf"/><Relationship Id="rId10" Type="http://schemas.openxmlformats.org/officeDocument/2006/relationships/image" Target="../media/image10.jpeg"/><Relationship Id="rId19" Type="http://schemas.openxmlformats.org/officeDocument/2006/relationships/image" Target="../media/image19.jpeg"/><Relationship Id="rId31" Type="http://schemas.openxmlformats.org/officeDocument/2006/relationships/image" Target="../media/image31.jpeg"/><Relationship Id="rId44" Type="http://schemas.openxmlformats.org/officeDocument/2006/relationships/image" Target="../media/image44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jpeg"/><Relationship Id="rId22" Type="http://schemas.openxmlformats.org/officeDocument/2006/relationships/image" Target="../media/image22.jpeg"/><Relationship Id="rId27" Type="http://schemas.openxmlformats.org/officeDocument/2006/relationships/image" Target="../media/image27.jpeg"/><Relationship Id="rId30" Type="http://schemas.openxmlformats.org/officeDocument/2006/relationships/image" Target="../media/image30.jpeg"/><Relationship Id="rId35" Type="http://schemas.openxmlformats.org/officeDocument/2006/relationships/image" Target="../media/image35.jpeg"/><Relationship Id="rId43" Type="http://schemas.openxmlformats.org/officeDocument/2006/relationships/image" Target="../media/image43.jpeg"/><Relationship Id="rId48" Type="http://schemas.openxmlformats.org/officeDocument/2006/relationships/image" Target="../media/image48.png"/><Relationship Id="rId8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3" Type="http://schemas.openxmlformats.org/officeDocument/2006/relationships/image" Target="../media/image51.png"/><Relationship Id="rId7" Type="http://schemas.openxmlformats.org/officeDocument/2006/relationships/image" Target="../media/image55.png"/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4" Type="http://schemas.openxmlformats.org/officeDocument/2006/relationships/image" Target="../media/image52.png"/><Relationship Id="rId9" Type="http://schemas.openxmlformats.org/officeDocument/2006/relationships/image" Target="../media/image5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hyperlink" Target="http://www.gazprombank.ru/" TargetMode="External"/><Relationship Id="rId4" Type="http://schemas.openxmlformats.org/officeDocument/2006/relationships/hyperlink" Target="mailto:Vyacheslav.Okhotin@Gazprombank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6"/>
          <p:cNvSpPr txBox="1">
            <a:spLocks noChangeArrowheads="1"/>
          </p:cNvSpPr>
          <p:nvPr/>
        </p:nvSpPr>
        <p:spPr bwMode="auto">
          <a:xfrm>
            <a:off x="401769" y="6188470"/>
            <a:ext cx="8578465" cy="287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4F6D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8268" tIns="44134" rIns="88268" bIns="44134" anchor="b"/>
          <a:lstStyle>
            <a:lvl1pPr eaLnBrk="0" hangingPunct="0">
              <a:defRPr sz="1500" b="1">
                <a:solidFill>
                  <a:srgbClr val="003366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1500" b="1">
                <a:solidFill>
                  <a:srgbClr val="003366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1500" b="1">
                <a:solidFill>
                  <a:srgbClr val="003366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1500" b="1">
                <a:solidFill>
                  <a:srgbClr val="003366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1500" b="1">
                <a:solidFill>
                  <a:srgbClr val="003366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defRPr sz="1500" b="1">
                <a:solidFill>
                  <a:srgbClr val="003366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defRPr sz="1500" b="1">
                <a:solidFill>
                  <a:srgbClr val="003366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defRPr sz="1500" b="1">
                <a:solidFill>
                  <a:srgbClr val="003366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defRPr sz="1500" b="1">
                <a:solidFill>
                  <a:srgbClr val="003366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400" dirty="0" smtClean="0">
                <a:solidFill>
                  <a:srgbClr val="FFFFFF"/>
                </a:solidFill>
                <a:cs typeface="Arial" pitchFamily="34" charset="0"/>
              </a:rPr>
              <a:t>Май</a:t>
            </a:r>
            <a:r>
              <a:rPr lang="en-US" sz="1400" dirty="0" smtClean="0">
                <a:solidFill>
                  <a:srgbClr val="FFFFFF"/>
                </a:solidFill>
                <a:cs typeface="Arial" pitchFamily="34" charset="0"/>
              </a:rPr>
              <a:t> 2019</a:t>
            </a:r>
            <a:endParaRPr lang="ru-RU" sz="1400" dirty="0" smtClean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356012" y="4293513"/>
            <a:ext cx="9442346" cy="177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4F6D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8268" tIns="44134" rIns="88268" bIns="44134" anchor="t"/>
          <a:lstStyle>
            <a:lvl1pPr eaLnBrk="0" hangingPunct="0">
              <a:defRPr sz="1500" b="1">
                <a:solidFill>
                  <a:srgbClr val="003366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1500" b="1">
                <a:solidFill>
                  <a:srgbClr val="003366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1500" b="1">
                <a:solidFill>
                  <a:srgbClr val="003366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1500" b="1">
                <a:solidFill>
                  <a:srgbClr val="003366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1500" b="1">
                <a:solidFill>
                  <a:srgbClr val="003366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defRPr sz="1500" b="1">
                <a:solidFill>
                  <a:srgbClr val="003366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defRPr sz="1500" b="1">
                <a:solidFill>
                  <a:srgbClr val="003366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defRPr sz="1500" b="1">
                <a:solidFill>
                  <a:srgbClr val="003366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defRPr sz="1500" b="1">
                <a:solidFill>
                  <a:srgbClr val="003366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800" dirty="0" smtClean="0">
                <a:solidFill>
                  <a:schemeClr val="bg1"/>
                </a:solidFill>
                <a:cs typeface="Arial" pitchFamily="34" charset="0"/>
              </a:rPr>
              <a:t>Проектное финансирование с использованием концепции </a:t>
            </a:r>
            <a:r>
              <a:rPr lang="en-US" sz="2800" dirty="0" smtClean="0">
                <a:solidFill>
                  <a:schemeClr val="bg1"/>
                </a:solidFill>
                <a:cs typeface="Arial" pitchFamily="34" charset="0"/>
              </a:rPr>
              <a:t>Capped Contingent Equity Support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3254539" y="1268903"/>
            <a:ext cx="6543819" cy="2728923"/>
            <a:chOff x="3254539" y="1268903"/>
            <a:chExt cx="6543819" cy="2728923"/>
          </a:xfrm>
        </p:grpSpPr>
        <p:pic>
          <p:nvPicPr>
            <p:cNvPr id="8" name="Picture 47" descr="N:\Users\Box134\Внутренние проекты\Типовая презентация ДПСФ\Фото на титул\reduced size\ГазКом (3)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21014" y="1268903"/>
              <a:ext cx="477344" cy="689372"/>
            </a:xfrm>
            <a:prstGeom prst="rect">
              <a:avLst/>
            </a:prstGeom>
            <a:scene3d>
              <a:camera prst="orthographicFront"/>
              <a:lightRig rig="balanced" dir="t"/>
            </a:scene3d>
            <a:sp3d>
              <a:bevelT w="0" h="0" prst="coolSlant"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63" descr="N:\Users\Box134\Внутренние проекты\Типовая презентация ДПСФ\Фото на титул\reduced size\Нуклеус№2_4.jpg"/>
            <p:cNvPicPr preferRelativeResize="0"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54539" y="3699026"/>
              <a:ext cx="493200" cy="298800"/>
            </a:xfrm>
            <a:prstGeom prst="rect">
              <a:avLst/>
            </a:prstGeom>
            <a:scene3d>
              <a:camera prst="orthographicFront"/>
              <a:lightRig rig="balanced" dir="t"/>
            </a:scene3d>
            <a:sp3d>
              <a:bevelT w="0" h="0" prst="coolSlant"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68" descr="N:\Users\Box134\Внутренние проекты\Типовая презентация ДПСФ\Фото на титул\reduced size\Комбикормовый завод.jpg"/>
            <p:cNvPicPr preferRelativeResize="0">
              <a:picLocks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10936" y="3699026"/>
              <a:ext cx="493200" cy="298800"/>
            </a:xfrm>
            <a:prstGeom prst="rect">
              <a:avLst/>
            </a:prstGeom>
            <a:scene3d>
              <a:camera prst="orthographicFront"/>
              <a:lightRig rig="balanced" dir="t"/>
            </a:scene3d>
            <a:sp3d>
              <a:bevelT w="0" h="0" prst="coolSlant"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Рисунок 10"/>
            <p:cNvPicPr preferRelativeResize="0">
              <a:picLocks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564906" y="2334734"/>
              <a:ext cx="493200" cy="298800"/>
            </a:xfrm>
            <a:prstGeom prst="rect">
              <a:avLst/>
            </a:prstGeom>
            <a:scene3d>
              <a:camera prst="orthographicFront"/>
              <a:lightRig rig="balanced" dir="t"/>
            </a:scene3d>
            <a:sp3d>
              <a:bevelT w="0" h="0" prst="coolSlant"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</p:spPr>
        </p:pic>
        <p:pic>
          <p:nvPicPr>
            <p:cNvPr id="12" name="Picture 48" descr="N:\Users\Box134\Внутренние проекты\Типовая презентация ДПСФ\Фото на титул\reduced size\DSC00846.jpg"/>
            <p:cNvPicPr preferRelativeResize="0">
              <a:picLocks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23308" y="2674988"/>
              <a:ext cx="493200" cy="298800"/>
            </a:xfrm>
            <a:prstGeom prst="rect">
              <a:avLst/>
            </a:prstGeom>
            <a:scene3d>
              <a:camera prst="orthographicFront"/>
              <a:lightRig rig="balanced" dir="t"/>
            </a:scene3d>
            <a:sp3d>
              <a:bevelT w="0" h="0" prst="coolSlant"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51" descr="N:\Users\Box134\Внутренние проекты\Типовая презентация ДПСФ\Фото на титул\reduced size\DSC00690.jpg"/>
            <p:cNvPicPr preferRelativeResize="0">
              <a:picLocks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19465" y="3699026"/>
              <a:ext cx="493200" cy="298800"/>
            </a:xfrm>
            <a:prstGeom prst="rect">
              <a:avLst/>
            </a:prstGeom>
            <a:scene3d>
              <a:camera prst="orthographicFront"/>
              <a:lightRig rig="balanced" dir="t"/>
            </a:scene3d>
            <a:sp3d>
              <a:bevelT w="0" h="0" prst="coolSlant"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54" descr="N:\Users\Box134\Внутренние проекты\Типовая презентация ДПСФ\Фото на титул\reduced size\390532_5932.jpg"/>
            <p:cNvPicPr preferRelativeResize="0">
              <a:picLocks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64906" y="3699026"/>
              <a:ext cx="493200" cy="298800"/>
            </a:xfrm>
            <a:prstGeom prst="rect">
              <a:avLst/>
            </a:prstGeom>
            <a:scene3d>
              <a:camera prst="orthographicFront"/>
              <a:lightRig rig="balanced" dir="t"/>
            </a:scene3d>
            <a:sp3d>
              <a:bevelT w="0" h="0" prst="coolSlant"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55" descr="N:\Users\Box134\Внутренние проекты\Типовая презентация ДПСФ\Фото на титул\reduced size\ГазКом (5).jpg"/>
            <p:cNvPicPr preferRelativeResize="0">
              <a:picLocks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75069" y="2674988"/>
              <a:ext cx="493200" cy="298800"/>
            </a:xfrm>
            <a:prstGeom prst="rect">
              <a:avLst/>
            </a:prstGeom>
            <a:scene3d>
              <a:camera prst="orthographicFront"/>
              <a:lightRig rig="balanced" dir="t"/>
            </a:scene3d>
            <a:sp3d>
              <a:bevelT w="0" h="0" prst="coolSlant"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56" descr="N:\Users\Box134\Внутренние проекты\Типовая презентация ДПСФ\Фото на титул\reduced size\DSC05094.jpg"/>
            <p:cNvPicPr preferRelativeResize="0">
              <a:picLocks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23308" y="2334734"/>
              <a:ext cx="493200" cy="298800"/>
            </a:xfrm>
            <a:prstGeom prst="rect">
              <a:avLst/>
            </a:prstGeom>
            <a:scene3d>
              <a:camera prst="orthographicFront"/>
              <a:lightRig rig="balanced" dir="t"/>
            </a:scene3d>
            <a:sp3d>
              <a:bevelT w="0" h="0" prst="coolSlant"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58" descr="N:\Users\Box134\Внутренние проекты\Типовая презентация ДПСФ\Фото на титул\reduced size\IMG_0646.jpg"/>
            <p:cNvPicPr preferRelativeResize="0">
              <a:picLocks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6511" y="3699026"/>
              <a:ext cx="493200" cy="298800"/>
            </a:xfrm>
            <a:prstGeom prst="rect">
              <a:avLst/>
            </a:prstGeom>
            <a:scene3d>
              <a:camera prst="orthographicFront"/>
              <a:lightRig rig="balanced" dir="t"/>
            </a:scene3d>
            <a:sp3d>
              <a:bevelT w="0" h="0" prst="coolSlant"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59" descr="N:\Users\Box134\Внутренние проекты\Типовая презентация ДПСФ\Фото на титул\reduced size\_Z9C9731-1.jpg"/>
            <p:cNvPicPr preferRelativeResize="0">
              <a:picLocks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356511" y="3359715"/>
              <a:ext cx="493200" cy="298800"/>
            </a:xfrm>
            <a:prstGeom prst="rect">
              <a:avLst/>
            </a:prstGeom>
            <a:scene3d>
              <a:camera prst="orthographicFront"/>
              <a:lightRig rig="balanced" dir="t"/>
            </a:scene3d>
            <a:sp3d>
              <a:bevelT w="0" h="0" prst="coolSlant"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60" descr="N:\Users\Box134\Внутренние проекты\Типовая презентация ДПСФ\Фото на титул\reduced size\Племенной репродлуктор№1_6(Маточник).jpg"/>
            <p:cNvPicPr preferRelativeResize="0">
              <a:picLocks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23308" y="3699026"/>
              <a:ext cx="493200" cy="298800"/>
            </a:xfrm>
            <a:prstGeom prst="rect">
              <a:avLst/>
            </a:prstGeom>
            <a:scene3d>
              <a:camera prst="orthographicFront"/>
              <a:lightRig rig="balanced" dir="t"/>
            </a:scene3d>
            <a:sp3d>
              <a:bevelT w="0" h="0" prst="coolSlant"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61" descr="N:\Users\Box134\Внутренние проекты\Типовая презентация ДПСФ\Фото на титул\reduced size\3.jpg"/>
            <p:cNvPicPr preferRelativeResize="0">
              <a:picLocks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10936" y="3359715"/>
              <a:ext cx="493200" cy="298800"/>
            </a:xfrm>
            <a:prstGeom prst="rect">
              <a:avLst/>
            </a:prstGeom>
            <a:scene3d>
              <a:camera prst="orthographicFront"/>
              <a:lightRig rig="balanced" dir="t"/>
            </a:scene3d>
            <a:sp3d>
              <a:bevelT w="0" h="0" prst="coolSlant"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64" descr="N:\Users\Box134\Внутренние проекты\Типовая презентация ДПСФ\Фото на титул\reduced size\_Z9C9549-1.jpg"/>
            <p:cNvPicPr preferRelativeResize="0">
              <a:picLocks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63068" y="3019462"/>
              <a:ext cx="493200" cy="298800"/>
            </a:xfrm>
            <a:prstGeom prst="rect">
              <a:avLst/>
            </a:prstGeom>
            <a:scene3d>
              <a:camera prst="orthographicFront"/>
              <a:lightRig rig="balanced" dir="t"/>
            </a:scene3d>
            <a:sp3d>
              <a:bevelT w="0" h="0" prst="coolSlant"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66" descr="N:\Users\Box134\Внутренние проекты\Типовая презентация ДПСФ\Фото на титул\reduced size\_Z9C0295-1.jpg"/>
            <p:cNvPicPr preferRelativeResize="0">
              <a:picLocks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63068" y="3699026"/>
              <a:ext cx="493200" cy="298800"/>
            </a:xfrm>
            <a:prstGeom prst="rect">
              <a:avLst/>
            </a:prstGeom>
            <a:scene3d>
              <a:camera prst="orthographicFront"/>
              <a:lightRig rig="balanced" dir="t"/>
            </a:scene3d>
            <a:sp3d>
              <a:bevelT w="0" h="0" prst="coolSlant"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67" descr="N:\Users\Box134\Внутренние проекты\Типовая презентация ДПСФ\Фото на титул\reduced size\IMG_0701.jpg"/>
            <p:cNvPicPr preferRelativeResize="0">
              <a:picLocks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63068" y="3359715"/>
              <a:ext cx="493200" cy="298800"/>
            </a:xfrm>
            <a:prstGeom prst="rect">
              <a:avLst/>
            </a:prstGeom>
            <a:scene3d>
              <a:camera prst="orthographicFront"/>
              <a:lightRig rig="balanced" dir="t"/>
            </a:scene3d>
            <a:sp3d>
              <a:bevelT w="0" h="0" prst="coolSlant"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69" descr="N:\Users\Box134\Внутренние проекты\Типовая презентация ДПСФ\Фото на титул\reduced size\_Z9C0023-1.jpg"/>
            <p:cNvPicPr preferRelativeResize="0">
              <a:picLocks noChangeArrowheads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3470" y="3699026"/>
              <a:ext cx="493200" cy="298800"/>
            </a:xfrm>
            <a:prstGeom prst="rect">
              <a:avLst/>
            </a:prstGeom>
            <a:scene3d>
              <a:camera prst="orthographicFront"/>
              <a:lightRig rig="balanced" dir="t"/>
            </a:scene3d>
            <a:sp3d>
              <a:bevelT w="0" h="0" prst="coolSlant"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72" descr="N:\Users\Box134\Внутренние проекты\Типовая презентация ДПСФ\Фото на титул\reduced size\17.ПСП «Мусюршор».jpg"/>
            <p:cNvPicPr preferRelativeResize="0">
              <a:picLocks noChangeArrowheads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19465" y="2334734"/>
              <a:ext cx="493200" cy="298800"/>
            </a:xfrm>
            <a:prstGeom prst="rect">
              <a:avLst/>
            </a:prstGeom>
            <a:scene3d>
              <a:camera prst="orthographicFront"/>
              <a:lightRig rig="balanced" dir="t"/>
            </a:scene3d>
            <a:sp3d>
              <a:bevelT w="0" h="0" prst="coolSlant"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73" descr="N:\Users\Box134\Внутренние проекты\Типовая презентация ДПСФ\Фото на титул\reduced size\DSC07879.jpg"/>
            <p:cNvPicPr preferRelativeResize="0">
              <a:picLocks noChangeArrowheads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70993" y="3699026"/>
              <a:ext cx="493200" cy="298800"/>
            </a:xfrm>
            <a:prstGeom prst="rect">
              <a:avLst/>
            </a:prstGeom>
            <a:scene3d>
              <a:camera prst="orthographicFront"/>
              <a:lightRig rig="balanced" dir="t"/>
            </a:scene3d>
            <a:sp3d>
              <a:bevelT w="0" h="0" prst="coolSlant"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76" descr="N:\Users\Box134\Внутренние проекты\Типовая презентация ДПСФ\Фото на титул\reduced size\Танкер-Инвест (6).jpg"/>
            <p:cNvPicPr preferRelativeResize="0">
              <a:picLocks noChangeArrowheads="1"/>
            </p:cNvPicPr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23308" y="1999729"/>
              <a:ext cx="493200" cy="298800"/>
            </a:xfrm>
            <a:prstGeom prst="rect">
              <a:avLst/>
            </a:prstGeom>
            <a:scene3d>
              <a:camera prst="orthographicFront"/>
              <a:lightRig rig="balanced" dir="t"/>
            </a:scene3d>
            <a:sp3d>
              <a:bevelT w="0" h="0" prst="coolSlant"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77" descr="N:\Users\Box134\Внутренние проекты\Типовая презентация ДПСФ\Фото на титул\reduced size\08.jpg"/>
            <p:cNvPicPr preferRelativeResize="0">
              <a:picLocks noChangeArrowheads="1"/>
            </p:cNvPicPr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70993" y="2674988"/>
              <a:ext cx="493200" cy="298800"/>
            </a:xfrm>
            <a:prstGeom prst="rect">
              <a:avLst/>
            </a:prstGeom>
            <a:scene3d>
              <a:camera prst="orthographicFront"/>
              <a:lightRig rig="balanced" dir="t"/>
            </a:scene3d>
            <a:sp3d>
              <a:bevelT w="0" h="0" prst="coolSlant"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79" descr="N:\Users\Box134\Внутренние проекты\Типовая презентация ДПСФ\Фото на титул\reduced size\ЖК Созвездие (9).jpg"/>
            <p:cNvPicPr>
              <a:picLocks noChangeAspect="1" noChangeArrowheads="1"/>
            </p:cNvPicPr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21014" y="2674988"/>
              <a:ext cx="477344" cy="643274"/>
            </a:xfrm>
            <a:prstGeom prst="rect">
              <a:avLst/>
            </a:prstGeom>
            <a:scene3d>
              <a:camera prst="orthographicFront"/>
              <a:lightRig rig="balanced" dir="t"/>
            </a:scene3d>
            <a:sp3d>
              <a:bevelT w="0" h="0" prst="coolSlant"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80" descr="N:\Users\Box134\Внутренние проекты\Типовая презентация ДПСФ\Фото на титул\reduced size\DSCN6003.jpg"/>
            <p:cNvPicPr preferRelativeResize="0">
              <a:picLocks noChangeArrowheads="1"/>
            </p:cNvPicPr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3470" y="3359715"/>
              <a:ext cx="493200" cy="298800"/>
            </a:xfrm>
            <a:prstGeom prst="rect">
              <a:avLst/>
            </a:prstGeom>
            <a:scene3d>
              <a:camera prst="orthographicFront"/>
              <a:lightRig rig="balanced" dir="t"/>
            </a:scene3d>
            <a:sp3d>
              <a:bevelT w="0" h="0" prst="coolSlant"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81" descr="N:\Users\Box134\Внутренние проекты\Типовая презентация ДПСФ\Фото на титул\reduced size\DSCN5983.jpg"/>
            <p:cNvPicPr preferRelativeResize="0">
              <a:picLocks noChangeArrowheads="1"/>
            </p:cNvPicPr>
            <p:nvPr/>
          </p:nvPicPr>
          <p:blipFill>
            <a:blip r:embed="rId2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04005" y="3699026"/>
              <a:ext cx="493200" cy="298800"/>
            </a:xfrm>
            <a:prstGeom prst="rect">
              <a:avLst/>
            </a:prstGeom>
            <a:scene3d>
              <a:camera prst="orthographicFront"/>
              <a:lightRig rig="balanced" dir="t"/>
            </a:scene3d>
            <a:sp3d>
              <a:bevelT w="0" h="0" prst="coolSlant"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82" descr="N:\Users\Box134\Внутренние проекты\Типовая презентация ДПСФ\Фото на титул\reduced size\ЖК Тихая гавань.jpg"/>
            <p:cNvPicPr preferRelativeResize="0">
              <a:picLocks noChangeArrowheads="1"/>
            </p:cNvPicPr>
            <p:nvPr/>
          </p:nvPicPr>
          <p:blipFill>
            <a:blip r:embed="rId2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23308" y="3359715"/>
              <a:ext cx="493200" cy="298800"/>
            </a:xfrm>
            <a:prstGeom prst="rect">
              <a:avLst/>
            </a:prstGeom>
            <a:scene3d>
              <a:camera prst="orthographicFront"/>
              <a:lightRig rig="balanced" dir="t"/>
            </a:scene3d>
            <a:sp3d>
              <a:bevelT w="0" h="0" prst="coolSlant"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83" descr="N:\Users\Box134\Внутренние проекты\Типовая презентация ДПСФ\Фото на титул\reduced size\DSC01038.jpg"/>
            <p:cNvPicPr preferRelativeResize="0">
              <a:picLocks noChangeArrowheads="1"/>
            </p:cNvPicPr>
            <p:nvPr/>
          </p:nvPicPr>
          <p:blipFill>
            <a:blip r:embed="rId2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64906" y="3019462"/>
              <a:ext cx="493200" cy="298800"/>
            </a:xfrm>
            <a:prstGeom prst="rect">
              <a:avLst/>
            </a:prstGeom>
            <a:scene3d>
              <a:camera prst="orthographicFront"/>
              <a:lightRig rig="balanced" dir="t"/>
            </a:scene3d>
            <a:sp3d>
              <a:bevelT w="0" h="0" prst="coolSlant"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84" descr="N:\Users\Box134\Внутренние проекты\Типовая презентация ДПСФ\Фото на титул\reduced size\ЖК Созвездие (4).jpg"/>
            <p:cNvPicPr preferRelativeResize="0">
              <a:picLocks noChangeArrowheads="1"/>
            </p:cNvPicPr>
            <p:nvPr/>
          </p:nvPicPr>
          <p:blipFill rotWithShape="1">
            <a:blip r:embed="rId2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6013470" y="2674988"/>
              <a:ext cx="493200" cy="298800"/>
            </a:xfrm>
            <a:prstGeom prst="rect">
              <a:avLst/>
            </a:prstGeom>
            <a:scene3d>
              <a:camera prst="orthographicFront"/>
              <a:lightRig rig="balanced" dir="t"/>
            </a:scene3d>
            <a:sp3d>
              <a:bevelT w="0" h="0" prst="coolSlant"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85" descr="N:\Users\Box134\Внутренние проекты\Типовая презентация ДПСФ\Фото на титул\reduced size\IMG_3834.jpg"/>
            <p:cNvPicPr preferRelativeResize="0">
              <a:picLocks noChangeArrowheads="1"/>
            </p:cNvPicPr>
            <p:nvPr/>
          </p:nvPicPr>
          <p:blipFill>
            <a:blip r:embed="rId3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75069" y="2334734"/>
              <a:ext cx="493200" cy="298800"/>
            </a:xfrm>
            <a:prstGeom prst="rect">
              <a:avLst/>
            </a:prstGeom>
            <a:scene3d>
              <a:camera prst="orthographicFront"/>
              <a:lightRig rig="balanced" dir="t"/>
            </a:scene3d>
            <a:sp3d>
              <a:bevelT w="0" h="0" prst="coolSlant"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" name="Picture 86" descr="N:\Users\Box134\Внутренние проекты\Типовая презентация ДПСФ\Фото на титул\reduced size\DSC_2372.jpg"/>
            <p:cNvPicPr>
              <a:picLocks noChangeAspect="1" noChangeArrowheads="1"/>
            </p:cNvPicPr>
            <p:nvPr/>
          </p:nvPicPr>
          <p:blipFill rotWithShape="1">
            <a:blip r:embed="rId3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9321014" y="3359715"/>
              <a:ext cx="477344" cy="638111"/>
            </a:xfrm>
            <a:prstGeom prst="rect">
              <a:avLst/>
            </a:prstGeom>
            <a:scene3d>
              <a:camera prst="orthographicFront"/>
              <a:lightRig rig="balanced" dir="t"/>
            </a:scene3d>
            <a:sp3d>
              <a:bevelT w="0" h="0" prst="coolSlant"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" name="Picture 87" descr="N:\Users\Box134\Внутренние проекты\Типовая презентация ДПСФ\Фото на титул\reduced size\DSC_0830 Panorama.jpg"/>
            <p:cNvPicPr preferRelativeResize="0">
              <a:picLocks noChangeArrowheads="1"/>
            </p:cNvPicPr>
            <p:nvPr/>
          </p:nvPicPr>
          <p:blipFill rotWithShape="1">
            <a:blip r:embed="rId3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8775069" y="1659475"/>
              <a:ext cx="493200" cy="298800"/>
            </a:xfrm>
            <a:prstGeom prst="rect">
              <a:avLst/>
            </a:prstGeom>
            <a:scene3d>
              <a:camera prst="orthographicFront"/>
              <a:lightRig rig="balanced" dir="t"/>
            </a:scene3d>
            <a:sp3d>
              <a:bevelT w="0" h="0" prst="coolSlant"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8" name="Picture 88" descr="N:\Users\Box134\Внутренние проекты\Типовая презентация ДПСФ\Фото на титул\reduced size\_Z9C9573.jpg"/>
            <p:cNvPicPr preferRelativeResize="0">
              <a:picLocks noChangeArrowheads="1"/>
            </p:cNvPicPr>
            <p:nvPr/>
          </p:nvPicPr>
          <p:blipFill>
            <a:blip r:embed="rId3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19465" y="3019462"/>
              <a:ext cx="493200" cy="298800"/>
            </a:xfrm>
            <a:prstGeom prst="rect">
              <a:avLst/>
            </a:prstGeom>
            <a:scene3d>
              <a:camera prst="orthographicFront"/>
              <a:lightRig rig="balanced" dir="t"/>
            </a:scene3d>
            <a:sp3d>
              <a:bevelT w="0" h="0" prst="coolSlant"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" name="Picture 89" descr="N:\Users\Box134\Внутренние проекты\Типовая презентация ДПСФ\Фото на титул\reduced size\IMG_9633-3.jpg"/>
            <p:cNvPicPr preferRelativeResize="0">
              <a:picLocks noChangeArrowheads="1"/>
            </p:cNvPicPr>
            <p:nvPr/>
          </p:nvPicPr>
          <p:blipFill>
            <a:blip r:embed="rId3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75069" y="3019462"/>
              <a:ext cx="493200" cy="298800"/>
            </a:xfrm>
            <a:prstGeom prst="rect">
              <a:avLst/>
            </a:prstGeom>
            <a:scene3d>
              <a:camera prst="orthographicFront"/>
              <a:lightRig rig="balanced" dir="t"/>
            </a:scene3d>
            <a:sp3d>
              <a:bevelT w="0" h="0" prst="coolSlant"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" name="Picture 78" descr="N:\Users\Box134\Внутренние проекты\Типовая презентация ДПСФ\Фото на титул\reduced size\02.jpg"/>
            <p:cNvPicPr preferRelativeResize="0">
              <a:picLocks noChangeArrowheads="1"/>
            </p:cNvPicPr>
            <p:nvPr/>
          </p:nvPicPr>
          <p:blipFill>
            <a:blip r:embed="rId3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75069" y="3359715"/>
              <a:ext cx="493200" cy="298800"/>
            </a:xfrm>
            <a:prstGeom prst="rect">
              <a:avLst/>
            </a:prstGeom>
            <a:scene3d>
              <a:camera prst="orthographicFront"/>
              <a:lightRig rig="balanced" dir="t"/>
            </a:scene3d>
            <a:sp3d>
              <a:bevelT w="0" h="0" prst="coolSlant"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" name="Picture 75" descr="N:\Users\Box134\Внутренние проекты\Типовая презентация ДПСФ\Фото на титул\reduced size\8.jpg"/>
            <p:cNvPicPr preferRelativeResize="0">
              <a:picLocks noChangeArrowheads="1"/>
            </p:cNvPicPr>
            <p:nvPr/>
          </p:nvPicPr>
          <p:blipFill>
            <a:blip r:embed="rId3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75069" y="1999729"/>
              <a:ext cx="493200" cy="298800"/>
            </a:xfrm>
            <a:prstGeom prst="rect">
              <a:avLst/>
            </a:prstGeom>
            <a:scene3d>
              <a:camera prst="orthographicFront"/>
              <a:lightRig rig="balanced" dir="t"/>
            </a:scene3d>
            <a:sp3d>
              <a:bevelT w="0" h="0" prst="coolSlant"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" name="Picture 74" descr="N:\Users\Box134\Внутренние проекты\Типовая презентация ДПСФ\Фото на титул\reduced size\ГазКом (4).jpg"/>
            <p:cNvPicPr preferRelativeResize="0">
              <a:picLocks noChangeArrowheads="1"/>
            </p:cNvPicPr>
            <p:nvPr/>
          </p:nvPicPr>
          <p:blipFill>
            <a:blip r:embed="rId3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64906" y="3359715"/>
              <a:ext cx="493200" cy="298800"/>
            </a:xfrm>
            <a:prstGeom prst="rect">
              <a:avLst/>
            </a:prstGeom>
            <a:scene3d>
              <a:camera prst="orthographicFront"/>
              <a:lightRig rig="balanced" dir="t"/>
            </a:scene3d>
            <a:sp3d>
              <a:bevelT w="0" h="0" prst="coolSlant"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" name="Picture 71" descr="N:\Users\Box134\Внутренние проекты\Типовая презентация ДПСФ\Фото на титул\reduced size\Глобал (2).jpg"/>
            <p:cNvPicPr preferRelativeResize="0">
              <a:picLocks noChangeArrowheads="1"/>
            </p:cNvPicPr>
            <p:nvPr/>
          </p:nvPicPr>
          <p:blipFill>
            <a:blip r:embed="rId3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70993" y="3019462"/>
              <a:ext cx="493200" cy="298800"/>
            </a:xfrm>
            <a:prstGeom prst="rect">
              <a:avLst/>
            </a:prstGeom>
            <a:scene3d>
              <a:camera prst="orthographicFront"/>
              <a:lightRig rig="balanced" dir="t"/>
            </a:scene3d>
            <a:sp3d>
              <a:bevelT w="0" h="0" prst="coolSlant"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" name="Picture 70" descr="N:\Users\Box134\Внутренние проекты\Типовая презентация ДПСФ\Фото на титул\reduced size\IMG_0729.jpg"/>
            <p:cNvPicPr preferRelativeResize="0">
              <a:picLocks noChangeArrowheads="1"/>
            </p:cNvPicPr>
            <p:nvPr/>
          </p:nvPicPr>
          <p:blipFill>
            <a:blip r:embed="rId3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04005" y="3359715"/>
              <a:ext cx="493200" cy="298800"/>
            </a:xfrm>
            <a:prstGeom prst="rect">
              <a:avLst/>
            </a:prstGeom>
            <a:scene3d>
              <a:camera prst="orthographicFront"/>
              <a:lightRig rig="balanced" dir="t"/>
            </a:scene3d>
            <a:sp3d>
              <a:bevelT w="0" h="0" prst="coolSlant"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" name="Picture 62" descr="N:\Users\Box134\Внутренние проекты\Типовая презентация ДПСФ\Фото на титул\reduced size\_Z9C0195-1.jpg"/>
            <p:cNvPicPr preferRelativeResize="0">
              <a:picLocks noChangeArrowheads="1"/>
            </p:cNvPicPr>
            <p:nvPr/>
          </p:nvPicPr>
          <p:blipFill>
            <a:blip r:embed="rId4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3470" y="3019462"/>
              <a:ext cx="493200" cy="298800"/>
            </a:xfrm>
            <a:prstGeom prst="rect">
              <a:avLst/>
            </a:prstGeom>
            <a:scene3d>
              <a:camera prst="orthographicFront"/>
              <a:lightRig rig="balanced" dir="t"/>
            </a:scene3d>
            <a:sp3d>
              <a:bevelT w="0" h="0" prst="coolSlant"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" name="Picture 65" descr="N:\Users\Box134\Внутренние проекты\Типовая презентация ДПСФ\Фото на титул\reduced size\IMG_0684.jpg"/>
            <p:cNvPicPr preferRelativeResize="0">
              <a:picLocks noChangeArrowheads="1"/>
            </p:cNvPicPr>
            <p:nvPr/>
          </p:nvPicPr>
          <p:blipFill>
            <a:blip r:embed="rId4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19465" y="3359715"/>
              <a:ext cx="493200" cy="298800"/>
            </a:xfrm>
            <a:prstGeom prst="rect">
              <a:avLst/>
            </a:prstGeom>
            <a:scene3d>
              <a:camera prst="orthographicFront"/>
              <a:lightRig rig="balanced" dir="t"/>
            </a:scene3d>
            <a:sp3d>
              <a:bevelT w="0" h="0" prst="coolSlant"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7" name="Picture 57" descr="N:\Users\Box134\Внутренние проекты\Типовая презентация ДПСФ\Фото на титул\reduced size\IMG_6735.jpg"/>
            <p:cNvPicPr preferRelativeResize="0">
              <a:picLocks noChangeArrowheads="1"/>
            </p:cNvPicPr>
            <p:nvPr/>
          </p:nvPicPr>
          <p:blipFill>
            <a:blip r:embed="rId4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23308" y="3019462"/>
              <a:ext cx="493200" cy="298800"/>
            </a:xfrm>
            <a:prstGeom prst="rect">
              <a:avLst/>
            </a:prstGeom>
            <a:scene3d>
              <a:camera prst="orthographicFront"/>
              <a:lightRig rig="balanced" dir="t"/>
            </a:scene3d>
            <a:sp3d>
              <a:bevelT w="0" h="0" prst="coolSlant"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8" name="Picture 53" descr="N:\Users\Box134\Внутренние проекты\Типовая презентация ДПСФ\Фото на титул\reduced size\007.jpg"/>
            <p:cNvPicPr preferRelativeResize="0">
              <a:picLocks noChangeArrowheads="1"/>
            </p:cNvPicPr>
            <p:nvPr/>
          </p:nvPicPr>
          <p:blipFill>
            <a:blip r:embed="rId4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70993" y="3359715"/>
              <a:ext cx="493200" cy="298800"/>
            </a:xfrm>
            <a:prstGeom prst="rect">
              <a:avLst/>
            </a:prstGeom>
            <a:scene3d>
              <a:camera prst="orthographicFront"/>
              <a:lightRig rig="balanced" dir="t"/>
            </a:scene3d>
            <a:sp3d>
              <a:bevelT w="0" h="0" prst="coolSlant"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9" name="Picture 52" descr="N:\Users\Box134\Внутренние проекты\Типовая презентация ДПСФ\Фото на титул\reduced size\127.jpg"/>
            <p:cNvPicPr preferRelativeResize="0">
              <a:picLocks noChangeArrowheads="1"/>
            </p:cNvPicPr>
            <p:nvPr/>
          </p:nvPicPr>
          <p:blipFill>
            <a:blip r:embed="rId4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75069" y="3699026"/>
              <a:ext cx="493200" cy="298800"/>
            </a:xfrm>
            <a:prstGeom prst="rect">
              <a:avLst/>
            </a:prstGeom>
            <a:scene3d>
              <a:camera prst="orthographicFront"/>
              <a:lightRig rig="balanced" dir="t"/>
            </a:scene3d>
            <a:sp3d>
              <a:bevelT w="0" h="0" prst="coolSlant"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0" name="Picture 46" descr="N:\Users\Box134\Внутренние проекты\Типовая презентация ДПСФ\Фото на титул\reduced size\IMG_0114.jpg"/>
            <p:cNvPicPr preferRelativeResize="0">
              <a:picLocks noChangeArrowheads="1"/>
            </p:cNvPicPr>
            <p:nvPr/>
          </p:nvPicPr>
          <p:blipFill>
            <a:blip r:embed="rId4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64906" y="2674988"/>
              <a:ext cx="493200" cy="298800"/>
            </a:xfrm>
            <a:prstGeom prst="rect">
              <a:avLst/>
            </a:prstGeom>
            <a:scene3d>
              <a:camera prst="orthographicFront"/>
              <a:lightRig rig="balanced" dir="t"/>
            </a:scene3d>
            <a:sp3d>
              <a:bevelT w="0" h="0" prst="coolSlant"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" name="Picture 50" descr="N:\Users\Box134\Внутренние проекты\Типовая презентация ДПСФ\Фото на титул\reduced size\DSC06816.jpg"/>
            <p:cNvPicPr preferRelativeResize="0">
              <a:picLocks noChangeArrowheads="1"/>
            </p:cNvPicPr>
            <p:nvPr/>
          </p:nvPicPr>
          <p:blipFill>
            <a:blip r:embed="rId4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19465" y="2674988"/>
              <a:ext cx="493200" cy="298800"/>
            </a:xfrm>
            <a:prstGeom prst="rect">
              <a:avLst/>
            </a:prstGeom>
            <a:scene3d>
              <a:camera prst="orthographicFront"/>
              <a:lightRig rig="balanced" dir="t"/>
            </a:scene3d>
            <a:sp3d>
              <a:bevelT w="0" h="0" prst="coolSlant"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" name="Picture 2" descr="C:\Users\dpf141\Desktop\Documents\images_282_19_mnogofunkcionalnyj-kompleks-bashnya-evolyuciya-mmdc-moskva-siti.jpg"/>
            <p:cNvPicPr>
              <a:picLocks noChangeAspect="1" noChangeArrowheads="1"/>
            </p:cNvPicPr>
            <p:nvPr/>
          </p:nvPicPr>
          <p:blipFill rotWithShape="1">
            <a:blip r:embed="rId4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9321014" y="1999729"/>
              <a:ext cx="477344" cy="633805"/>
            </a:xfrm>
            <a:prstGeom prst="rect">
              <a:avLst/>
            </a:prstGeom>
            <a:scene3d>
              <a:camera prst="orthographicFront"/>
              <a:lightRig rig="balanced" dir="t"/>
            </a:scene3d>
            <a:sp3d>
              <a:bevelT w="0" h="0" prst="coolSlant"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3" name="Picture 4"/>
            <p:cNvPicPr>
              <a:picLocks noChangeAspect="1" noChangeArrowheads="1"/>
            </p:cNvPicPr>
            <p:nvPr/>
          </p:nvPicPr>
          <p:blipFill rotWithShape="1">
            <a:blip r:embed="rId4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4356511" y="3019462"/>
              <a:ext cx="493200" cy="298800"/>
            </a:xfrm>
            <a:prstGeom prst="rect">
              <a:avLst/>
            </a:prstGeom>
            <a:scene3d>
              <a:camera prst="orthographicFront"/>
              <a:lightRig rig="balanced" dir="t"/>
            </a:scene3d>
            <a:sp3d>
              <a:bevelT w="0" h="0" prst="coolSlant"/>
              <a:extrusionClr>
                <a:schemeClr val="bg1">
                  <a:lumMod val="95000"/>
                </a:schemeClr>
              </a:extrusionClr>
              <a:contourClr>
                <a:schemeClr val="bg1">
                  <a:lumMod val="95000"/>
                </a:schemeClr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55" name="Picture 11" descr="N:\Users\Box134\Base\Рабочая\Логотипы\ГПБ\GPB logos (new set)\Gazprombank_rus_295 [Converted].emf"/>
          <p:cNvPicPr>
            <a:picLocks noChangeAspect="1" noChangeArrowheads="1"/>
          </p:cNvPicPr>
          <p:nvPr/>
        </p:nvPicPr>
        <p:blipFill>
          <a:blip r:embed="rId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012" y="578468"/>
            <a:ext cx="3539250" cy="76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320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 bwMode="auto">
          <a:xfrm>
            <a:off x="175554" y="866458"/>
            <a:ext cx="5353510" cy="5010846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125985" tIns="82790" rIns="17998" bIns="46794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01688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smtClean="0">
              <a:ln>
                <a:noFill/>
              </a:ln>
              <a:solidFill>
                <a:srgbClr val="003366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4099" y="812329"/>
            <a:ext cx="1405346" cy="568916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342902" y="1404689"/>
            <a:ext cx="1224136" cy="39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984763" y="1404686"/>
            <a:ext cx="1152128" cy="353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" name="Прямоугольник 2"/>
          <p:cNvSpPr>
            <a:spLocks noChangeArrowheads="1"/>
          </p:cNvSpPr>
          <p:nvPr/>
        </p:nvSpPr>
        <p:spPr bwMode="auto">
          <a:xfrm>
            <a:off x="272480" y="1052737"/>
            <a:ext cx="5040560" cy="4320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 anchor="t"/>
          <a:lstStyle/>
          <a:p>
            <a:pPr marL="285750" indent="-285750" algn="just" fontAlgn="auto">
              <a:spcBef>
                <a:spcPts val="300"/>
              </a:spcBef>
              <a:spcAft>
                <a:spcPts val="300"/>
              </a:spcAft>
              <a:buClr>
                <a:srgbClr val="004162"/>
              </a:buClr>
              <a:buFont typeface="Wingdings" panose="05000000000000000000" pitchFamily="2" charset="2"/>
              <a:buChar char="§"/>
            </a:pPr>
            <a:r>
              <a:rPr lang="ru-RU" sz="1300" b="1" dirty="0">
                <a:solidFill>
                  <a:srgbClr val="004162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Проект </a:t>
            </a:r>
            <a:r>
              <a:rPr lang="ru-RU" sz="1300" dirty="0">
                <a:solidFill>
                  <a:prstClr val="black"/>
                </a:solidFill>
                <a:latin typeface="+mn-lt"/>
                <a:cs typeface="Arial" pitchFamily="34" charset="0"/>
              </a:rPr>
              <a:t>– </a:t>
            </a:r>
            <a:r>
              <a:rPr lang="ru-RU" sz="1300" dirty="0" smtClean="0">
                <a:solidFill>
                  <a:prstClr val="black"/>
                </a:solidFill>
                <a:latin typeface="+mn-lt"/>
                <a:ea typeface="+mn-ea"/>
                <a:cs typeface="Arial" pitchFamily="34" charset="0"/>
              </a:rPr>
              <a:t>Строительство заводов по производству полипропилена (ПП) мощностью 184 тыс. тонн и </a:t>
            </a:r>
            <a:r>
              <a:rPr lang="ru-RU" sz="1300" dirty="0" smtClean="0">
                <a:latin typeface="+mn-lt"/>
                <a:ea typeface="+mn-ea"/>
                <a:cs typeface="Arial" pitchFamily="34" charset="0"/>
              </a:rPr>
              <a:t>полиэтилена высокой плотности (ПЭВП)  мощностью 120 тыс. тонн в Азербайджанской Республике</a:t>
            </a:r>
          </a:p>
          <a:p>
            <a:pPr marL="285750" indent="-285750" algn="just" fontAlgn="auto">
              <a:spcBef>
                <a:spcPts val="300"/>
              </a:spcBef>
              <a:spcAft>
                <a:spcPts val="300"/>
              </a:spcAft>
              <a:buClr>
                <a:srgbClr val="004162"/>
              </a:buClr>
              <a:buFont typeface="Wingdings" panose="05000000000000000000" pitchFamily="2" charset="2"/>
              <a:buChar char="§"/>
            </a:pPr>
            <a:r>
              <a:rPr lang="ru-RU" sz="1300" b="1" dirty="0">
                <a:solidFill>
                  <a:srgbClr val="004162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Месторасположение </a:t>
            </a:r>
            <a:r>
              <a:rPr lang="ru-RU" sz="1300" dirty="0" smtClean="0">
                <a:solidFill>
                  <a:prstClr val="black"/>
                </a:solidFill>
                <a:latin typeface="+mn-lt"/>
                <a:ea typeface="+mn-ea"/>
                <a:cs typeface="Arial" pitchFamily="34" charset="0"/>
              </a:rPr>
              <a:t>– </a:t>
            </a:r>
            <a:r>
              <a:rPr lang="ru-RU" sz="1300" dirty="0" err="1" smtClean="0">
                <a:solidFill>
                  <a:prstClr val="black"/>
                </a:solidFill>
                <a:latin typeface="+mn-lt"/>
                <a:ea typeface="+mn-ea"/>
                <a:cs typeface="Arial" pitchFamily="34" charset="0"/>
              </a:rPr>
              <a:t>Сумгаитский</a:t>
            </a:r>
            <a:r>
              <a:rPr lang="ru-RU" sz="1300" dirty="0" smtClean="0">
                <a:solidFill>
                  <a:prstClr val="black"/>
                </a:solidFill>
                <a:latin typeface="+mn-lt"/>
                <a:ea typeface="+mn-ea"/>
                <a:cs typeface="Arial" pitchFamily="34" charset="0"/>
              </a:rPr>
              <a:t> химический промышленный парк (30 км от Баку)</a:t>
            </a:r>
          </a:p>
          <a:p>
            <a:pPr marL="285750" indent="-285750" algn="just" fontAlgn="auto">
              <a:spcBef>
                <a:spcPts val="300"/>
              </a:spcBef>
              <a:spcAft>
                <a:spcPts val="300"/>
              </a:spcAft>
              <a:buClr>
                <a:srgbClr val="004162"/>
              </a:buClr>
              <a:buFont typeface="Wingdings" panose="05000000000000000000" pitchFamily="2" charset="2"/>
              <a:buChar char="§"/>
            </a:pPr>
            <a:r>
              <a:rPr lang="ru-RU" sz="1300" b="1" dirty="0" smtClean="0">
                <a:solidFill>
                  <a:srgbClr val="004162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Спонсор </a:t>
            </a:r>
            <a:r>
              <a:rPr lang="ru-RU" sz="1300" dirty="0" smtClean="0">
                <a:solidFill>
                  <a:prstClr val="black"/>
                </a:solidFill>
                <a:latin typeface="+mn-lt"/>
                <a:ea typeface="+mn-ea"/>
                <a:cs typeface="Arial" pitchFamily="34" charset="0"/>
              </a:rPr>
              <a:t>– </a:t>
            </a:r>
            <a:r>
              <a:rPr lang="en-US" sz="1300" dirty="0" smtClean="0">
                <a:solidFill>
                  <a:prstClr val="black"/>
                </a:solidFill>
                <a:latin typeface="+mn-lt"/>
                <a:ea typeface="+mn-ea"/>
                <a:cs typeface="Arial" pitchFamily="34" charset="0"/>
              </a:rPr>
              <a:t>State Oil Company of Azerbaijan (SOCAR)</a:t>
            </a:r>
            <a:r>
              <a:rPr lang="ru-RU" sz="1300" dirty="0" smtClean="0">
                <a:solidFill>
                  <a:prstClr val="black"/>
                </a:solidFill>
                <a:latin typeface="+mn-lt"/>
                <a:ea typeface="+mn-ea"/>
                <a:cs typeface="Arial" pitchFamily="34" charset="0"/>
              </a:rPr>
              <a:t> – </a:t>
            </a:r>
            <a:r>
              <a:rPr lang="ru-RU" sz="1300" dirty="0">
                <a:solidFill>
                  <a:prstClr val="black"/>
                </a:solidFill>
                <a:latin typeface="+mn-lt"/>
                <a:ea typeface="+mn-ea"/>
                <a:cs typeface="Arial" pitchFamily="34" charset="0"/>
              </a:rPr>
              <a:t>крупнейшая в Азербайджане нефтегазовая компания</a:t>
            </a:r>
          </a:p>
          <a:p>
            <a:pPr marL="285750" indent="-285750" algn="just" fontAlgn="auto">
              <a:spcBef>
                <a:spcPts val="300"/>
              </a:spcBef>
              <a:spcAft>
                <a:spcPts val="300"/>
              </a:spcAft>
              <a:buClr>
                <a:srgbClr val="004162"/>
              </a:buClr>
              <a:buFont typeface="Wingdings" panose="05000000000000000000" pitchFamily="2" charset="2"/>
              <a:buChar char="§"/>
            </a:pPr>
            <a:r>
              <a:rPr lang="ru-RU" sz="1300" b="1" dirty="0">
                <a:solidFill>
                  <a:srgbClr val="004162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Бюджет Проекта  – </a:t>
            </a:r>
            <a:r>
              <a:rPr lang="en-US" sz="1300" dirty="0">
                <a:latin typeface="+mn-lt"/>
                <a:ea typeface="+mn-ea"/>
                <a:cs typeface="Arial" pitchFamily="34" charset="0"/>
              </a:rPr>
              <a:t>~</a:t>
            </a:r>
            <a:r>
              <a:rPr lang="ru-RU" sz="1300" dirty="0">
                <a:latin typeface="+mn-lt"/>
                <a:ea typeface="+mn-ea"/>
                <a:cs typeface="Arial" pitchFamily="34" charset="0"/>
              </a:rPr>
              <a:t>800 млн долл. США (без </a:t>
            </a:r>
            <a:r>
              <a:rPr lang="ru-RU" sz="1300" dirty="0" smtClean="0">
                <a:latin typeface="+mn-lt"/>
                <a:ea typeface="+mn-ea"/>
                <a:cs typeface="Arial" pitchFamily="34" charset="0"/>
              </a:rPr>
              <a:t>НДС)</a:t>
            </a:r>
          </a:p>
          <a:p>
            <a:pPr marL="285750" indent="-285750" algn="just" fontAlgn="auto">
              <a:spcBef>
                <a:spcPts val="300"/>
              </a:spcBef>
              <a:spcAft>
                <a:spcPts val="300"/>
              </a:spcAft>
              <a:buClr>
                <a:srgbClr val="004162"/>
              </a:buClr>
              <a:buFont typeface="Wingdings" panose="05000000000000000000" pitchFamily="2" charset="2"/>
              <a:buChar char="§"/>
            </a:pPr>
            <a:r>
              <a:rPr lang="ru-RU" sz="1300" b="1" dirty="0" smtClean="0">
                <a:solidFill>
                  <a:srgbClr val="004162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Кредит </a:t>
            </a:r>
            <a:r>
              <a:rPr lang="ru-RU" sz="1300" b="1" dirty="0">
                <a:solidFill>
                  <a:srgbClr val="004162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ГПБ: </a:t>
            </a:r>
            <a:r>
              <a:rPr lang="ru-RU" sz="1300" dirty="0">
                <a:latin typeface="+mn-lt"/>
                <a:ea typeface="+mn-ea"/>
                <a:cs typeface="Arial" pitchFamily="34" charset="0"/>
              </a:rPr>
              <a:t>489 млн долл. США </a:t>
            </a:r>
            <a:endParaRPr lang="ru-RU" sz="1300" dirty="0" smtClean="0">
              <a:latin typeface="+mn-lt"/>
              <a:ea typeface="+mn-ea"/>
              <a:cs typeface="Arial" pitchFamily="34" charset="0"/>
            </a:endParaRPr>
          </a:p>
          <a:p>
            <a:pPr marL="285750" indent="-285750" algn="just" fontAlgn="auto">
              <a:spcBef>
                <a:spcPts val="300"/>
              </a:spcBef>
              <a:spcAft>
                <a:spcPts val="300"/>
              </a:spcAft>
              <a:buClr>
                <a:srgbClr val="004162"/>
              </a:buClr>
              <a:buFont typeface="Wingdings" panose="05000000000000000000" pitchFamily="2" charset="2"/>
              <a:buChar char="§"/>
            </a:pPr>
            <a:r>
              <a:rPr lang="ru-RU" sz="1300" b="1" dirty="0" smtClean="0">
                <a:solidFill>
                  <a:srgbClr val="004162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Срок </a:t>
            </a:r>
            <a:r>
              <a:rPr lang="ru-RU" sz="1300" b="1" dirty="0">
                <a:solidFill>
                  <a:srgbClr val="004162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кредита – </a:t>
            </a:r>
            <a:r>
              <a:rPr lang="ru-RU" sz="1300" dirty="0">
                <a:latin typeface="+mn-lt"/>
                <a:ea typeface="+mn-ea"/>
                <a:cs typeface="Arial" pitchFamily="34" charset="0"/>
              </a:rPr>
              <a:t>10 </a:t>
            </a:r>
            <a:r>
              <a:rPr lang="ru-RU" sz="1300" dirty="0" smtClean="0">
                <a:latin typeface="+mn-lt"/>
                <a:ea typeface="+mn-ea"/>
                <a:cs typeface="Arial" pitchFamily="34" charset="0"/>
              </a:rPr>
              <a:t>лет</a:t>
            </a:r>
            <a:endParaRPr lang="en-US" sz="1300" dirty="0" smtClean="0">
              <a:solidFill>
                <a:prstClr val="black"/>
              </a:solidFill>
              <a:latin typeface="+mn-lt"/>
              <a:ea typeface="+mn-ea"/>
              <a:cs typeface="Arial" pitchFamily="34" charset="0"/>
            </a:endParaRPr>
          </a:p>
          <a:p>
            <a:pPr marL="285750" indent="-285750" algn="just" fontAlgn="auto">
              <a:spcBef>
                <a:spcPts val="300"/>
              </a:spcBef>
              <a:spcAft>
                <a:spcPts val="300"/>
              </a:spcAft>
              <a:buClr>
                <a:srgbClr val="004162"/>
              </a:buClr>
              <a:buFont typeface="Wingdings" panose="05000000000000000000" pitchFamily="2" charset="2"/>
              <a:buChar char="§"/>
            </a:pPr>
            <a:r>
              <a:rPr lang="ru-RU" sz="1300" b="1" dirty="0" smtClean="0">
                <a:solidFill>
                  <a:srgbClr val="004162"/>
                </a:solidFill>
                <a:latin typeface="+mn-lt"/>
                <a:ea typeface="+mn-ea"/>
                <a:cs typeface="Times New Roman" panose="02020603050405020304" pitchFamily="18" charset="0"/>
              </a:rPr>
              <a:t>Целевые рынки: </a:t>
            </a:r>
            <a:r>
              <a:rPr lang="ru-RU" sz="1300" dirty="0" smtClean="0">
                <a:solidFill>
                  <a:prstClr val="black"/>
                </a:solidFill>
                <a:latin typeface="+mn-lt"/>
                <a:ea typeface="+mn-ea"/>
                <a:cs typeface="Arial" pitchFamily="34" charset="0"/>
              </a:rPr>
              <a:t>30%</a:t>
            </a:r>
            <a:r>
              <a:rPr lang="ru-RU" sz="1300" b="1" dirty="0">
                <a:solidFill>
                  <a:srgbClr val="004162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1300" dirty="0">
                <a:solidFill>
                  <a:prstClr val="black"/>
                </a:solidFill>
                <a:latin typeface="+mn-lt"/>
                <a:cs typeface="Arial" pitchFamily="34" charset="0"/>
              </a:rPr>
              <a:t>– </a:t>
            </a:r>
            <a:r>
              <a:rPr lang="ru-RU" sz="1300" dirty="0" smtClean="0">
                <a:solidFill>
                  <a:prstClr val="black"/>
                </a:solidFill>
                <a:latin typeface="+mn-lt"/>
                <a:ea typeface="+mn-ea"/>
                <a:cs typeface="Arial" pitchFamily="34" charset="0"/>
              </a:rPr>
              <a:t>внутренний рынок Азербайджана, 70%</a:t>
            </a:r>
            <a:r>
              <a:rPr lang="ru-RU" sz="1300" b="1" dirty="0">
                <a:solidFill>
                  <a:srgbClr val="004162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1300" dirty="0" smtClean="0">
                <a:solidFill>
                  <a:prstClr val="black"/>
                </a:solidFill>
                <a:latin typeface="+mn-lt"/>
                <a:cs typeface="Arial" pitchFamily="34" charset="0"/>
              </a:rPr>
              <a:t>– </a:t>
            </a:r>
            <a:r>
              <a:rPr lang="ru-RU" sz="1300" dirty="0" smtClean="0">
                <a:solidFill>
                  <a:prstClr val="black"/>
                </a:solidFill>
                <a:latin typeface="+mn-lt"/>
                <a:ea typeface="+mn-ea"/>
                <a:cs typeface="Arial" pitchFamily="34" charset="0"/>
              </a:rPr>
              <a:t>экспорт (Турция, а также в страны Европы и СНГ)</a:t>
            </a:r>
          </a:p>
          <a:p>
            <a:pPr marL="285750" indent="-285750" algn="just" fontAlgn="auto">
              <a:spcBef>
                <a:spcPts val="300"/>
              </a:spcBef>
              <a:spcAft>
                <a:spcPts val="300"/>
              </a:spcAft>
              <a:buClr>
                <a:srgbClr val="004162"/>
              </a:buClr>
              <a:buFont typeface="Wingdings" panose="05000000000000000000" pitchFamily="2" charset="2"/>
              <a:buChar char="§"/>
            </a:pPr>
            <a:r>
              <a:rPr lang="en-US" sz="1300" b="1" dirty="0" smtClean="0">
                <a:solidFill>
                  <a:srgbClr val="004162"/>
                </a:solidFill>
                <a:latin typeface="+mn-lt"/>
                <a:ea typeface="+mn-ea"/>
                <a:cs typeface="Times New Roman" panose="02020603050405020304" pitchFamily="18" charset="0"/>
              </a:rPr>
              <a:t>EPC-</a:t>
            </a:r>
            <a:r>
              <a:rPr lang="ru-RU" sz="1300" b="1" dirty="0" smtClean="0">
                <a:solidFill>
                  <a:srgbClr val="004162"/>
                </a:solidFill>
                <a:latin typeface="+mn-lt"/>
                <a:ea typeface="+mn-ea"/>
                <a:cs typeface="Times New Roman" panose="02020603050405020304" pitchFamily="18" charset="0"/>
              </a:rPr>
              <a:t>подрядчик </a:t>
            </a:r>
            <a:r>
              <a:rPr lang="ru-RU" sz="1300" dirty="0" smtClean="0">
                <a:solidFill>
                  <a:prstClr val="black"/>
                </a:solidFill>
                <a:latin typeface="+mn-lt"/>
                <a:ea typeface="+mn-ea"/>
                <a:cs typeface="Arial" pitchFamily="34" charset="0"/>
              </a:rPr>
              <a:t>– </a:t>
            </a:r>
            <a:r>
              <a:rPr lang="en-US" sz="1300" dirty="0" err="1" smtClean="0">
                <a:solidFill>
                  <a:prstClr val="black"/>
                </a:solidFill>
                <a:latin typeface="+mn-lt"/>
                <a:ea typeface="+mn-ea"/>
                <a:cs typeface="Arial" pitchFamily="34" charset="0"/>
              </a:rPr>
              <a:t>Maire</a:t>
            </a:r>
            <a:r>
              <a:rPr lang="en-US" sz="1300" dirty="0" smtClean="0">
                <a:solidFill>
                  <a:prstClr val="black"/>
                </a:solidFill>
                <a:latin typeface="+mn-lt"/>
                <a:ea typeface="+mn-ea"/>
                <a:cs typeface="Arial" pitchFamily="34" charset="0"/>
              </a:rPr>
              <a:t> </a:t>
            </a:r>
            <a:r>
              <a:rPr lang="en-US" sz="1300" dirty="0" err="1" smtClean="0">
                <a:solidFill>
                  <a:prstClr val="black"/>
                </a:solidFill>
                <a:latin typeface="+mn-lt"/>
                <a:ea typeface="+mn-ea"/>
                <a:cs typeface="Arial" pitchFamily="34" charset="0"/>
              </a:rPr>
              <a:t>Tecnimont</a:t>
            </a:r>
            <a:r>
              <a:rPr lang="ru-RU" sz="1300" dirty="0" smtClean="0">
                <a:solidFill>
                  <a:prstClr val="black"/>
                </a:solidFill>
                <a:latin typeface="+mn-lt"/>
                <a:ea typeface="+mn-ea"/>
                <a:cs typeface="Arial" pitchFamily="34" charset="0"/>
              </a:rPr>
              <a:t> (мировой лидер в области проектирования и строительства в нефтегазовой, химической и нефтехимической отрасли</a:t>
            </a:r>
          </a:p>
          <a:p>
            <a:pPr marL="285750" indent="-285750" algn="just" fontAlgn="auto">
              <a:spcBef>
                <a:spcPts val="300"/>
              </a:spcBef>
              <a:spcAft>
                <a:spcPts val="300"/>
              </a:spcAft>
              <a:buClr>
                <a:srgbClr val="004162"/>
              </a:buClr>
              <a:buFont typeface="Wingdings" panose="05000000000000000000" pitchFamily="2" charset="2"/>
              <a:buChar char="§"/>
            </a:pPr>
            <a:r>
              <a:rPr lang="ru-RU" altLang="ru-RU" sz="1300" b="1" dirty="0" smtClean="0">
                <a:solidFill>
                  <a:srgbClr val="004162"/>
                </a:solidFill>
                <a:latin typeface="+mn-lt"/>
                <a:ea typeface="+mn-ea"/>
                <a:cs typeface="Times New Roman" panose="02020603050405020304" pitchFamily="18" charset="0"/>
              </a:rPr>
              <a:t>Дата </a:t>
            </a:r>
            <a:r>
              <a:rPr lang="ru-RU" altLang="ru-RU" sz="1300" b="1" dirty="0">
                <a:solidFill>
                  <a:srgbClr val="004162"/>
                </a:solidFill>
                <a:latin typeface="+mn-lt"/>
                <a:ea typeface="+mn-ea"/>
                <a:cs typeface="Times New Roman" panose="02020603050405020304" pitchFamily="18" charset="0"/>
              </a:rPr>
              <a:t>ввода в эксплуатацию:</a:t>
            </a:r>
          </a:p>
          <a:p>
            <a:pPr marL="763795" lvl="1" indent="-285750" algn="just" fontAlgn="auto">
              <a:spcBef>
                <a:spcPts val="300"/>
              </a:spcBef>
              <a:spcAft>
                <a:spcPts val="300"/>
              </a:spcAft>
              <a:buClr>
                <a:srgbClr val="004162"/>
              </a:buClr>
              <a:buFont typeface="Arial" panose="020B0604020202020204" pitchFamily="34" charset="0"/>
              <a:buChar char="•"/>
            </a:pPr>
            <a:r>
              <a:rPr lang="ru-RU" altLang="ru-RU" sz="1300" dirty="0" smtClean="0">
                <a:solidFill>
                  <a:prstClr val="black"/>
                </a:solidFill>
                <a:latin typeface="+mn-lt"/>
                <a:ea typeface="+mn-ea"/>
                <a:cs typeface="Arial" pitchFamily="34" charset="0"/>
              </a:rPr>
              <a:t>производство </a:t>
            </a:r>
            <a:r>
              <a:rPr lang="ru-RU" altLang="ru-RU" sz="1300" dirty="0">
                <a:solidFill>
                  <a:prstClr val="black"/>
                </a:solidFill>
                <a:latin typeface="+mn-lt"/>
                <a:ea typeface="+mn-ea"/>
                <a:cs typeface="Arial" pitchFamily="34" charset="0"/>
              </a:rPr>
              <a:t>ПП – июль </a:t>
            </a:r>
            <a:r>
              <a:rPr lang="ru-RU" altLang="ru-RU" sz="1300" dirty="0" smtClean="0">
                <a:solidFill>
                  <a:prstClr val="black"/>
                </a:solidFill>
                <a:latin typeface="+mn-lt"/>
                <a:ea typeface="+mn-ea"/>
                <a:cs typeface="Arial" pitchFamily="34" charset="0"/>
              </a:rPr>
              <a:t>2018</a:t>
            </a:r>
          </a:p>
          <a:p>
            <a:pPr marL="763795" lvl="1" indent="-285750" algn="just" fontAlgn="auto">
              <a:spcBef>
                <a:spcPts val="300"/>
              </a:spcBef>
              <a:spcAft>
                <a:spcPts val="300"/>
              </a:spcAft>
              <a:buClr>
                <a:srgbClr val="004162"/>
              </a:buClr>
              <a:buFont typeface="Arial" panose="020B0604020202020204" pitchFamily="34" charset="0"/>
              <a:buChar char="•"/>
            </a:pPr>
            <a:r>
              <a:rPr lang="ru-RU" altLang="ru-RU" sz="1300" dirty="0">
                <a:solidFill>
                  <a:prstClr val="black"/>
                </a:solidFill>
                <a:latin typeface="+mn-lt"/>
                <a:cs typeface="Arial" pitchFamily="34" charset="0"/>
              </a:rPr>
              <a:t>производство </a:t>
            </a:r>
            <a:r>
              <a:rPr lang="ru-RU" altLang="ru-RU" sz="1300" dirty="0" smtClean="0">
                <a:solidFill>
                  <a:prstClr val="black"/>
                </a:solidFill>
                <a:latin typeface="+mn-lt"/>
                <a:ea typeface="+mn-ea"/>
                <a:cs typeface="Arial" pitchFamily="34" charset="0"/>
              </a:rPr>
              <a:t>ПЭВП – февраль 2019</a:t>
            </a:r>
            <a:endParaRPr lang="ru-RU" sz="1300" dirty="0">
              <a:solidFill>
                <a:prstClr val="black"/>
              </a:solidFill>
              <a:latin typeface="+mn-lt"/>
              <a:ea typeface="+mn-ea"/>
              <a:cs typeface="Arial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6342902" y="3861048"/>
            <a:ext cx="2793989" cy="2016256"/>
            <a:chOff x="6353175" y="4365072"/>
            <a:chExt cx="3358356" cy="2016256"/>
          </a:xfrm>
        </p:grpSpPr>
        <p:pic>
          <p:nvPicPr>
            <p:cNvPr id="4" name="Рисунок 1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57158" y="4365072"/>
              <a:ext cx="3354373" cy="2016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7"/>
            <p:cNvSpPr/>
            <p:nvPr/>
          </p:nvSpPr>
          <p:spPr>
            <a:xfrm>
              <a:off x="6353175" y="4365072"/>
              <a:ext cx="3358354" cy="2016256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4548" y="1836734"/>
            <a:ext cx="1682227" cy="970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8748" y="1836734"/>
            <a:ext cx="1560173" cy="980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3319" y="2919738"/>
            <a:ext cx="1673455" cy="835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8748" y="2921652"/>
            <a:ext cx="1560173" cy="833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Заголовок 1"/>
          <p:cNvSpPr>
            <a:spLocks noGrp="1"/>
          </p:cNvSpPr>
          <p:nvPr>
            <p:ph type="title"/>
          </p:nvPr>
        </p:nvSpPr>
        <p:spPr>
          <a:xfrm>
            <a:off x="686678" y="220850"/>
            <a:ext cx="9220016" cy="360000"/>
          </a:xfrm>
        </p:spPr>
        <p:txBody>
          <a:bodyPr lIns="91434" tIns="45718" rIns="91434" bIns="45718">
            <a:noAutofit/>
          </a:bodyPr>
          <a:lstStyle/>
          <a:p>
            <a:pPr eaLnBrk="0" fontAlgn="base" hangingPunct="0">
              <a:spcAft>
                <a:spcPct val="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SOCAR Polymer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48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464" y="220848"/>
            <a:ext cx="9777535" cy="360000"/>
          </a:xfrm>
        </p:spPr>
        <p:txBody>
          <a:bodyPr/>
          <a:lstStyle/>
          <a:p>
            <a:r>
              <a:rPr lang="en-US" dirty="0"/>
              <a:t>Debt Service Undertaking (DSU)</a:t>
            </a:r>
            <a:r>
              <a:rPr lang="ru-RU" dirty="0"/>
              <a:t> </a:t>
            </a:r>
            <a:r>
              <a:rPr lang="en-US" dirty="0" smtClean="0">
                <a:solidFill>
                  <a:srgbClr val="0787CA"/>
                </a:solidFill>
              </a:rPr>
              <a:t>VS</a:t>
            </a:r>
            <a:r>
              <a:rPr lang="en-US" dirty="0" smtClean="0"/>
              <a:t> Capped Contingent </a:t>
            </a:r>
            <a:r>
              <a:rPr lang="en-US" dirty="0"/>
              <a:t>Equity </a:t>
            </a:r>
            <a:r>
              <a:rPr lang="en-US" dirty="0" smtClean="0"/>
              <a:t>Support (CCES)</a:t>
            </a:r>
            <a:endParaRPr lang="en-US" dirty="0"/>
          </a:p>
        </p:txBody>
      </p:sp>
      <p:sp>
        <p:nvSpPr>
          <p:cNvPr id="3" name="Пятиугольник 2"/>
          <p:cNvSpPr/>
          <p:nvPr/>
        </p:nvSpPr>
        <p:spPr bwMode="auto">
          <a:xfrm>
            <a:off x="5028302" y="2420888"/>
            <a:ext cx="4608512" cy="392401"/>
          </a:xfrm>
          <a:prstGeom prst="homePlate">
            <a:avLst>
              <a:gd name="adj" fmla="val 21104"/>
            </a:avLst>
          </a:prstGeom>
          <a:noFill/>
          <a:ln>
            <a:noFill/>
          </a:ln>
          <a:effectLst/>
          <a:extLst/>
        </p:spPr>
        <p:txBody>
          <a:bodyPr vert="horz" wrap="square" lIns="125985" tIns="82790" rIns="17998" bIns="46794" numCol="1" rtlCol="0" anchor="ctr" anchorCtr="0" compatLnSpc="1">
            <a:prstTxWarp prst="textNoShape">
              <a:avLst/>
            </a:prstTxWarp>
          </a:bodyPr>
          <a:lstStyle/>
          <a:p>
            <a:pPr algn="ctr" defTabSz="801688">
              <a:lnSpc>
                <a:spcPct val="90000"/>
              </a:lnSpc>
              <a:spcAft>
                <a:spcPct val="10000"/>
              </a:spcAft>
            </a:pPr>
            <a:r>
              <a:rPr lang="en-US" sz="1600" b="1" dirty="0">
                <a:solidFill>
                  <a:srgbClr val="004162"/>
                </a:solidFill>
                <a:latin typeface="+mn-lt"/>
                <a:ea typeface="MS PGothic" pitchFamily="34" charset="-128"/>
              </a:rPr>
              <a:t> Capped Contingent Equity </a:t>
            </a:r>
            <a:r>
              <a:rPr lang="en-US" sz="1600" b="1" dirty="0" smtClean="0">
                <a:solidFill>
                  <a:srgbClr val="004162"/>
                </a:solidFill>
                <a:latin typeface="+mn-lt"/>
                <a:ea typeface="MS PGothic" pitchFamily="34" charset="-128"/>
              </a:rPr>
              <a:t>Support (CCES</a:t>
            </a:r>
            <a:r>
              <a:rPr lang="en-US" sz="1600" b="1" dirty="0">
                <a:solidFill>
                  <a:srgbClr val="004162"/>
                </a:solidFill>
                <a:latin typeface="+mn-lt"/>
                <a:ea typeface="MS PGothic" pitchFamily="34" charset="-128"/>
              </a:rPr>
              <a:t>)</a:t>
            </a:r>
            <a:endParaRPr kumimoji="0" lang="ru-RU" sz="1600" b="1" i="0" strike="noStrike" cap="none" normalizeH="0" baseline="0" dirty="0" smtClean="0">
              <a:ln>
                <a:noFill/>
              </a:ln>
              <a:solidFill>
                <a:srgbClr val="004162"/>
              </a:solidFill>
              <a:effectLst/>
              <a:latin typeface="+mn-lt"/>
              <a:ea typeface="MS PGothic" pitchFamily="34" charset="-128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28464" y="2828067"/>
            <a:ext cx="45151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787CA"/>
                </a:solidFill>
                <a:latin typeface="+mn-lt"/>
                <a:cs typeface="Tahoma" pitchFamily="34" charset="0"/>
              </a:rPr>
              <a:t>Полное поручительство по кредиту на срок – </a:t>
            </a:r>
          </a:p>
          <a:p>
            <a:pPr algn="ctr"/>
            <a:r>
              <a:rPr lang="ru-RU" sz="1400" b="1" dirty="0" smtClean="0">
                <a:solidFill>
                  <a:srgbClr val="0787CA"/>
                </a:solidFill>
                <a:latin typeface="+mn-lt"/>
                <a:cs typeface="Tahoma" pitchFamily="34" charset="0"/>
              </a:rPr>
              <a:t>ДО Даты Завершения Проекта</a:t>
            </a:r>
            <a:endParaRPr lang="ru-RU" sz="1400" b="1" dirty="0">
              <a:solidFill>
                <a:srgbClr val="0787CA"/>
              </a:solidFill>
              <a:latin typeface="+mn-lt"/>
              <a:cs typeface="Tahoma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077816" y="2816183"/>
            <a:ext cx="45094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0787CA"/>
                </a:solidFill>
                <a:latin typeface="+mn-lt"/>
                <a:cs typeface="Tahoma" pitchFamily="34" charset="0"/>
              </a:rPr>
              <a:t>Условная ограниченная спонсорская поддержка </a:t>
            </a:r>
            <a:r>
              <a:rPr lang="ru-RU" sz="1400" b="1" dirty="0" smtClean="0">
                <a:solidFill>
                  <a:srgbClr val="0787CA"/>
                </a:solidFill>
                <a:latin typeface="+mn-lt"/>
                <a:cs typeface="Tahoma" pitchFamily="34" charset="0"/>
              </a:rPr>
              <a:t/>
            </a:r>
            <a:br>
              <a:rPr lang="ru-RU" sz="1400" b="1" dirty="0" smtClean="0">
                <a:solidFill>
                  <a:srgbClr val="0787CA"/>
                </a:solidFill>
                <a:latin typeface="+mn-lt"/>
                <a:cs typeface="Tahoma" pitchFamily="34" charset="0"/>
              </a:rPr>
            </a:br>
            <a:r>
              <a:rPr lang="ru-RU" sz="1400" b="1" dirty="0" smtClean="0">
                <a:solidFill>
                  <a:srgbClr val="0787CA"/>
                </a:solidFill>
                <a:latin typeface="+mn-lt"/>
                <a:cs typeface="Tahoma" pitchFamily="34" charset="0"/>
              </a:rPr>
              <a:t>на </a:t>
            </a:r>
            <a:r>
              <a:rPr lang="ru-RU" sz="1400" b="1" dirty="0">
                <a:solidFill>
                  <a:srgbClr val="0787CA"/>
                </a:solidFill>
                <a:latin typeface="+mn-lt"/>
                <a:cs typeface="Tahoma" pitchFamily="34" charset="0"/>
              </a:rPr>
              <a:t>срок – ДО Даты Завершения Проекта</a:t>
            </a:r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28464" y="2420888"/>
            <a:ext cx="4608512" cy="39240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25985" tIns="82790" rIns="17998" bIns="46794" numCol="1" rtlCol="0" anchor="ctr" anchorCtr="0" compatLnSpc="1">
            <a:prstTxWarp prst="textNoShape">
              <a:avLst/>
            </a:prstTxWarp>
          </a:bodyPr>
          <a:lstStyle/>
          <a:p>
            <a:pPr algn="ctr" defTabSz="801688">
              <a:lnSpc>
                <a:spcPct val="90000"/>
              </a:lnSpc>
              <a:spcAft>
                <a:spcPct val="10000"/>
              </a:spcAft>
            </a:pPr>
            <a:r>
              <a:rPr lang="en-US" sz="1600" b="1" dirty="0">
                <a:solidFill>
                  <a:srgbClr val="004162"/>
                </a:solidFill>
                <a:latin typeface="+mn-lt"/>
                <a:ea typeface="MS PGothic" pitchFamily="34" charset="-128"/>
              </a:rPr>
              <a:t>Debt Service Undertaking (DSU)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128464" y="3441641"/>
            <a:ext cx="4515107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1200"/>
              </a:spcAft>
              <a:buClr>
                <a:srgbClr val="004162"/>
              </a:buClr>
              <a:buFont typeface="Wingdings" panose="05000000000000000000" pitchFamily="2" charset="2"/>
              <a:buChar char="§"/>
            </a:pPr>
            <a:r>
              <a:rPr lang="en-US" sz="1200" b="1" dirty="0" smtClean="0">
                <a:solidFill>
                  <a:srgbClr val="004162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DSU</a:t>
            </a:r>
            <a:r>
              <a:rPr lang="ru-RU" sz="12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– гарантия/поручительство в отношении 100% обязательств Заемщика по кредитам. </a:t>
            </a:r>
          </a:p>
          <a:p>
            <a:pPr marL="342900" indent="-342900" algn="just">
              <a:spcAft>
                <a:spcPts val="1200"/>
              </a:spcAft>
              <a:buClr>
                <a:srgbClr val="004162"/>
              </a:buClr>
              <a:buFont typeface="Wingdings" panose="05000000000000000000" pitchFamily="2" charset="2"/>
              <a:buChar char="§"/>
            </a:pPr>
            <a:r>
              <a:rPr lang="en-US" sz="1200" b="1" dirty="0" smtClean="0">
                <a:solidFill>
                  <a:srgbClr val="004162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DSU</a:t>
            </a:r>
            <a:r>
              <a:rPr lang="en-US" sz="12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покрывает все проектные расходы сверх бюджета, согласованного с кредиторами до Финансового закрытия («Бюджет Проекта»).</a:t>
            </a:r>
          </a:p>
          <a:p>
            <a:pPr marL="342900" indent="-342900" algn="just">
              <a:spcAft>
                <a:spcPts val="1200"/>
              </a:spcAft>
              <a:buClr>
                <a:srgbClr val="004162"/>
              </a:buClr>
              <a:buFont typeface="Wingdings" panose="05000000000000000000" pitchFamily="2" charset="2"/>
              <a:buChar char="§"/>
            </a:pPr>
            <a:r>
              <a:rPr lang="ru-RU" sz="12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Бенефициары </a:t>
            </a:r>
            <a:r>
              <a:rPr lang="en-US" sz="1200" b="1" dirty="0">
                <a:solidFill>
                  <a:srgbClr val="004162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DSU</a:t>
            </a:r>
            <a:r>
              <a:rPr lang="en-US" sz="12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12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Кредиторы</a:t>
            </a:r>
            <a:endParaRPr lang="ru-RU" sz="12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060742" y="3441641"/>
            <a:ext cx="4515107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1200"/>
              </a:spcAft>
              <a:buClr>
                <a:srgbClr val="004162"/>
              </a:buClr>
              <a:buFont typeface="Wingdings" panose="05000000000000000000" pitchFamily="2" charset="2"/>
              <a:buChar char="§"/>
            </a:pPr>
            <a:r>
              <a:rPr lang="en-US" sz="1200" b="1" dirty="0" smtClean="0">
                <a:solidFill>
                  <a:srgbClr val="004162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Capped</a:t>
            </a:r>
            <a:r>
              <a:rPr lang="en-US" sz="1400" b="1" dirty="0" smtClean="0">
                <a:solidFill>
                  <a:srgbClr val="0787CA"/>
                </a:solidFill>
                <a:latin typeface="+mn-lt"/>
                <a:cs typeface="Tahoma" pitchFamily="34" charset="0"/>
              </a:rPr>
              <a:t> </a:t>
            </a:r>
            <a:r>
              <a:rPr lang="en-US" sz="12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-&gt; </a:t>
            </a:r>
            <a:r>
              <a:rPr lang="ru-RU" sz="12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максимальная ответственность спонсора по обязательствам Проекта ограничивается суммой в </a:t>
            </a:r>
            <a:r>
              <a:rPr lang="ru-RU" sz="1200" b="1" i="1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абсолютном</a:t>
            </a:r>
            <a:r>
              <a:rPr lang="ru-RU" sz="12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значении </a:t>
            </a:r>
          </a:p>
          <a:p>
            <a:pPr marL="342900" indent="-342900" algn="just">
              <a:spcAft>
                <a:spcPts val="1200"/>
              </a:spcAft>
              <a:buClr>
                <a:srgbClr val="004162"/>
              </a:buClr>
              <a:buFont typeface="Wingdings" panose="05000000000000000000" pitchFamily="2" charset="2"/>
              <a:buChar char="§"/>
            </a:pPr>
            <a:r>
              <a:rPr lang="en-US" sz="1200" b="1" dirty="0" smtClean="0">
                <a:solidFill>
                  <a:srgbClr val="004162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Contingent</a:t>
            </a:r>
            <a:r>
              <a:rPr lang="en-US" sz="12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-&gt; </a:t>
            </a:r>
            <a:r>
              <a:rPr lang="ru-RU" sz="12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перечень событий (</a:t>
            </a:r>
            <a:r>
              <a:rPr lang="en-US" sz="12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trigger events</a:t>
            </a:r>
            <a:r>
              <a:rPr lang="ru-RU" sz="12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) раскрытия обязательства Спонсора по </a:t>
            </a:r>
            <a:r>
              <a:rPr lang="ru-RU" sz="1200" b="1" dirty="0" smtClean="0">
                <a:solidFill>
                  <a:srgbClr val="004162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en-US" sz="1200" b="1" dirty="0" smtClean="0">
                <a:solidFill>
                  <a:srgbClr val="004162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CES</a:t>
            </a:r>
            <a:r>
              <a:rPr lang="ru-RU" sz="1200" dirty="0" smtClean="0">
                <a:solidFill>
                  <a:srgbClr val="004162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ограничены</a:t>
            </a:r>
            <a:r>
              <a:rPr lang="en-US" sz="12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2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период доступности </a:t>
            </a:r>
            <a:r>
              <a:rPr lang="en-US" sz="1200" b="1" dirty="0">
                <a:solidFill>
                  <a:srgbClr val="004162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CCES</a:t>
            </a:r>
            <a:r>
              <a:rPr lang="en-US" sz="12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также может быть ограничен)</a:t>
            </a:r>
            <a:endParaRPr lang="ru-RU" sz="12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1200"/>
              </a:spcAft>
              <a:buClr>
                <a:srgbClr val="004162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Бенефициар </a:t>
            </a:r>
            <a:r>
              <a:rPr lang="ru-RU" sz="1200" b="1" dirty="0">
                <a:solidFill>
                  <a:srgbClr val="004162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en-US" sz="1200" b="1" dirty="0">
                <a:solidFill>
                  <a:srgbClr val="004162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CES </a:t>
            </a:r>
            <a:r>
              <a:rPr lang="en-US" sz="12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12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Проектная компания </a:t>
            </a:r>
            <a:endParaRPr lang="ru-RU" sz="12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 bwMode="auto">
          <a:xfrm>
            <a:off x="4880992" y="2510494"/>
            <a:ext cx="14523" cy="265469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  <a:extLst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 bwMode="auto">
          <a:xfrm flipV="1">
            <a:off x="128464" y="2809050"/>
            <a:ext cx="460851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  <a:extLst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 bwMode="auto">
          <a:xfrm flipV="1">
            <a:off x="5049764" y="2809050"/>
            <a:ext cx="460851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  <a:extLst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 bwMode="auto">
          <a:xfrm>
            <a:off x="870176" y="1494050"/>
            <a:ext cx="8043264" cy="1"/>
          </a:xfrm>
          <a:prstGeom prst="straightConnector1">
            <a:avLst/>
          </a:prstGeom>
          <a:ln w="57150">
            <a:solidFill>
              <a:srgbClr val="004162"/>
            </a:solidFill>
            <a:tailEnd type="triangle"/>
          </a:ln>
          <a:extLst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70" name="Овал 69"/>
          <p:cNvSpPr/>
          <p:nvPr/>
        </p:nvSpPr>
        <p:spPr bwMode="auto">
          <a:xfrm>
            <a:off x="754904" y="1422042"/>
            <a:ext cx="144016" cy="144016"/>
          </a:xfrm>
          <a:prstGeom prst="ellipse">
            <a:avLst/>
          </a:prstGeom>
          <a:solidFill>
            <a:srgbClr val="004162"/>
          </a:solidFill>
          <a:ln>
            <a:noFill/>
          </a:ln>
          <a:effectLst/>
          <a:extLst/>
        </p:spPr>
        <p:txBody>
          <a:bodyPr vert="horz" wrap="square" lIns="125985" tIns="82790" rIns="17998" bIns="46794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01688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smtClean="0">
              <a:ln>
                <a:noFill/>
              </a:ln>
              <a:solidFill>
                <a:srgbClr val="003366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1" name="Овал 70"/>
          <p:cNvSpPr/>
          <p:nvPr/>
        </p:nvSpPr>
        <p:spPr bwMode="auto">
          <a:xfrm>
            <a:off x="4823507" y="1427317"/>
            <a:ext cx="144016" cy="144016"/>
          </a:xfrm>
          <a:prstGeom prst="ellipse">
            <a:avLst/>
          </a:prstGeom>
          <a:solidFill>
            <a:srgbClr val="004162"/>
          </a:solidFill>
          <a:ln>
            <a:noFill/>
          </a:ln>
          <a:effectLst/>
          <a:extLst/>
        </p:spPr>
        <p:txBody>
          <a:bodyPr vert="horz" wrap="square" lIns="125985" tIns="82790" rIns="17998" bIns="46794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01688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smtClean="0">
              <a:ln>
                <a:noFill/>
              </a:ln>
              <a:solidFill>
                <a:srgbClr val="003366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3962298" y="1609636"/>
            <a:ext cx="18664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787CA"/>
                </a:solidFill>
                <a:latin typeface="+mn-lt"/>
                <a:cs typeface="Tahoma" pitchFamily="34" charset="0"/>
              </a:rPr>
              <a:t>Дата </a:t>
            </a:r>
            <a:r>
              <a:rPr lang="ru-RU" sz="1400" b="1" dirty="0">
                <a:solidFill>
                  <a:srgbClr val="0787CA"/>
                </a:solidFill>
                <a:latin typeface="+mn-lt"/>
                <a:cs typeface="Tahoma" pitchFamily="34" charset="0"/>
              </a:rPr>
              <a:t>Завершения </a:t>
            </a:r>
            <a:r>
              <a:rPr lang="ru-RU" sz="1400" b="1" dirty="0" smtClean="0">
                <a:solidFill>
                  <a:srgbClr val="0787CA"/>
                </a:solidFill>
                <a:latin typeface="+mn-lt"/>
                <a:cs typeface="Tahoma" pitchFamily="34" charset="0"/>
              </a:rPr>
              <a:t>Проекта</a:t>
            </a:r>
            <a:endParaRPr lang="ru-RU" sz="1400" b="1" dirty="0">
              <a:solidFill>
                <a:srgbClr val="0787CA"/>
              </a:solidFill>
              <a:latin typeface="+mn-lt"/>
              <a:cs typeface="Tahoma" pitchFamily="34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13192" y="1572927"/>
            <a:ext cx="16274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787CA"/>
                </a:solidFill>
                <a:latin typeface="+mn-lt"/>
                <a:cs typeface="Tahoma" pitchFamily="34" charset="0"/>
              </a:rPr>
              <a:t>Финансовое Закрытие </a:t>
            </a:r>
            <a:endParaRPr lang="ru-RU" sz="1400" b="1" dirty="0">
              <a:solidFill>
                <a:srgbClr val="0787CA"/>
              </a:solidFill>
              <a:latin typeface="+mn-lt"/>
              <a:cs typeface="Tahoma" pitchFamily="34" charset="0"/>
            </a:endParaRPr>
          </a:p>
        </p:txBody>
      </p:sp>
      <p:cxnSp>
        <p:nvCxnSpPr>
          <p:cNvPr id="74" name="Соединительная линия уступом 73"/>
          <p:cNvCxnSpPr>
            <a:stCxn id="70" idx="6"/>
            <a:endCxn id="71" idx="0"/>
          </p:cNvCxnSpPr>
          <p:nvPr/>
        </p:nvCxnSpPr>
        <p:spPr bwMode="auto">
          <a:xfrm flipV="1">
            <a:off x="898920" y="1427317"/>
            <a:ext cx="3996595" cy="66733"/>
          </a:xfrm>
          <a:prstGeom prst="bentConnector4">
            <a:avLst>
              <a:gd name="adj1" fmla="val -2268"/>
              <a:gd name="adj2" fmla="val 450464"/>
            </a:avLst>
          </a:prstGeom>
          <a:ln w="6350">
            <a:solidFill>
              <a:srgbClr val="004162"/>
            </a:solidFill>
            <a:prstDash val="dash"/>
          </a:ln>
          <a:extLst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848544" y="875086"/>
            <a:ext cx="3983127" cy="30777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ru-RU" sz="1400" i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Спонсорская поддержка в форме </a:t>
            </a:r>
            <a:r>
              <a:rPr lang="en-US" sz="1400" b="1" dirty="0" smtClean="0">
                <a:solidFill>
                  <a:srgbClr val="004162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DSU/CCES</a:t>
            </a:r>
            <a:endParaRPr lang="ru-RU" sz="1400" b="1" dirty="0">
              <a:solidFill>
                <a:srgbClr val="004162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720731" y="1626275"/>
            <a:ext cx="2461820" cy="30777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ru-RU" sz="1400" i="1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Операционная фаза</a:t>
            </a:r>
            <a:endParaRPr lang="ru-RU" sz="1400" i="1" dirty="0">
              <a:solidFill>
                <a:schemeClr val="bg1">
                  <a:lumMod val="50000"/>
                </a:schemeClr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2" name="Прямоугольник 81"/>
          <p:cNvSpPr/>
          <p:nvPr/>
        </p:nvSpPr>
        <p:spPr bwMode="auto">
          <a:xfrm>
            <a:off x="299211" y="5584553"/>
            <a:ext cx="9334309" cy="652759"/>
          </a:xfrm>
          <a:prstGeom prst="rect">
            <a:avLst/>
          </a:prstGeom>
          <a:solidFill>
            <a:srgbClr val="E1F4FF"/>
          </a:solidFill>
          <a:ln>
            <a:noFill/>
          </a:ln>
          <a:effectLst/>
          <a:extLst/>
        </p:spPr>
        <p:txBody>
          <a:bodyPr vert="horz" wrap="square" lIns="125985" tIns="82790" rIns="17998" bIns="46794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801688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smtClean="0">
              <a:ln>
                <a:noFill/>
              </a:ln>
              <a:solidFill>
                <a:srgbClr val="003366"/>
              </a:solidFill>
              <a:effectLst/>
              <a:latin typeface="+mn-lt"/>
              <a:ea typeface="MS PGothic" pitchFamily="34" charset="-128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44488" y="5649322"/>
            <a:ext cx="9186064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  <a:buClr>
                <a:srgbClr val="004162"/>
              </a:buClr>
            </a:pPr>
            <a:r>
              <a:rPr lang="en-US" sz="1400" b="1" dirty="0">
                <a:solidFill>
                  <a:srgbClr val="004162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CCES</a:t>
            </a:r>
            <a:r>
              <a:rPr lang="ru-RU" sz="1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предполагает больший аппетит Кредитора к риску Проекта </a:t>
            </a:r>
            <a:r>
              <a:rPr lang="ru-RU" sz="14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и, соответственно, </a:t>
            </a:r>
            <a:r>
              <a:rPr lang="ru-RU" sz="1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требует более </a:t>
            </a:r>
            <a:r>
              <a:rPr lang="ru-RU" sz="14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комплексной экспертизы </a:t>
            </a:r>
            <a:r>
              <a:rPr lang="ru-RU" sz="1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Проекта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500478" y="1626275"/>
            <a:ext cx="2461820" cy="30777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ru-RU" sz="1400" i="1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Инвестиционная фаза</a:t>
            </a:r>
            <a:endParaRPr lang="ru-RU" sz="1400" i="1" dirty="0">
              <a:solidFill>
                <a:schemeClr val="bg1">
                  <a:lumMod val="50000"/>
                </a:schemeClr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437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 bwMode="auto">
          <a:xfrm>
            <a:off x="658545" y="836712"/>
            <a:ext cx="8037425" cy="583772"/>
          </a:xfrm>
          <a:prstGeom prst="rect">
            <a:avLst/>
          </a:prstGeom>
          <a:solidFill>
            <a:srgbClr val="E1F4FF"/>
          </a:solidFill>
          <a:ln>
            <a:noFill/>
          </a:ln>
          <a:effectLst/>
          <a:extLst/>
        </p:spPr>
        <p:txBody>
          <a:bodyPr vert="horz" wrap="square" lIns="125985" tIns="82790" rIns="17998" bIns="46794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ru-RU" sz="2000" b="1" dirty="0">
              <a:solidFill>
                <a:srgbClr val="004162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Дата Завершения Проекта</a:t>
            </a:r>
            <a:br>
              <a:rPr lang="ru-RU" dirty="0"/>
            </a:b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58546" y="1574670"/>
            <a:ext cx="6984775" cy="450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8288" indent="-268288" algn="just">
              <a:spcAft>
                <a:spcPts val="1800"/>
              </a:spcAft>
              <a:buClr>
                <a:srgbClr val="004162"/>
              </a:buClr>
              <a:buFont typeface="Wingdings" panose="05000000000000000000" pitchFamily="2" charset="2"/>
              <a:buChar char="§"/>
            </a:pPr>
            <a:r>
              <a:rPr lang="ru-RU" sz="14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Успешно </a:t>
            </a:r>
            <a:r>
              <a:rPr lang="ru-RU" sz="1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пройдены все финальные тесты, предусмотренные в </a:t>
            </a:r>
            <a:r>
              <a:rPr lang="ru-RU" sz="14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соответствии </a:t>
            </a:r>
            <a:r>
              <a:rPr lang="ru-RU" sz="1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с условиями </a:t>
            </a:r>
            <a:r>
              <a:rPr lang="en-US" sz="1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EPC-</a:t>
            </a:r>
            <a:r>
              <a:rPr lang="ru-RU" sz="1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контракта;</a:t>
            </a:r>
          </a:p>
          <a:p>
            <a:pPr marL="268288" indent="-268288" algn="just">
              <a:spcAft>
                <a:spcPts val="1800"/>
              </a:spcAft>
              <a:buClr>
                <a:srgbClr val="004162"/>
              </a:buClr>
              <a:buFont typeface="Wingdings" panose="05000000000000000000" pitchFamily="2" charset="2"/>
              <a:buChar char="§"/>
            </a:pPr>
            <a:r>
              <a:rPr lang="ru-RU" sz="1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Успешно пройдены тесты, проводимые с участием Технического консультанта </a:t>
            </a:r>
            <a:r>
              <a:rPr lang="ru-RU" sz="14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Кредиторов и согласованные до Финансового закрытия;</a:t>
            </a:r>
            <a:endParaRPr lang="ru-RU" sz="14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8288" indent="-268288" algn="just">
              <a:spcAft>
                <a:spcPts val="1800"/>
              </a:spcAft>
              <a:buClr>
                <a:srgbClr val="004162"/>
              </a:buClr>
              <a:buFont typeface="Wingdings" panose="05000000000000000000" pitchFamily="2" charset="2"/>
              <a:buChar char="§"/>
            </a:pPr>
            <a:r>
              <a:rPr lang="ru-RU" sz="1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Получены все необходимые разрешения в отношении производственного комплекса</a:t>
            </a:r>
            <a:r>
              <a:rPr lang="ru-RU" sz="14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268288" indent="-268288" algn="just">
              <a:spcAft>
                <a:spcPts val="1800"/>
              </a:spcAft>
              <a:buClr>
                <a:srgbClr val="004162"/>
              </a:buClr>
              <a:buFont typeface="Wingdings" panose="05000000000000000000" pitchFamily="2" charset="2"/>
              <a:buChar char="§"/>
            </a:pPr>
            <a:r>
              <a:rPr lang="ru-RU" sz="14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Вступили в силу все проектные договоры (в </a:t>
            </a:r>
            <a:r>
              <a:rPr lang="ru-RU" sz="1400" dirty="0" err="1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т.ч</a:t>
            </a:r>
            <a:r>
              <a:rPr lang="ru-RU" sz="14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 договоры поставки сырья, продажи готовой продукции, транспортировки)</a:t>
            </a:r>
            <a:r>
              <a:rPr lang="ru-RU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400" dirty="0" smtClean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8288" indent="-268288" algn="just">
              <a:spcAft>
                <a:spcPts val="1800"/>
              </a:spcAft>
              <a:buClr>
                <a:srgbClr val="004162"/>
              </a:buClr>
              <a:buFont typeface="Wingdings" panose="05000000000000000000" pitchFamily="2" charset="2"/>
              <a:buChar char="§"/>
            </a:pPr>
            <a:r>
              <a:rPr lang="ru-RU" sz="14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Вступили в силу договоры страхования</a:t>
            </a:r>
            <a:r>
              <a:rPr lang="ru-RU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400" dirty="0" smtClean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8288" indent="-268288" algn="just">
              <a:spcAft>
                <a:spcPts val="1800"/>
              </a:spcAft>
              <a:buClr>
                <a:srgbClr val="004162"/>
              </a:buClr>
              <a:buFont typeface="Wingdings" panose="05000000000000000000" pitchFamily="2" charset="2"/>
              <a:buChar char="§"/>
            </a:pPr>
            <a:r>
              <a:rPr lang="ru-RU" sz="14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Соблюдаются согласованные в финансовой документации значения финансовых коэффициентов (</a:t>
            </a:r>
            <a:r>
              <a:rPr lang="en-US" sz="14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DSCR, Debt</a:t>
            </a:r>
            <a:r>
              <a:rPr lang="ru-RU" sz="14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to Equity, </a:t>
            </a:r>
            <a:r>
              <a:rPr lang="ru-RU" sz="14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иное)</a:t>
            </a:r>
            <a:r>
              <a:rPr lang="ru-RU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400" dirty="0" smtClean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8288" indent="-268288" algn="just">
              <a:spcAft>
                <a:spcPts val="1800"/>
              </a:spcAft>
              <a:buClr>
                <a:srgbClr val="004162"/>
              </a:buClr>
              <a:buFont typeface="Wingdings" panose="05000000000000000000" pitchFamily="2" charset="2"/>
              <a:buChar char="§"/>
            </a:pPr>
            <a:r>
              <a:rPr lang="ru-RU" sz="14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Сформированы остатки на резервных счетах;</a:t>
            </a:r>
          </a:p>
          <a:p>
            <a:pPr marL="268288" indent="-268288" algn="just">
              <a:spcAft>
                <a:spcPts val="1800"/>
              </a:spcAft>
              <a:buClr>
                <a:srgbClr val="004162"/>
              </a:buClr>
              <a:buFont typeface="Wingdings" panose="05000000000000000000" pitchFamily="2" charset="2"/>
              <a:buChar char="§"/>
            </a:pPr>
            <a:r>
              <a:rPr lang="ru-RU" sz="14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Иное</a:t>
            </a:r>
            <a:endParaRPr lang="ru-RU" sz="14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58545" y="887032"/>
            <a:ext cx="79836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200"/>
              </a:spcAft>
              <a:buClr>
                <a:srgbClr val="004162"/>
              </a:buClr>
            </a:pPr>
            <a:r>
              <a:rPr lang="ru-RU" sz="1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Условия наступления </a:t>
            </a:r>
            <a:r>
              <a:rPr lang="ru-RU" sz="1600" b="1" dirty="0" smtClean="0">
                <a:solidFill>
                  <a:srgbClr val="0787CA"/>
                </a:solidFill>
                <a:latin typeface="+mn-lt"/>
                <a:cs typeface="Tahoma" pitchFamily="34" charset="0"/>
              </a:rPr>
              <a:t>Даты </a:t>
            </a:r>
            <a:r>
              <a:rPr lang="ru-RU" sz="1600" b="1" dirty="0">
                <a:solidFill>
                  <a:srgbClr val="0787CA"/>
                </a:solidFill>
                <a:latin typeface="+mn-lt"/>
                <a:cs typeface="Tahoma" pitchFamily="34" charset="0"/>
              </a:rPr>
              <a:t>Завершения </a:t>
            </a:r>
            <a:r>
              <a:rPr lang="ru-RU" sz="1600" b="1" dirty="0" smtClean="0">
                <a:solidFill>
                  <a:srgbClr val="0787CA"/>
                </a:solidFill>
                <a:latin typeface="+mn-lt"/>
                <a:cs typeface="Tahoma" pitchFamily="34" charset="0"/>
              </a:rPr>
              <a:t>Проекта</a:t>
            </a:r>
            <a:r>
              <a:rPr lang="ru-RU" sz="14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ru-RU" sz="14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7831874" y="1636143"/>
            <a:ext cx="864096" cy="360040"/>
          </a:xfrm>
          <a:prstGeom prst="rect">
            <a:avLst/>
          </a:prstGeom>
          <a:solidFill>
            <a:srgbClr val="E1F4FF"/>
          </a:solidFill>
          <a:ln>
            <a:noFill/>
          </a:ln>
          <a:effectLst/>
          <a:extLst/>
        </p:spPr>
        <p:txBody>
          <a:bodyPr vert="horz" wrap="square" lIns="125985" tIns="82790" rIns="17998" bIns="46794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000" b="1" dirty="0">
                <a:solidFill>
                  <a:srgbClr val="004162"/>
                </a:solidFill>
                <a:sym typeface="Wingdings"/>
              </a:rPr>
              <a:t></a:t>
            </a:r>
            <a:endParaRPr lang="ru-RU" sz="2000" b="1" dirty="0">
              <a:solidFill>
                <a:srgbClr val="004162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 bwMode="auto">
          <a:xfrm>
            <a:off x="7831874" y="2265996"/>
            <a:ext cx="864096" cy="360040"/>
          </a:xfrm>
          <a:prstGeom prst="rect">
            <a:avLst/>
          </a:prstGeom>
          <a:solidFill>
            <a:srgbClr val="E1F4FF"/>
          </a:solidFill>
          <a:ln>
            <a:noFill/>
          </a:ln>
          <a:effectLst/>
          <a:extLst/>
        </p:spPr>
        <p:txBody>
          <a:bodyPr vert="horz" wrap="square" lIns="125985" tIns="82790" rIns="17998" bIns="46794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000" b="1" dirty="0">
                <a:solidFill>
                  <a:srgbClr val="004162"/>
                </a:solidFill>
                <a:sym typeface="Wingdings"/>
              </a:rPr>
              <a:t></a:t>
            </a:r>
            <a:endParaRPr lang="ru-RU" sz="2000" b="1" dirty="0">
              <a:solidFill>
                <a:srgbClr val="004162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 bwMode="auto">
          <a:xfrm>
            <a:off x="7831874" y="2931708"/>
            <a:ext cx="864096" cy="360040"/>
          </a:xfrm>
          <a:prstGeom prst="rect">
            <a:avLst/>
          </a:prstGeom>
          <a:solidFill>
            <a:srgbClr val="E1F4FF"/>
          </a:solidFill>
          <a:ln>
            <a:noFill/>
          </a:ln>
          <a:effectLst/>
          <a:extLst/>
        </p:spPr>
        <p:txBody>
          <a:bodyPr vert="horz" wrap="square" lIns="125985" tIns="82790" rIns="17998" bIns="46794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000" b="1" dirty="0">
                <a:solidFill>
                  <a:srgbClr val="004162"/>
                </a:solidFill>
                <a:sym typeface="Wingdings"/>
              </a:rPr>
              <a:t></a:t>
            </a:r>
            <a:endParaRPr lang="ru-RU" sz="2000" b="1" dirty="0">
              <a:solidFill>
                <a:srgbClr val="004162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 bwMode="auto">
          <a:xfrm>
            <a:off x="7831874" y="3588453"/>
            <a:ext cx="864096" cy="360040"/>
          </a:xfrm>
          <a:prstGeom prst="rect">
            <a:avLst/>
          </a:prstGeom>
          <a:solidFill>
            <a:srgbClr val="E1F4FF"/>
          </a:solidFill>
          <a:ln>
            <a:noFill/>
          </a:ln>
          <a:effectLst/>
          <a:extLst/>
        </p:spPr>
        <p:txBody>
          <a:bodyPr vert="horz" wrap="square" lIns="125985" tIns="82790" rIns="17998" bIns="46794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000" b="1" dirty="0">
                <a:solidFill>
                  <a:srgbClr val="004162"/>
                </a:solidFill>
                <a:sym typeface="Wingdings"/>
              </a:rPr>
              <a:t></a:t>
            </a:r>
            <a:endParaRPr lang="ru-RU" sz="2000" b="1" dirty="0">
              <a:solidFill>
                <a:srgbClr val="004162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 bwMode="auto">
          <a:xfrm>
            <a:off x="7831874" y="4709634"/>
            <a:ext cx="864096" cy="360040"/>
          </a:xfrm>
          <a:prstGeom prst="rect">
            <a:avLst/>
          </a:prstGeom>
          <a:solidFill>
            <a:srgbClr val="E1F4FF"/>
          </a:solidFill>
          <a:ln>
            <a:noFill/>
          </a:ln>
          <a:effectLst/>
          <a:extLst/>
        </p:spPr>
        <p:txBody>
          <a:bodyPr vert="horz" wrap="square" lIns="125985" tIns="82790" rIns="17998" bIns="46794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000" b="1" dirty="0">
                <a:solidFill>
                  <a:srgbClr val="004162"/>
                </a:solidFill>
                <a:sym typeface="Wingdings"/>
              </a:rPr>
              <a:t></a:t>
            </a:r>
            <a:endParaRPr lang="ru-RU" sz="2000" b="1" dirty="0">
              <a:solidFill>
                <a:srgbClr val="004162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 bwMode="auto">
          <a:xfrm>
            <a:off x="7831874" y="5314333"/>
            <a:ext cx="864096" cy="360040"/>
          </a:xfrm>
          <a:prstGeom prst="rect">
            <a:avLst/>
          </a:prstGeom>
          <a:solidFill>
            <a:srgbClr val="E1F4FF"/>
          </a:solidFill>
          <a:ln>
            <a:noFill/>
          </a:ln>
          <a:effectLst/>
          <a:extLst/>
        </p:spPr>
        <p:txBody>
          <a:bodyPr vert="horz" wrap="square" lIns="125985" tIns="82790" rIns="17998" bIns="46794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000" b="1" dirty="0">
                <a:solidFill>
                  <a:srgbClr val="004162"/>
                </a:solidFill>
                <a:sym typeface="Wingdings"/>
              </a:rPr>
              <a:t></a:t>
            </a:r>
            <a:endParaRPr lang="ru-RU" sz="2000" b="1" dirty="0">
              <a:solidFill>
                <a:srgbClr val="004162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7831875" y="4193358"/>
            <a:ext cx="835070" cy="332420"/>
          </a:xfrm>
          <a:prstGeom prst="rect">
            <a:avLst/>
          </a:prstGeom>
          <a:solidFill>
            <a:srgbClr val="E1F4FF"/>
          </a:solidFill>
          <a:ln>
            <a:noFill/>
          </a:ln>
          <a:effectLst/>
          <a:extLst/>
        </p:spPr>
        <p:txBody>
          <a:bodyPr vert="horz" wrap="square" lIns="125985" tIns="82790" rIns="17998" bIns="46794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000" b="1" dirty="0">
                <a:solidFill>
                  <a:srgbClr val="004162"/>
                </a:solidFill>
                <a:sym typeface="Wingdings"/>
              </a:rPr>
              <a:t></a:t>
            </a:r>
            <a:endParaRPr lang="ru-RU" sz="2000" b="1" dirty="0">
              <a:solidFill>
                <a:srgbClr val="004162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7860901" y="5811194"/>
            <a:ext cx="864096" cy="360040"/>
          </a:xfrm>
          <a:prstGeom prst="rect">
            <a:avLst/>
          </a:prstGeom>
          <a:solidFill>
            <a:srgbClr val="E1F4FF"/>
          </a:solidFill>
          <a:ln>
            <a:noFill/>
          </a:ln>
          <a:effectLst/>
          <a:extLst/>
        </p:spPr>
        <p:txBody>
          <a:bodyPr vert="horz" wrap="square" lIns="125985" tIns="82790" rIns="17998" bIns="46794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000" b="1" dirty="0">
                <a:solidFill>
                  <a:srgbClr val="004162"/>
                </a:solidFill>
                <a:sym typeface="Wingdings"/>
              </a:rPr>
              <a:t></a:t>
            </a:r>
            <a:endParaRPr lang="ru-RU" sz="2000" b="1" dirty="0">
              <a:solidFill>
                <a:srgbClr val="0041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101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 bwMode="auto">
          <a:xfrm>
            <a:off x="111226" y="2703239"/>
            <a:ext cx="1768120" cy="3158410"/>
          </a:xfrm>
          <a:prstGeom prst="rect">
            <a:avLst/>
          </a:prstGeom>
          <a:solidFill>
            <a:srgbClr val="E1F4FF"/>
          </a:solidFill>
          <a:ln>
            <a:noFill/>
          </a:ln>
          <a:effectLst/>
          <a:extLst/>
        </p:spPr>
        <p:txBody>
          <a:bodyPr vert="horz" wrap="square" lIns="125985" tIns="82790" rIns="17998" bIns="46794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01688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smtClean="0">
              <a:ln>
                <a:noFill/>
              </a:ln>
              <a:solidFill>
                <a:srgbClr val="003366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aphicFrame>
        <p:nvGraphicFramePr>
          <p:cNvPr id="29" name="Таблица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2499932"/>
              </p:ext>
            </p:extLst>
          </p:nvPr>
        </p:nvGraphicFramePr>
        <p:xfrm>
          <a:off x="158889" y="2703237"/>
          <a:ext cx="9542530" cy="31584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42530">
                  <a:extLst>
                    <a:ext uri="{9D8B030D-6E8A-4147-A177-3AD203B41FA5}">
                      <a16:colId xmlns:a16="http://schemas.microsoft.com/office/drawing/2014/main" val="3935117264"/>
                    </a:ext>
                  </a:extLst>
                </a:gridCol>
              </a:tblGrid>
              <a:tr h="105280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1857666"/>
                  </a:ext>
                </a:extLst>
              </a:tr>
              <a:tr h="105280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4366023"/>
                  </a:ext>
                </a:extLst>
              </a:tr>
              <a:tr h="105280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7378956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Оценка </a:t>
            </a:r>
            <a:r>
              <a:rPr lang="en-US" dirty="0" smtClean="0"/>
              <a:t>CCES </a:t>
            </a:r>
            <a:r>
              <a:rPr lang="en-US" dirty="0"/>
              <a:t>Commitment </a:t>
            </a:r>
            <a:br>
              <a:rPr lang="en-US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 bwMode="auto">
          <a:xfrm>
            <a:off x="128464" y="980728"/>
            <a:ext cx="9572955" cy="1441671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/>
          <a:extLst/>
        </p:spPr>
        <p:txBody>
          <a:bodyPr vert="horz" wrap="square" lIns="125985" tIns="82790" rIns="17998" bIns="46794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01688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smtClean="0">
              <a:ln>
                <a:noFill/>
              </a:ln>
              <a:solidFill>
                <a:srgbClr val="003366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67031" y="831999"/>
            <a:ext cx="2295821" cy="338554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3366"/>
                </a:solidFill>
                <a:latin typeface="Arial" charset="0"/>
                <a:ea typeface="MS PGothic" pitchFamily="34" charset="-128"/>
              </a:rPr>
              <a:t>CCES    </a:t>
            </a:r>
            <a:r>
              <a:rPr lang="en-US" sz="1600" b="1" dirty="0">
                <a:solidFill>
                  <a:srgbClr val="003366"/>
                </a:solidFill>
                <a:latin typeface="Arial" charset="0"/>
                <a:ea typeface="MS PGothic" pitchFamily="34" charset="-128"/>
              </a:rPr>
              <a:t>Commitment </a:t>
            </a:r>
            <a:endParaRPr lang="en-US" sz="1600" b="1" dirty="0" smtClean="0">
              <a:solidFill>
                <a:srgbClr val="003366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43181" y="1197449"/>
            <a:ext cx="15841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ADEF"/>
                </a:solidFill>
                <a:latin typeface="Arial" charset="0"/>
                <a:ea typeface="MS PGothic" pitchFamily="34" charset="-128"/>
              </a:rPr>
              <a:t>Construction cost overrun </a:t>
            </a:r>
            <a:endParaRPr lang="ru-RU" sz="1600" b="1" dirty="0">
              <a:solidFill>
                <a:srgbClr val="00ADEF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15274" y="1320559"/>
            <a:ext cx="12682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ADEF"/>
                </a:solidFill>
                <a:latin typeface="Arial" charset="0"/>
                <a:ea typeface="MS PGothic" pitchFamily="34" charset="-128"/>
              </a:rPr>
              <a:t>Delay cost </a:t>
            </a:r>
            <a:endParaRPr lang="ru-RU" sz="1600" b="1" dirty="0">
              <a:solidFill>
                <a:srgbClr val="00ADEF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71487" y="1197449"/>
            <a:ext cx="14990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rgbClr val="00ADEF"/>
                </a:solidFill>
                <a:latin typeface="Arial" charset="0"/>
                <a:ea typeface="MS PGothic" pitchFamily="34" charset="-128"/>
              </a:rPr>
              <a:t>Performance risk </a:t>
            </a:r>
            <a:endParaRPr lang="ru-RU" sz="1600" b="1" dirty="0">
              <a:solidFill>
                <a:srgbClr val="00ADEF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358411" y="1197449"/>
            <a:ext cx="12418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rgbClr val="00ADEF"/>
                </a:solidFill>
                <a:latin typeface="Arial" charset="0"/>
                <a:ea typeface="MS PGothic" pitchFamily="34" charset="-128"/>
              </a:rPr>
              <a:t>Financial risk </a:t>
            </a:r>
            <a:endParaRPr lang="ru-RU" sz="1600" b="1" dirty="0">
              <a:solidFill>
                <a:srgbClr val="00ADEF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70899" y="1867164"/>
            <a:ext cx="15969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C00000"/>
                </a:solidFill>
                <a:latin typeface="Arial" charset="0"/>
                <a:ea typeface="MS PGothic" pitchFamily="34" charset="-128"/>
              </a:rPr>
              <a:t>Contingencies</a:t>
            </a:r>
            <a:endParaRPr lang="ru-RU" sz="1600" b="1" dirty="0">
              <a:solidFill>
                <a:srgbClr val="C00000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936686" y="1782323"/>
            <a:ext cx="20162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rgbClr val="C00000"/>
                </a:solidFill>
                <a:latin typeface="Arial" charset="0"/>
                <a:ea typeface="MS PGothic" pitchFamily="34" charset="-128"/>
              </a:rPr>
              <a:t>Pre-completion Net Revenues</a:t>
            </a:r>
            <a:endParaRPr lang="ru-RU" sz="1600" b="1" dirty="0">
              <a:solidFill>
                <a:srgbClr val="C00000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988182" y="1197449"/>
            <a:ext cx="138908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ADEF"/>
                </a:solidFill>
                <a:latin typeface="Arial" charset="0"/>
                <a:ea typeface="MS PGothic" pitchFamily="34" charset="-128"/>
              </a:rPr>
              <a:t>Adjustment coefficient</a:t>
            </a:r>
            <a:endParaRPr lang="ru-RU" sz="1600" b="1" dirty="0">
              <a:solidFill>
                <a:srgbClr val="00ADEF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7899" y="1261569"/>
            <a:ext cx="342647" cy="45653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00ADEF"/>
                </a:solidFill>
                <a:latin typeface="+mn-lt"/>
                <a:cs typeface="Tahoma" pitchFamily="34" charset="0"/>
              </a:rPr>
              <a:t>=</a:t>
            </a:r>
            <a:endParaRPr lang="ru-RU" dirty="0" smtClean="0">
              <a:solidFill>
                <a:srgbClr val="00ADEF"/>
              </a:solidFill>
              <a:latin typeface="+mn-lt"/>
              <a:cs typeface="Tahom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49992" y="1261569"/>
            <a:ext cx="342647" cy="45653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00ADEF"/>
                </a:solidFill>
                <a:latin typeface="+mn-lt"/>
                <a:cs typeface="Tahoma" pitchFamily="34" charset="0"/>
              </a:rPr>
              <a:t>+</a:t>
            </a:r>
            <a:endParaRPr lang="ru-RU" dirty="0" smtClean="0">
              <a:solidFill>
                <a:srgbClr val="00ADEF"/>
              </a:solidFill>
              <a:latin typeface="+mn-lt"/>
              <a:cs typeface="Tahom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06205" y="1261569"/>
            <a:ext cx="342647" cy="45653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00ADEF"/>
                </a:solidFill>
                <a:latin typeface="+mn-lt"/>
                <a:cs typeface="Tahoma" pitchFamily="34" charset="0"/>
              </a:rPr>
              <a:t>+</a:t>
            </a:r>
            <a:endParaRPr lang="ru-RU" dirty="0" smtClean="0">
              <a:solidFill>
                <a:srgbClr val="00ADEF"/>
              </a:solidFill>
              <a:latin typeface="+mn-lt"/>
              <a:cs typeface="Tahom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93129" y="1261569"/>
            <a:ext cx="342647" cy="45653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00ADEF"/>
                </a:solidFill>
                <a:latin typeface="+mn-lt"/>
                <a:cs typeface="Tahoma" pitchFamily="34" charset="0"/>
              </a:rPr>
              <a:t>+</a:t>
            </a:r>
            <a:endParaRPr lang="ru-RU" dirty="0" smtClean="0">
              <a:solidFill>
                <a:srgbClr val="00ADEF"/>
              </a:solidFill>
              <a:latin typeface="+mn-lt"/>
              <a:cs typeface="Tahom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2896" y="1261569"/>
            <a:ext cx="342647" cy="45653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00ADEF"/>
                </a:solidFill>
                <a:latin typeface="+mn-lt"/>
                <a:cs typeface="Tahoma" pitchFamily="34" charset="0"/>
              </a:rPr>
              <a:t>+</a:t>
            </a:r>
            <a:endParaRPr lang="ru-RU" dirty="0" smtClean="0">
              <a:solidFill>
                <a:srgbClr val="00ADEF"/>
              </a:solidFill>
              <a:latin typeface="+mn-lt"/>
              <a:cs typeface="Tahoma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62903" y="1782323"/>
            <a:ext cx="342647" cy="45653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C00000"/>
                </a:solidFill>
                <a:latin typeface="+mn-lt"/>
                <a:cs typeface="Tahoma" pitchFamily="34" charset="0"/>
              </a:rPr>
              <a:t>-</a:t>
            </a:r>
            <a:endParaRPr lang="ru-RU" dirty="0" smtClean="0">
              <a:solidFill>
                <a:srgbClr val="C00000"/>
              </a:solidFill>
              <a:latin typeface="+mn-lt"/>
              <a:cs typeface="Tahoma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04483" y="1767279"/>
            <a:ext cx="342647" cy="45653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C00000"/>
                </a:solidFill>
                <a:latin typeface="+mn-lt"/>
                <a:cs typeface="Tahoma" pitchFamily="34" charset="0"/>
              </a:rPr>
              <a:t>-</a:t>
            </a:r>
            <a:endParaRPr lang="ru-RU" dirty="0" smtClean="0">
              <a:solidFill>
                <a:srgbClr val="C00000"/>
              </a:solidFill>
              <a:latin typeface="+mn-lt"/>
              <a:cs typeface="Tahoma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000672" y="2859181"/>
            <a:ext cx="2467139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ADEF"/>
                </a:solidFill>
                <a:latin typeface="Arial" charset="0"/>
                <a:ea typeface="MS PGothic" pitchFamily="34" charset="-128"/>
              </a:rPr>
              <a:t>Construction cost </a:t>
            </a:r>
            <a:r>
              <a:rPr lang="en-US" sz="1400" b="1" dirty="0" smtClean="0">
                <a:solidFill>
                  <a:srgbClr val="00ADEF"/>
                </a:solidFill>
                <a:latin typeface="Arial" charset="0"/>
                <a:ea typeface="MS PGothic" pitchFamily="34" charset="-128"/>
              </a:rPr>
              <a:t>overrun</a:t>
            </a:r>
            <a:r>
              <a:rPr lang="ru-RU" sz="1400" b="1" dirty="0" smtClean="0">
                <a:solidFill>
                  <a:srgbClr val="00ADEF"/>
                </a:solidFill>
                <a:latin typeface="Arial" charset="0"/>
                <a:ea typeface="MS PGothic" pitchFamily="34" charset="-128"/>
              </a:rPr>
              <a:t>/</a:t>
            </a:r>
            <a:endParaRPr lang="ru-RU" sz="1400" b="1" dirty="0">
              <a:solidFill>
                <a:srgbClr val="00ADEF"/>
              </a:solidFill>
              <a:latin typeface="Arial" charset="0"/>
              <a:ea typeface="MS PGothic" pitchFamily="34" charset="-128"/>
            </a:endParaRPr>
          </a:p>
          <a:p>
            <a:r>
              <a:rPr lang="ru-RU" sz="1200" b="1" dirty="0" smtClean="0">
                <a:solidFill>
                  <a:srgbClr val="004162"/>
                </a:solidFill>
                <a:latin typeface="Arial" charset="0"/>
                <a:ea typeface="MS PGothic" pitchFamily="34" charset="-128"/>
              </a:rPr>
              <a:t>Оценка риска </a:t>
            </a:r>
            <a:r>
              <a:rPr lang="ru-RU" sz="1200" b="1" dirty="0">
                <a:solidFill>
                  <a:srgbClr val="004162"/>
                </a:solidFill>
                <a:latin typeface="Arial" charset="0"/>
                <a:ea typeface="MS PGothic" pitchFamily="34" charset="-128"/>
              </a:rPr>
              <a:t>превышения </a:t>
            </a:r>
            <a:r>
              <a:rPr lang="ru-RU" sz="1200" b="1" dirty="0" smtClean="0">
                <a:solidFill>
                  <a:srgbClr val="004162"/>
                </a:solidFill>
                <a:latin typeface="Arial" charset="0"/>
                <a:ea typeface="MS PGothic" pitchFamily="34" charset="-128"/>
              </a:rPr>
              <a:t>Бюджета Проекта</a:t>
            </a:r>
            <a:endParaRPr lang="en-US" sz="1200" b="1" dirty="0">
              <a:solidFill>
                <a:srgbClr val="004162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812131" y="2815323"/>
            <a:ext cx="2013077" cy="764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buClr>
                <a:srgbClr val="004162"/>
              </a:buClr>
            </a:pPr>
            <a:r>
              <a:rPr lang="en-US" sz="1400" b="1" dirty="0">
                <a:solidFill>
                  <a:srgbClr val="00ADEF"/>
                </a:solidFill>
                <a:latin typeface="Arial" charset="0"/>
                <a:ea typeface="MS PGothic" pitchFamily="34" charset="-128"/>
              </a:rPr>
              <a:t>Delay </a:t>
            </a:r>
            <a:r>
              <a:rPr lang="en-US" sz="1400" b="1" dirty="0" smtClean="0">
                <a:solidFill>
                  <a:srgbClr val="00ADEF"/>
                </a:solidFill>
                <a:latin typeface="Arial" charset="0"/>
                <a:ea typeface="MS PGothic" pitchFamily="34" charset="-128"/>
              </a:rPr>
              <a:t>costs</a:t>
            </a:r>
            <a:r>
              <a:rPr lang="ru-RU" sz="1400" b="1" dirty="0" smtClean="0">
                <a:solidFill>
                  <a:srgbClr val="00ADEF"/>
                </a:solidFill>
                <a:latin typeface="Arial" charset="0"/>
                <a:ea typeface="MS PGothic" pitchFamily="34" charset="-128"/>
              </a:rPr>
              <a:t>/</a:t>
            </a:r>
          </a:p>
          <a:p>
            <a:pPr lvl="0">
              <a:lnSpc>
                <a:spcPct val="115000"/>
              </a:lnSpc>
              <a:buClr>
                <a:srgbClr val="004162"/>
              </a:buClr>
            </a:pPr>
            <a:r>
              <a:rPr lang="ru-RU" sz="1200" b="1" dirty="0" smtClean="0">
                <a:solidFill>
                  <a:srgbClr val="004162"/>
                </a:solidFill>
                <a:latin typeface="Arial" charset="0"/>
                <a:ea typeface="MS PGothic" pitchFamily="34" charset="-128"/>
              </a:rPr>
              <a:t>Оценка риска задержки завершения </a:t>
            </a:r>
            <a:r>
              <a:rPr lang="ru-RU" sz="1200" b="1" dirty="0">
                <a:solidFill>
                  <a:srgbClr val="004162"/>
                </a:solidFill>
                <a:latin typeface="Arial" charset="0"/>
                <a:ea typeface="MS PGothic" pitchFamily="34" charset="-128"/>
              </a:rPr>
              <a:t>Проекта</a:t>
            </a:r>
            <a:endParaRPr lang="en-US" sz="1200" b="1" dirty="0">
              <a:solidFill>
                <a:srgbClr val="004162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329264" y="2859181"/>
            <a:ext cx="2462322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ADEF"/>
                </a:solidFill>
                <a:latin typeface="Arial" charset="0"/>
                <a:ea typeface="MS PGothic" pitchFamily="34" charset="-128"/>
              </a:rPr>
              <a:t>Performance </a:t>
            </a:r>
            <a:r>
              <a:rPr lang="en-US" sz="1400" b="1" dirty="0" smtClean="0">
                <a:solidFill>
                  <a:srgbClr val="00ADEF"/>
                </a:solidFill>
                <a:latin typeface="Arial" charset="0"/>
                <a:ea typeface="MS PGothic" pitchFamily="34" charset="-128"/>
              </a:rPr>
              <a:t>risk</a:t>
            </a:r>
            <a:r>
              <a:rPr lang="ru-RU" sz="1400" b="1" dirty="0" smtClean="0">
                <a:solidFill>
                  <a:srgbClr val="00ADEF"/>
                </a:solidFill>
                <a:latin typeface="Arial" charset="0"/>
                <a:ea typeface="MS PGothic" pitchFamily="34" charset="-128"/>
              </a:rPr>
              <a:t>/</a:t>
            </a:r>
            <a:endParaRPr lang="ru-RU" sz="1400" b="1" dirty="0">
              <a:solidFill>
                <a:srgbClr val="00ADEF"/>
              </a:solidFill>
              <a:latin typeface="Arial" charset="0"/>
              <a:ea typeface="MS PGothic" pitchFamily="34" charset="-128"/>
            </a:endParaRPr>
          </a:p>
          <a:p>
            <a:r>
              <a:rPr lang="ru-RU" sz="1200" b="1" dirty="0" smtClean="0">
                <a:solidFill>
                  <a:srgbClr val="004162"/>
                </a:solidFill>
                <a:latin typeface="Arial" charset="0"/>
                <a:ea typeface="MS PGothic" pitchFamily="34" charset="-128"/>
              </a:rPr>
              <a:t>Оценка риска </a:t>
            </a:r>
            <a:r>
              <a:rPr lang="ru-RU" sz="1200" b="1" dirty="0" err="1" smtClean="0">
                <a:solidFill>
                  <a:srgbClr val="004162"/>
                </a:solidFill>
                <a:latin typeface="Arial" charset="0"/>
                <a:ea typeface="MS PGothic" pitchFamily="34" charset="-128"/>
              </a:rPr>
              <a:t>недостижения</a:t>
            </a:r>
            <a:r>
              <a:rPr lang="ru-RU" sz="1200" b="1" dirty="0" smtClean="0">
                <a:solidFill>
                  <a:srgbClr val="004162"/>
                </a:solidFill>
                <a:latin typeface="Arial" charset="0"/>
                <a:ea typeface="MS PGothic" pitchFamily="34" charset="-128"/>
              </a:rPr>
              <a:t> проектных показателей</a:t>
            </a:r>
            <a:endParaRPr lang="en-US" sz="1200" b="1" dirty="0">
              <a:solidFill>
                <a:srgbClr val="004162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000672" y="3857605"/>
            <a:ext cx="2201564" cy="764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buClr>
                <a:srgbClr val="004162"/>
              </a:buClr>
            </a:pPr>
            <a:r>
              <a:rPr lang="en-US" sz="1400" b="1" dirty="0" smtClean="0">
                <a:solidFill>
                  <a:srgbClr val="00ADEF"/>
                </a:solidFill>
                <a:latin typeface="Arial" charset="0"/>
                <a:ea typeface="MS PGothic" pitchFamily="34" charset="-128"/>
              </a:rPr>
              <a:t>Financial risk</a:t>
            </a:r>
            <a:r>
              <a:rPr lang="ru-RU" sz="1400" b="1" dirty="0" smtClean="0">
                <a:solidFill>
                  <a:srgbClr val="00ADEF"/>
                </a:solidFill>
                <a:latin typeface="Arial" charset="0"/>
                <a:ea typeface="MS PGothic" pitchFamily="34" charset="-128"/>
              </a:rPr>
              <a:t>/</a:t>
            </a:r>
          </a:p>
          <a:p>
            <a:pPr lvl="0">
              <a:lnSpc>
                <a:spcPct val="115000"/>
              </a:lnSpc>
              <a:buClr>
                <a:srgbClr val="004162"/>
              </a:buClr>
            </a:pPr>
            <a:r>
              <a:rPr lang="ru-RU" sz="1200" b="1" dirty="0" smtClean="0">
                <a:solidFill>
                  <a:srgbClr val="004162"/>
                </a:solidFill>
                <a:latin typeface="Arial" charset="0"/>
                <a:ea typeface="MS PGothic" pitchFamily="34" charset="-128"/>
              </a:rPr>
              <a:t>Оценка риска увеличения финансовых расходов</a:t>
            </a:r>
            <a:endParaRPr lang="en-US" sz="1200" b="1" dirty="0">
              <a:solidFill>
                <a:srgbClr val="004162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812131" y="3901463"/>
            <a:ext cx="2152335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00ADEF"/>
                </a:solidFill>
                <a:latin typeface="Arial" charset="0"/>
                <a:ea typeface="MS PGothic" pitchFamily="34" charset="-128"/>
              </a:rPr>
              <a:t>Adjustment coefficient</a:t>
            </a:r>
            <a:r>
              <a:rPr lang="ru-RU" sz="1400" b="1" dirty="0" smtClean="0">
                <a:solidFill>
                  <a:srgbClr val="00ADEF"/>
                </a:solidFill>
                <a:latin typeface="Arial" charset="0"/>
                <a:ea typeface="MS PGothic" pitchFamily="34" charset="-128"/>
              </a:rPr>
              <a:t>/</a:t>
            </a:r>
            <a:endParaRPr lang="en-US" sz="1400" b="1" dirty="0">
              <a:solidFill>
                <a:srgbClr val="00ADEF"/>
              </a:solidFill>
              <a:latin typeface="Arial" charset="0"/>
              <a:ea typeface="MS PGothic" pitchFamily="34" charset="-128"/>
            </a:endParaRPr>
          </a:p>
          <a:p>
            <a:r>
              <a:rPr lang="ru-RU" sz="1200" b="1" dirty="0" smtClean="0">
                <a:solidFill>
                  <a:srgbClr val="004162"/>
                </a:solidFill>
                <a:latin typeface="Arial" charset="0"/>
                <a:ea typeface="MS PGothic" pitchFamily="34" charset="-128"/>
              </a:rPr>
              <a:t>Оценка прочих рисков Проекта</a:t>
            </a:r>
            <a:endParaRPr lang="en-US" sz="1200" b="1" dirty="0">
              <a:solidFill>
                <a:srgbClr val="004162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812131" y="4887090"/>
            <a:ext cx="354411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C00000"/>
                </a:solidFill>
                <a:latin typeface="Arial" charset="0"/>
                <a:ea typeface="MS PGothic" pitchFamily="34" charset="-128"/>
              </a:rPr>
              <a:t>Pre-completion </a:t>
            </a:r>
            <a:r>
              <a:rPr lang="ru-RU" sz="1400" b="1" dirty="0" smtClean="0">
                <a:solidFill>
                  <a:srgbClr val="C00000"/>
                </a:solidFill>
                <a:latin typeface="Arial" charset="0"/>
                <a:ea typeface="MS PGothic" pitchFamily="34" charset="-128"/>
              </a:rPr>
              <a:t/>
            </a:r>
            <a:br>
              <a:rPr lang="ru-RU" sz="1400" b="1" dirty="0" smtClean="0">
                <a:solidFill>
                  <a:srgbClr val="C00000"/>
                </a:solidFill>
                <a:latin typeface="Arial" charset="0"/>
                <a:ea typeface="MS PGothic" pitchFamily="34" charset="-128"/>
              </a:rPr>
            </a:br>
            <a:r>
              <a:rPr lang="en-US" sz="1400" b="1" dirty="0" smtClean="0">
                <a:solidFill>
                  <a:srgbClr val="C00000"/>
                </a:solidFill>
                <a:latin typeface="Arial" charset="0"/>
                <a:ea typeface="MS PGothic" pitchFamily="34" charset="-128"/>
              </a:rPr>
              <a:t>Net Revenues</a:t>
            </a:r>
            <a:r>
              <a:rPr lang="ru-RU" sz="1400" b="1" dirty="0" smtClean="0">
                <a:solidFill>
                  <a:srgbClr val="C00000"/>
                </a:solidFill>
                <a:latin typeface="Arial" charset="0"/>
                <a:ea typeface="MS PGothic" pitchFamily="34" charset="-128"/>
              </a:rPr>
              <a:t> (</a:t>
            </a:r>
            <a:r>
              <a:rPr lang="en-US" sz="1400" b="1" dirty="0" smtClean="0">
                <a:solidFill>
                  <a:srgbClr val="C00000"/>
                </a:solidFill>
                <a:latin typeface="Arial" charset="0"/>
                <a:ea typeface="MS PGothic" pitchFamily="34" charset="-128"/>
              </a:rPr>
              <a:t>PCNRs</a:t>
            </a:r>
            <a:r>
              <a:rPr lang="ru-RU" sz="1400" b="1" dirty="0" smtClean="0">
                <a:solidFill>
                  <a:srgbClr val="C00000"/>
                </a:solidFill>
                <a:latin typeface="Arial" charset="0"/>
                <a:ea typeface="MS PGothic" pitchFamily="34" charset="-128"/>
              </a:rPr>
              <a:t>)</a:t>
            </a:r>
          </a:p>
          <a:p>
            <a:r>
              <a:rPr lang="ru-RU" sz="1200" b="1" dirty="0">
                <a:solidFill>
                  <a:srgbClr val="004162"/>
                </a:solidFill>
                <a:latin typeface="Arial" charset="0"/>
                <a:ea typeface="MS PGothic" pitchFamily="34" charset="-128"/>
              </a:rPr>
              <a:t>Оценка </a:t>
            </a:r>
            <a:r>
              <a:rPr lang="ru-RU" sz="1200" b="1" dirty="0" smtClean="0">
                <a:solidFill>
                  <a:srgbClr val="004162"/>
                </a:solidFill>
                <a:latin typeface="Arial" charset="0"/>
                <a:ea typeface="MS PGothic" pitchFamily="34" charset="-128"/>
              </a:rPr>
              <a:t>чистых операционных доходов Проекта до даты Завершения Проекта</a:t>
            </a:r>
            <a:endParaRPr lang="en-US" sz="1200" b="1" dirty="0">
              <a:solidFill>
                <a:srgbClr val="004162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28464" y="2936125"/>
            <a:ext cx="17032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u="sng" dirty="0" smtClean="0">
                <a:solidFill>
                  <a:srgbClr val="003366"/>
                </a:solidFill>
                <a:latin typeface="Arial" charset="0"/>
                <a:ea typeface="MS PGothic" pitchFamily="34" charset="-128"/>
              </a:rPr>
              <a:t>Строительные риски</a:t>
            </a:r>
            <a:endParaRPr lang="ru-RU" sz="1400" b="1" u="sng" dirty="0">
              <a:solidFill>
                <a:srgbClr val="003366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11225" y="4086129"/>
            <a:ext cx="14112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u="sng" dirty="0" smtClean="0">
                <a:solidFill>
                  <a:srgbClr val="003366"/>
                </a:solidFill>
                <a:latin typeface="Arial" charset="0"/>
                <a:ea typeface="MS PGothic" pitchFamily="34" charset="-128"/>
              </a:rPr>
              <a:t>Прочие риски</a:t>
            </a:r>
            <a:endParaRPr lang="ru-RU" sz="14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111225" y="5071756"/>
            <a:ext cx="17204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u="sng" dirty="0" smtClean="0">
                <a:solidFill>
                  <a:srgbClr val="003366"/>
                </a:solidFill>
                <a:latin typeface="Arial" charset="0"/>
                <a:ea typeface="MS PGothic" pitchFamily="34" charset="-128"/>
              </a:rPr>
              <a:t>Корректирующие коэффициенты</a:t>
            </a:r>
            <a:endParaRPr lang="ru-RU" sz="14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036126" y="4902479"/>
            <a:ext cx="213065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  <a:latin typeface="Arial" charset="0"/>
                <a:ea typeface="MS PGothic" pitchFamily="34" charset="-128"/>
              </a:rPr>
              <a:t>Contingencies</a:t>
            </a:r>
            <a:endParaRPr lang="ru-RU" sz="1400" b="1" dirty="0" smtClean="0">
              <a:solidFill>
                <a:srgbClr val="C00000"/>
              </a:solidFill>
              <a:latin typeface="Arial" charset="0"/>
              <a:ea typeface="MS PGothic" pitchFamily="34" charset="-128"/>
            </a:endParaRPr>
          </a:p>
          <a:p>
            <a:r>
              <a:rPr lang="ru-RU" sz="1200" b="1" dirty="0" smtClean="0">
                <a:solidFill>
                  <a:srgbClr val="004162"/>
                </a:solidFill>
                <a:latin typeface="Arial" charset="0"/>
                <a:ea typeface="MS PGothic" pitchFamily="34" charset="-128"/>
              </a:rPr>
              <a:t>Непредвиденные расходы, включенные в Бюджет Проекта</a:t>
            </a:r>
            <a:endParaRPr lang="en-US" sz="1200" b="1" dirty="0">
              <a:solidFill>
                <a:srgbClr val="004162"/>
              </a:solidFill>
              <a:latin typeface="Arial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46072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Прямоугольник 45"/>
          <p:cNvSpPr/>
          <p:nvPr/>
        </p:nvSpPr>
        <p:spPr bwMode="auto">
          <a:xfrm>
            <a:off x="65248" y="5942770"/>
            <a:ext cx="9667454" cy="4190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  <a:extLst/>
        </p:spPr>
        <p:txBody>
          <a:bodyPr vert="horz" wrap="square" lIns="125985" tIns="82790" rIns="17998" bIns="46794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01688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smtClean="0">
              <a:ln>
                <a:noFill/>
              </a:ln>
              <a:solidFill>
                <a:srgbClr val="003366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5" name="Прямоугольник 44"/>
          <p:cNvSpPr/>
          <p:nvPr/>
        </p:nvSpPr>
        <p:spPr bwMode="auto">
          <a:xfrm>
            <a:off x="87949" y="2119230"/>
            <a:ext cx="2293645" cy="3706671"/>
          </a:xfrm>
          <a:prstGeom prst="rect">
            <a:avLst/>
          </a:prstGeom>
          <a:solidFill>
            <a:srgbClr val="EFF9FF"/>
          </a:solidFill>
          <a:ln>
            <a:noFill/>
          </a:ln>
          <a:effectLst/>
          <a:extLst/>
        </p:spPr>
        <p:txBody>
          <a:bodyPr vert="horz" wrap="square" lIns="125985" tIns="82790" rIns="17998" bIns="46794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01688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smtClean="0">
              <a:ln>
                <a:noFill/>
              </a:ln>
              <a:solidFill>
                <a:srgbClr val="003366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" name="Прямоугольник 31"/>
          <p:cNvSpPr/>
          <p:nvPr/>
        </p:nvSpPr>
        <p:spPr bwMode="auto">
          <a:xfrm>
            <a:off x="87950" y="796889"/>
            <a:ext cx="9643866" cy="118892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  <a:effectLst/>
          <a:extLst/>
        </p:spPr>
        <p:txBody>
          <a:bodyPr vert="horz" wrap="square" lIns="125985" tIns="82790" rIns="17998" bIns="46794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01688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smtClean="0">
              <a:ln>
                <a:noFill/>
              </a:ln>
              <a:solidFill>
                <a:srgbClr val="003366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1305710"/>
              </p:ext>
            </p:extLst>
          </p:nvPr>
        </p:nvGraphicFramePr>
        <p:xfrm>
          <a:off x="2352910" y="2129241"/>
          <a:ext cx="7541459" cy="3703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25035">
                  <a:extLst>
                    <a:ext uri="{9D8B030D-6E8A-4147-A177-3AD203B41FA5}">
                      <a16:colId xmlns:a16="http://schemas.microsoft.com/office/drawing/2014/main" val="2702478374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1388719272"/>
                    </a:ext>
                  </a:extLst>
                </a:gridCol>
              </a:tblGrid>
              <a:tr h="18516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44725796"/>
                  </a:ext>
                </a:extLst>
              </a:tr>
              <a:tr h="18516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2014273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Оценка </a:t>
            </a:r>
            <a:r>
              <a:rPr lang="ru-RU" dirty="0" smtClean="0">
                <a:solidFill>
                  <a:srgbClr val="003366"/>
                </a:solidFill>
                <a:latin typeface="Arial" charset="0"/>
                <a:ea typeface="MS PGothic" pitchFamily="34" charset="-128"/>
              </a:rPr>
              <a:t>строительных рисков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4017" y="2421384"/>
            <a:ext cx="2298893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ADEF"/>
                </a:solidFill>
                <a:latin typeface="Arial" charset="0"/>
                <a:ea typeface="MS PGothic" pitchFamily="34" charset="-128"/>
              </a:rPr>
              <a:t>Construction cost </a:t>
            </a:r>
            <a:r>
              <a:rPr lang="en-US" sz="1400" b="1" dirty="0" smtClean="0">
                <a:solidFill>
                  <a:srgbClr val="00ADEF"/>
                </a:solidFill>
                <a:latin typeface="Arial" charset="0"/>
                <a:ea typeface="MS PGothic" pitchFamily="34" charset="-128"/>
              </a:rPr>
              <a:t>overrun</a:t>
            </a:r>
            <a:r>
              <a:rPr lang="ru-RU" sz="1400" b="1" dirty="0" smtClean="0">
                <a:solidFill>
                  <a:srgbClr val="00ADEF"/>
                </a:solidFill>
                <a:latin typeface="Arial" charset="0"/>
                <a:ea typeface="MS PGothic" pitchFamily="34" charset="-128"/>
              </a:rPr>
              <a:t>/</a:t>
            </a:r>
            <a:endParaRPr lang="ru-RU" sz="1400" b="1" dirty="0">
              <a:solidFill>
                <a:srgbClr val="00ADEF"/>
              </a:solidFill>
              <a:latin typeface="Arial" charset="0"/>
              <a:ea typeface="MS PGothic" pitchFamily="34" charset="-128"/>
            </a:endParaRPr>
          </a:p>
          <a:p>
            <a:r>
              <a:rPr lang="ru-RU" sz="1200" b="1" dirty="0" smtClean="0">
                <a:solidFill>
                  <a:srgbClr val="004162"/>
                </a:solidFill>
                <a:latin typeface="Arial" charset="0"/>
                <a:ea typeface="MS PGothic" pitchFamily="34" charset="-128"/>
              </a:rPr>
              <a:t>Оценка риска </a:t>
            </a:r>
            <a:r>
              <a:rPr lang="ru-RU" sz="1200" b="1" dirty="0">
                <a:solidFill>
                  <a:srgbClr val="004162"/>
                </a:solidFill>
                <a:latin typeface="Arial" charset="0"/>
                <a:ea typeface="MS PGothic" pitchFamily="34" charset="-128"/>
              </a:rPr>
              <a:t>превышения </a:t>
            </a:r>
            <a:r>
              <a:rPr lang="ru-RU" sz="1200" b="1" dirty="0" smtClean="0">
                <a:solidFill>
                  <a:srgbClr val="004162"/>
                </a:solidFill>
                <a:latin typeface="Arial" charset="0"/>
                <a:ea typeface="MS PGothic" pitchFamily="34" charset="-128"/>
              </a:rPr>
              <a:t>Бюджета Проекта</a:t>
            </a:r>
            <a:endParaRPr lang="en-US" sz="1200" b="1" dirty="0">
              <a:solidFill>
                <a:srgbClr val="004162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4017" y="3565019"/>
            <a:ext cx="2434440" cy="764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buClr>
                <a:srgbClr val="004162"/>
              </a:buClr>
            </a:pPr>
            <a:r>
              <a:rPr lang="en-US" sz="1400" b="1" dirty="0">
                <a:solidFill>
                  <a:srgbClr val="00ADEF"/>
                </a:solidFill>
                <a:latin typeface="Arial" charset="0"/>
                <a:ea typeface="MS PGothic" pitchFamily="34" charset="-128"/>
              </a:rPr>
              <a:t>Delay </a:t>
            </a:r>
            <a:r>
              <a:rPr lang="en-US" sz="1400" b="1" dirty="0" smtClean="0">
                <a:solidFill>
                  <a:srgbClr val="00ADEF"/>
                </a:solidFill>
                <a:latin typeface="Arial" charset="0"/>
                <a:ea typeface="MS PGothic" pitchFamily="34" charset="-128"/>
              </a:rPr>
              <a:t>costs</a:t>
            </a:r>
            <a:r>
              <a:rPr lang="ru-RU" sz="1400" b="1" dirty="0" smtClean="0">
                <a:solidFill>
                  <a:srgbClr val="00ADEF"/>
                </a:solidFill>
                <a:latin typeface="Arial" charset="0"/>
                <a:ea typeface="MS PGothic" pitchFamily="34" charset="-128"/>
              </a:rPr>
              <a:t>/</a:t>
            </a:r>
          </a:p>
          <a:p>
            <a:pPr lvl="0">
              <a:lnSpc>
                <a:spcPct val="115000"/>
              </a:lnSpc>
              <a:buClr>
                <a:srgbClr val="004162"/>
              </a:buClr>
            </a:pPr>
            <a:r>
              <a:rPr lang="ru-RU" sz="1200" b="1" dirty="0" smtClean="0">
                <a:solidFill>
                  <a:srgbClr val="004162"/>
                </a:solidFill>
                <a:latin typeface="Arial" charset="0"/>
                <a:ea typeface="MS PGothic" pitchFamily="34" charset="-128"/>
              </a:rPr>
              <a:t>Оценка риска  задержки сроков завершения Проекта</a:t>
            </a:r>
            <a:endParaRPr lang="en-US" sz="1200" b="1" dirty="0">
              <a:solidFill>
                <a:srgbClr val="004162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797428" y="648159"/>
            <a:ext cx="2295821" cy="338554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3366"/>
                </a:solidFill>
                <a:latin typeface="Arial" charset="0"/>
                <a:ea typeface="MS PGothic" pitchFamily="34" charset="-128"/>
              </a:rPr>
              <a:t>C</a:t>
            </a:r>
            <a:r>
              <a:rPr lang="ru-RU" sz="1600" b="1" dirty="0" smtClean="0">
                <a:solidFill>
                  <a:srgbClr val="003366"/>
                </a:solidFill>
                <a:latin typeface="Arial" charset="0"/>
                <a:ea typeface="MS PGothic" pitchFamily="34" charset="-128"/>
              </a:rPr>
              <a:t>С</a:t>
            </a:r>
            <a:r>
              <a:rPr lang="en-US" sz="1600" b="1" dirty="0" smtClean="0">
                <a:solidFill>
                  <a:srgbClr val="003366"/>
                </a:solidFill>
                <a:latin typeface="Arial" charset="0"/>
                <a:ea typeface="MS PGothic" pitchFamily="34" charset="-128"/>
              </a:rPr>
              <a:t>ES    </a:t>
            </a:r>
            <a:r>
              <a:rPr lang="en-US" sz="1600" b="1" dirty="0">
                <a:solidFill>
                  <a:srgbClr val="003366"/>
                </a:solidFill>
                <a:latin typeface="Arial" charset="0"/>
                <a:ea typeface="MS PGothic" pitchFamily="34" charset="-128"/>
              </a:rPr>
              <a:t>Commitment </a:t>
            </a:r>
            <a:endParaRPr lang="en-US" sz="1600" b="1" dirty="0" smtClean="0">
              <a:solidFill>
                <a:srgbClr val="003366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73578" y="909211"/>
            <a:ext cx="158417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>
                <a:solidFill>
                  <a:srgbClr val="00ADEF"/>
                </a:solidFill>
                <a:latin typeface="Arial" charset="0"/>
                <a:ea typeface="MS PGothic" pitchFamily="34" charset="-128"/>
              </a:rPr>
              <a:t>Construction cost overrun </a:t>
            </a:r>
            <a:endParaRPr lang="ru-RU" sz="1500" b="1" dirty="0">
              <a:solidFill>
                <a:srgbClr val="00ADEF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845671" y="1016933"/>
            <a:ext cx="126829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>
                <a:solidFill>
                  <a:srgbClr val="00ADEF"/>
                </a:solidFill>
                <a:latin typeface="Arial" charset="0"/>
                <a:ea typeface="MS PGothic" pitchFamily="34" charset="-128"/>
              </a:rPr>
              <a:t>Delay cost </a:t>
            </a:r>
            <a:endParaRPr lang="ru-RU" sz="1500" b="1" dirty="0">
              <a:solidFill>
                <a:srgbClr val="00ADEF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501884" y="909211"/>
            <a:ext cx="149900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" b="1" dirty="0">
                <a:solidFill>
                  <a:srgbClr val="00ADEF"/>
                </a:solidFill>
                <a:latin typeface="Arial" charset="0"/>
                <a:ea typeface="MS PGothic" pitchFamily="34" charset="-128"/>
              </a:rPr>
              <a:t>Performance risk </a:t>
            </a:r>
            <a:endParaRPr lang="ru-RU" sz="1500" b="1" dirty="0">
              <a:solidFill>
                <a:srgbClr val="00ADEF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388808" y="909211"/>
            <a:ext cx="124185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" b="1" dirty="0">
                <a:solidFill>
                  <a:srgbClr val="00ADEF"/>
                </a:solidFill>
                <a:latin typeface="Arial" charset="0"/>
                <a:ea typeface="MS PGothic" pitchFamily="34" charset="-128"/>
              </a:rPr>
              <a:t>Financial risk </a:t>
            </a:r>
            <a:endParaRPr lang="ru-RU" sz="1500" b="1" dirty="0">
              <a:solidFill>
                <a:srgbClr val="00ADEF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884732" y="1546447"/>
            <a:ext cx="1596912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>
                <a:solidFill>
                  <a:srgbClr val="C00000"/>
                </a:solidFill>
                <a:latin typeface="Arial" charset="0"/>
                <a:ea typeface="MS PGothic" pitchFamily="34" charset="-128"/>
              </a:rPr>
              <a:t>Contingencies</a:t>
            </a:r>
            <a:endParaRPr lang="ru-RU" sz="1500" b="1" dirty="0">
              <a:solidFill>
                <a:srgbClr val="C00000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950519" y="1438725"/>
            <a:ext cx="170937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" b="1" dirty="0">
                <a:solidFill>
                  <a:srgbClr val="C00000"/>
                </a:solidFill>
                <a:latin typeface="Arial" charset="0"/>
                <a:ea typeface="MS PGothic" pitchFamily="34" charset="-128"/>
              </a:rPr>
              <a:t>Pre-completion Net Revenues</a:t>
            </a:r>
            <a:endParaRPr lang="ru-RU" sz="1500" b="1" dirty="0">
              <a:solidFill>
                <a:srgbClr val="C00000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8018579" y="909211"/>
            <a:ext cx="138908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" b="1" dirty="0" smtClean="0">
                <a:solidFill>
                  <a:srgbClr val="00ADEF"/>
                </a:solidFill>
                <a:latin typeface="Arial" charset="0"/>
                <a:ea typeface="MS PGothic" pitchFamily="34" charset="-128"/>
              </a:rPr>
              <a:t>Adjustment coefficient</a:t>
            </a:r>
            <a:endParaRPr lang="ru-RU" sz="1500" b="1" dirty="0">
              <a:solidFill>
                <a:srgbClr val="00ADEF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08296" y="939989"/>
            <a:ext cx="342647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rgbClr val="00ADEF"/>
                </a:solidFill>
                <a:latin typeface="+mn-lt"/>
                <a:cs typeface="Tahoma" pitchFamily="34" charset="0"/>
              </a:rPr>
              <a:t>=</a:t>
            </a:r>
            <a:endParaRPr lang="ru-RU" sz="1600" dirty="0" smtClean="0">
              <a:solidFill>
                <a:srgbClr val="00ADEF"/>
              </a:solidFill>
              <a:latin typeface="+mn-lt"/>
              <a:cs typeface="Tahoma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480389" y="939989"/>
            <a:ext cx="342647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rgbClr val="00ADEF"/>
                </a:solidFill>
                <a:latin typeface="+mn-lt"/>
                <a:cs typeface="Tahoma" pitchFamily="34" charset="0"/>
              </a:rPr>
              <a:t>+</a:t>
            </a:r>
            <a:endParaRPr lang="ru-RU" sz="1600" dirty="0" smtClean="0">
              <a:solidFill>
                <a:srgbClr val="00ADEF"/>
              </a:solidFill>
              <a:latin typeface="+mn-lt"/>
              <a:cs typeface="Tahoma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136602" y="939989"/>
            <a:ext cx="342647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rgbClr val="00ADEF"/>
                </a:solidFill>
                <a:latin typeface="+mn-lt"/>
                <a:cs typeface="Tahoma" pitchFamily="34" charset="0"/>
              </a:rPr>
              <a:t>+</a:t>
            </a:r>
            <a:endParaRPr lang="ru-RU" sz="1600" dirty="0" smtClean="0">
              <a:solidFill>
                <a:srgbClr val="00ADEF"/>
              </a:solidFill>
              <a:latin typeface="+mn-lt"/>
              <a:cs typeface="Tahoma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023526" y="939989"/>
            <a:ext cx="342647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rgbClr val="00ADEF"/>
                </a:solidFill>
                <a:latin typeface="+mn-lt"/>
                <a:cs typeface="Tahoma" pitchFamily="34" charset="0"/>
              </a:rPr>
              <a:t>+</a:t>
            </a:r>
            <a:endParaRPr lang="ru-RU" sz="1600" dirty="0" smtClean="0">
              <a:solidFill>
                <a:srgbClr val="00ADEF"/>
              </a:solidFill>
              <a:latin typeface="+mn-lt"/>
              <a:cs typeface="Tahoma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653293" y="939989"/>
            <a:ext cx="342647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rgbClr val="00ADEF"/>
                </a:solidFill>
                <a:latin typeface="+mn-lt"/>
                <a:cs typeface="Tahoma" pitchFamily="34" charset="0"/>
              </a:rPr>
              <a:t>+</a:t>
            </a:r>
            <a:endParaRPr lang="ru-RU" sz="1600" dirty="0" smtClean="0">
              <a:solidFill>
                <a:srgbClr val="00ADEF"/>
              </a:solidFill>
              <a:latin typeface="+mn-lt"/>
              <a:cs typeface="Tahoma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576736" y="1469503"/>
            <a:ext cx="342647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rgbClr val="C00000"/>
                </a:solidFill>
                <a:latin typeface="+mn-lt"/>
                <a:cs typeface="Tahoma" pitchFamily="34" charset="0"/>
              </a:rPr>
              <a:t>-</a:t>
            </a:r>
            <a:endParaRPr lang="ru-RU" sz="1600" dirty="0" smtClean="0">
              <a:solidFill>
                <a:srgbClr val="C00000"/>
              </a:solidFill>
              <a:latin typeface="+mn-lt"/>
              <a:cs typeface="Tahoma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618316" y="1469503"/>
            <a:ext cx="342647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rgbClr val="C00000"/>
                </a:solidFill>
                <a:latin typeface="+mn-lt"/>
                <a:cs typeface="Tahoma" pitchFamily="34" charset="0"/>
              </a:rPr>
              <a:t>-</a:t>
            </a:r>
            <a:endParaRPr lang="ru-RU" sz="1600" dirty="0" smtClean="0">
              <a:solidFill>
                <a:srgbClr val="C00000"/>
              </a:solidFill>
              <a:latin typeface="+mn-lt"/>
              <a:cs typeface="Tahoma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392866" y="2060848"/>
            <a:ext cx="36528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b="1" u="sng" dirty="0" smtClean="0">
                <a:solidFill>
                  <a:srgbClr val="004162"/>
                </a:solidFill>
                <a:latin typeface="Arial" charset="0"/>
                <a:ea typeface="MS PGothic" pitchFamily="34" charset="-128"/>
              </a:rPr>
              <a:t>Описание</a:t>
            </a:r>
            <a:endParaRPr lang="ru-RU" sz="1400" u="sng" dirty="0">
              <a:solidFill>
                <a:srgbClr val="004162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6138075" y="2060848"/>
            <a:ext cx="363526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b="1" u="sng" dirty="0" smtClean="0">
                <a:solidFill>
                  <a:srgbClr val="004162"/>
                </a:solidFill>
                <a:latin typeface="Arial" charset="0"/>
                <a:ea typeface="MS PGothic" pitchFamily="34" charset="-128"/>
              </a:rPr>
              <a:t>Защитные механизмы</a:t>
            </a:r>
            <a:endParaRPr lang="ru-RU" sz="1400" u="sng" dirty="0">
              <a:solidFill>
                <a:srgbClr val="004162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381595" y="3589367"/>
            <a:ext cx="3702401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spcAft>
                <a:spcPts val="600"/>
              </a:spcAft>
              <a:buClr>
                <a:srgbClr val="004162"/>
              </a:buClr>
              <a:buFont typeface="Wingdings" panose="05000000000000000000" pitchFamily="2" charset="2"/>
              <a:buChar char="§"/>
            </a:pPr>
            <a:r>
              <a:rPr lang="ru-RU" sz="12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Оценочный объем превышения Бюджета, связанный с нарушением сроков реализации Проекта (в </a:t>
            </a:r>
            <a:r>
              <a:rPr lang="ru-RU" sz="1200" dirty="0" err="1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т.ч</a:t>
            </a:r>
            <a:r>
              <a:rPr lang="ru-RU" sz="12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 капитальные затраты, финансовые расходы и т.д.)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61055" y="5967640"/>
            <a:ext cx="9667455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25985" tIns="82790" rIns="17998" bIns="46794" numCol="1" rtlCol="0" anchor="ctr" anchorCtr="0" compatLnSpc="1">
            <a:prstTxWarp prst="textNoShape">
              <a:avLst/>
            </a:prstTxWarp>
          </a:bodyPr>
          <a:lstStyle/>
          <a:p>
            <a:pPr lvl="1" algn="ctr"/>
            <a:r>
              <a:rPr lang="ru-RU" sz="1400" dirty="0">
                <a:latin typeface="+mn-lt"/>
              </a:rPr>
              <a:t>Строительные риски оцениваются </a:t>
            </a:r>
            <a:r>
              <a:rPr lang="ru-RU" sz="1400" b="1" dirty="0" smtClean="0">
                <a:solidFill>
                  <a:srgbClr val="004162"/>
                </a:solidFill>
                <a:latin typeface="+mn-lt"/>
              </a:rPr>
              <a:t>Тех</a:t>
            </a:r>
            <a:r>
              <a:rPr lang="ru-RU" sz="1400" b="1" dirty="0">
                <a:solidFill>
                  <a:srgbClr val="004162"/>
                </a:solidFill>
                <a:latin typeface="+mn-lt"/>
              </a:rPr>
              <a:t>. консультантом </a:t>
            </a:r>
            <a:r>
              <a:rPr lang="ru-RU" sz="1400" dirty="0">
                <a:latin typeface="+mn-lt"/>
              </a:rPr>
              <a:t>Кредитора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54017" y="4710317"/>
            <a:ext cx="242745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ADEF"/>
                </a:solidFill>
                <a:latin typeface="Arial" charset="0"/>
                <a:ea typeface="MS PGothic" pitchFamily="34" charset="-128"/>
              </a:rPr>
              <a:t>Performance </a:t>
            </a:r>
            <a:r>
              <a:rPr lang="en-US" sz="1400" b="1" dirty="0" smtClean="0">
                <a:solidFill>
                  <a:srgbClr val="00ADEF"/>
                </a:solidFill>
                <a:latin typeface="Arial" charset="0"/>
                <a:ea typeface="MS PGothic" pitchFamily="34" charset="-128"/>
              </a:rPr>
              <a:t>risk</a:t>
            </a:r>
            <a:r>
              <a:rPr lang="ru-RU" sz="1400" b="1" dirty="0" smtClean="0">
                <a:solidFill>
                  <a:srgbClr val="00ADEF"/>
                </a:solidFill>
                <a:latin typeface="Arial" charset="0"/>
                <a:ea typeface="MS PGothic" pitchFamily="34" charset="-128"/>
              </a:rPr>
              <a:t>/</a:t>
            </a:r>
            <a:endParaRPr lang="ru-RU" sz="1400" b="1" dirty="0">
              <a:solidFill>
                <a:srgbClr val="00ADEF"/>
              </a:solidFill>
              <a:latin typeface="Arial" charset="0"/>
              <a:ea typeface="MS PGothic" pitchFamily="34" charset="-128"/>
            </a:endParaRPr>
          </a:p>
          <a:p>
            <a:r>
              <a:rPr lang="ru-RU" sz="1200" b="1" dirty="0" smtClean="0">
                <a:solidFill>
                  <a:srgbClr val="004162"/>
                </a:solidFill>
                <a:latin typeface="Arial" charset="0"/>
                <a:ea typeface="MS PGothic" pitchFamily="34" charset="-128"/>
              </a:rPr>
              <a:t>Оценка риска </a:t>
            </a:r>
            <a:r>
              <a:rPr lang="ru-RU" sz="1200" b="1" dirty="0" err="1" smtClean="0">
                <a:solidFill>
                  <a:srgbClr val="004162"/>
                </a:solidFill>
                <a:latin typeface="Arial" charset="0"/>
                <a:ea typeface="MS PGothic" pitchFamily="34" charset="-128"/>
              </a:rPr>
              <a:t>недостижения</a:t>
            </a:r>
            <a:r>
              <a:rPr lang="ru-RU" sz="1200" b="1" dirty="0" smtClean="0">
                <a:solidFill>
                  <a:srgbClr val="004162"/>
                </a:solidFill>
                <a:latin typeface="Arial" charset="0"/>
                <a:ea typeface="MS PGothic" pitchFamily="34" charset="-128"/>
              </a:rPr>
              <a:t> проектных показателей</a:t>
            </a:r>
            <a:endParaRPr lang="en-US" sz="1200" b="1" dirty="0">
              <a:solidFill>
                <a:srgbClr val="004162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381595" y="4710317"/>
            <a:ext cx="3858296" cy="113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spcAft>
                <a:spcPts val="600"/>
              </a:spcAft>
              <a:buClr>
                <a:srgbClr val="004162"/>
              </a:buClr>
              <a:buFont typeface="Wingdings" panose="05000000000000000000" pitchFamily="2" charset="2"/>
              <a:buChar char="§"/>
            </a:pPr>
            <a:r>
              <a:rPr lang="ru-RU" sz="12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Оценочный объем снижения прогнозных денежных потоков Проекта ввиду </a:t>
            </a:r>
            <a:r>
              <a:rPr lang="ru-RU" sz="1200" dirty="0" err="1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недостижения</a:t>
            </a:r>
            <a:r>
              <a:rPr lang="ru-RU" sz="12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технических параметров Проекта, согласованных на этапе Финансового Закрытия 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6083996" y="2421384"/>
            <a:ext cx="3883970" cy="35271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600"/>
              </a:spcAft>
              <a:buClr>
                <a:srgbClr val="004162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EPC-подрядчик обладает успешным опытом реализации аналогичных Проектов</a:t>
            </a:r>
          </a:p>
          <a:p>
            <a:pPr marL="342900" indent="-342900">
              <a:lnSpc>
                <a:spcPct val="115000"/>
              </a:lnSpc>
              <a:spcAft>
                <a:spcPts val="600"/>
              </a:spcAft>
              <a:buClr>
                <a:srgbClr val="004162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EPC-подрядчик финансово устойчив</a:t>
            </a:r>
          </a:p>
          <a:p>
            <a:pPr marL="342900" indent="-342900">
              <a:lnSpc>
                <a:spcPct val="115000"/>
              </a:lnSpc>
              <a:spcAft>
                <a:spcPts val="600"/>
              </a:spcAft>
              <a:buClr>
                <a:srgbClr val="004162"/>
              </a:buClr>
              <a:buFont typeface="Wingdings" panose="05000000000000000000" pitchFamily="2" charset="2"/>
              <a:buChar char="§"/>
            </a:pPr>
            <a:r>
              <a:rPr lang="en-US" sz="12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EPC</a:t>
            </a:r>
            <a:r>
              <a:rPr lang="ru-RU" sz="12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-контракт заключен на условиях </a:t>
            </a:r>
            <a:r>
              <a:rPr lang="en-US" sz="12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Lump Sum</a:t>
            </a:r>
            <a:r>
              <a:rPr lang="ru-RU" sz="12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Turn Key</a:t>
            </a:r>
            <a:r>
              <a:rPr lang="ru-RU" sz="12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538163" lvl="1" indent="-269875">
              <a:lnSpc>
                <a:spcPct val="115000"/>
              </a:lnSpc>
              <a:spcAft>
                <a:spcPts val="600"/>
              </a:spcAft>
              <a:buClr>
                <a:srgbClr val="004162"/>
              </a:buClr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риски превышения Бюджета покрываются </a:t>
            </a:r>
            <a:r>
              <a:rPr lang="en-US" sz="12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EPC-</a:t>
            </a:r>
            <a:r>
              <a:rPr lang="ru-RU" sz="12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подрядчиком</a:t>
            </a:r>
          </a:p>
          <a:p>
            <a:pPr marL="538163" lvl="1" indent="-269875">
              <a:lnSpc>
                <a:spcPct val="115000"/>
              </a:lnSpc>
              <a:spcAft>
                <a:spcPts val="600"/>
              </a:spcAft>
              <a:buClr>
                <a:srgbClr val="004162"/>
              </a:buClr>
              <a:buFont typeface="Arial" panose="020B0604020202020204" pitchFamily="34" charset="0"/>
              <a:buChar char="•"/>
            </a:pPr>
            <a:r>
              <a:rPr lang="ru-RU" sz="12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предоставление </a:t>
            </a:r>
            <a:r>
              <a:rPr lang="en-US" sz="12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EPC-</a:t>
            </a:r>
            <a:r>
              <a:rPr lang="ru-RU" sz="12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подрядчиком </a:t>
            </a:r>
            <a:r>
              <a:rPr lang="en-US" sz="12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Delay LD</a:t>
            </a:r>
            <a:r>
              <a:rPr lang="en-US" sz="12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ru-RU" sz="12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за </a:t>
            </a:r>
            <a:r>
              <a:rPr lang="ru-RU" sz="12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нарушения сроков реализации Проекта</a:t>
            </a:r>
          </a:p>
          <a:p>
            <a:pPr marL="538163" lvl="1" indent="-269875">
              <a:lnSpc>
                <a:spcPct val="115000"/>
              </a:lnSpc>
              <a:spcAft>
                <a:spcPts val="600"/>
              </a:spcAft>
              <a:buClr>
                <a:srgbClr val="004162"/>
              </a:buClr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предоставление </a:t>
            </a:r>
            <a:r>
              <a:rPr lang="en-US" sz="12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EPC-</a:t>
            </a:r>
            <a:r>
              <a:rPr lang="ru-RU" sz="12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подрядчиком </a:t>
            </a:r>
            <a:r>
              <a:rPr lang="en-US" sz="12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performance LDs / performance </a:t>
            </a:r>
            <a:r>
              <a:rPr lang="en-US" sz="12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bonds</a:t>
            </a:r>
            <a:r>
              <a:rPr lang="ru-RU" sz="12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/ </a:t>
            </a:r>
            <a:r>
              <a:rPr lang="en-US" sz="12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warranty bonds</a:t>
            </a:r>
            <a:endParaRPr lang="ru-RU" sz="12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600"/>
              </a:spcAft>
              <a:buClr>
                <a:srgbClr val="004162"/>
              </a:buClr>
              <a:buFont typeface="Wingdings" panose="05000000000000000000" pitchFamily="2" charset="2"/>
              <a:buChar char="§"/>
            </a:pPr>
            <a:r>
              <a:rPr lang="en-US" sz="12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Delay in start-up insurance</a:t>
            </a:r>
            <a:endParaRPr lang="ru-RU" sz="12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2392865" y="2421384"/>
            <a:ext cx="3835756" cy="727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spcAft>
                <a:spcPts val="600"/>
              </a:spcAft>
              <a:buClr>
                <a:srgbClr val="004162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Оценочный объем превышение Бюджета Проекта, относительно </a:t>
            </a:r>
            <a:r>
              <a:rPr lang="ru-RU" sz="12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суммы, согласованной </a:t>
            </a:r>
            <a:r>
              <a:rPr lang="ru-RU" sz="12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на этапе Финансового </a:t>
            </a:r>
            <a:r>
              <a:rPr lang="ru-RU" sz="12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закрытия</a:t>
            </a:r>
            <a:endParaRPr lang="ru-RU" sz="12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241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" name="Таблица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5701681"/>
              </p:ext>
            </p:extLst>
          </p:nvPr>
        </p:nvGraphicFramePr>
        <p:xfrm>
          <a:off x="87949" y="2104175"/>
          <a:ext cx="9724209" cy="41331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25326">
                  <a:extLst>
                    <a:ext uri="{9D8B030D-6E8A-4147-A177-3AD203B41FA5}">
                      <a16:colId xmlns:a16="http://schemas.microsoft.com/office/drawing/2014/main" val="3623699587"/>
                    </a:ext>
                  </a:extLst>
                </a:gridCol>
                <a:gridCol w="3642315">
                  <a:extLst>
                    <a:ext uri="{9D8B030D-6E8A-4147-A177-3AD203B41FA5}">
                      <a16:colId xmlns:a16="http://schemas.microsoft.com/office/drawing/2014/main" val="2702478374"/>
                    </a:ext>
                  </a:extLst>
                </a:gridCol>
                <a:gridCol w="3856568">
                  <a:extLst>
                    <a:ext uri="{9D8B030D-6E8A-4147-A177-3AD203B41FA5}">
                      <a16:colId xmlns:a16="http://schemas.microsoft.com/office/drawing/2014/main" val="1388719272"/>
                    </a:ext>
                  </a:extLst>
                </a:gridCol>
              </a:tblGrid>
              <a:tr h="105128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44725796"/>
                  </a:ext>
                </a:extLst>
              </a:tr>
              <a:tr h="9936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19818875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97724270"/>
                  </a:ext>
                </a:extLst>
              </a:tr>
              <a:tr h="136815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91724934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Оценка прочих рисков и корректирующих коэффициентов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7026" y="2348880"/>
            <a:ext cx="2201564" cy="764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buClr>
                <a:srgbClr val="004162"/>
              </a:buClr>
            </a:pPr>
            <a:r>
              <a:rPr lang="en-US" sz="1400" b="1" dirty="0" smtClean="0">
                <a:solidFill>
                  <a:srgbClr val="00ADEF"/>
                </a:solidFill>
                <a:latin typeface="Arial" charset="0"/>
                <a:ea typeface="MS PGothic" pitchFamily="34" charset="-128"/>
              </a:rPr>
              <a:t>Financial risk</a:t>
            </a:r>
            <a:r>
              <a:rPr lang="ru-RU" sz="1400" b="1" dirty="0" smtClean="0">
                <a:solidFill>
                  <a:srgbClr val="00ADEF"/>
                </a:solidFill>
                <a:latin typeface="Arial" charset="0"/>
                <a:ea typeface="MS PGothic" pitchFamily="34" charset="-128"/>
              </a:rPr>
              <a:t>/</a:t>
            </a:r>
          </a:p>
          <a:p>
            <a:pPr lvl="0">
              <a:lnSpc>
                <a:spcPct val="115000"/>
              </a:lnSpc>
              <a:buClr>
                <a:srgbClr val="004162"/>
              </a:buClr>
            </a:pPr>
            <a:r>
              <a:rPr lang="ru-RU" sz="1200" b="1" dirty="0" smtClean="0">
                <a:solidFill>
                  <a:srgbClr val="004162"/>
                </a:solidFill>
                <a:latin typeface="Arial" charset="0"/>
                <a:ea typeface="MS PGothic" pitchFamily="34" charset="-128"/>
              </a:rPr>
              <a:t>Оценка риска увеличения финансовых расходов</a:t>
            </a:r>
            <a:endParaRPr lang="en-US" sz="1200" b="1" dirty="0">
              <a:solidFill>
                <a:srgbClr val="004162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136762" y="2041103"/>
            <a:ext cx="1656184" cy="30777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b="1" u="sng" dirty="0" smtClean="0">
                <a:solidFill>
                  <a:srgbClr val="004162"/>
                </a:solidFill>
                <a:latin typeface="Arial" charset="0"/>
                <a:ea typeface="MS PGothic" pitchFamily="34" charset="-128"/>
              </a:rPr>
              <a:t>Описание</a:t>
            </a:r>
            <a:endParaRPr lang="ru-RU" sz="1400" u="sng" dirty="0">
              <a:solidFill>
                <a:srgbClr val="004162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6659896" y="2041102"/>
            <a:ext cx="2330559" cy="30777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b="1" u="sng" dirty="0" smtClean="0">
                <a:solidFill>
                  <a:srgbClr val="004162"/>
                </a:solidFill>
                <a:latin typeface="Arial" charset="0"/>
                <a:ea typeface="MS PGothic" pitchFamily="34" charset="-128"/>
              </a:rPr>
              <a:t>Защитны</a:t>
            </a:r>
            <a:r>
              <a:rPr lang="ru-RU" sz="1400" b="1" u="sng" dirty="0">
                <a:solidFill>
                  <a:srgbClr val="004162"/>
                </a:solidFill>
                <a:latin typeface="Arial" charset="0"/>
                <a:ea typeface="MS PGothic" pitchFamily="34" charset="-128"/>
              </a:rPr>
              <a:t>е</a:t>
            </a:r>
            <a:r>
              <a:rPr lang="ru-RU" sz="1400" b="1" u="sng" dirty="0" smtClean="0">
                <a:solidFill>
                  <a:srgbClr val="004162"/>
                </a:solidFill>
                <a:latin typeface="Arial" charset="0"/>
                <a:ea typeface="MS PGothic" pitchFamily="34" charset="-128"/>
              </a:rPr>
              <a:t> механизмы</a:t>
            </a:r>
            <a:endParaRPr lang="ru-RU" sz="1400" u="sng" dirty="0">
              <a:solidFill>
                <a:srgbClr val="004162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283077" y="2348880"/>
            <a:ext cx="3649821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spcAft>
                <a:spcPts val="600"/>
              </a:spcAft>
              <a:buClr>
                <a:srgbClr val="004162"/>
              </a:buClr>
              <a:buFont typeface="Wingdings" panose="05000000000000000000" pitchFamily="2" charset="2"/>
              <a:buChar char="§"/>
            </a:pPr>
            <a:r>
              <a:rPr lang="ru-RU" sz="12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Оценочный объем увеличения финансовых расходов, связанных с изменением процентных ставок, курсов валют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5972699" y="2348880"/>
            <a:ext cx="3839458" cy="499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600"/>
              </a:spcAft>
              <a:buClr>
                <a:srgbClr val="004162"/>
              </a:buClr>
              <a:buFont typeface="Wingdings" panose="05000000000000000000" pitchFamily="2" charset="2"/>
              <a:buChar char="§"/>
            </a:pPr>
            <a:r>
              <a:rPr lang="ru-RU" sz="12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Хеджирование изменения процентных ставок и курсов валют</a:t>
            </a:r>
            <a:endParaRPr lang="en-US" sz="12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7026" y="3207284"/>
            <a:ext cx="2152335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00ADEF"/>
                </a:solidFill>
                <a:latin typeface="Arial" charset="0"/>
                <a:ea typeface="MS PGothic" pitchFamily="34" charset="-128"/>
              </a:rPr>
              <a:t>Adjustment coefficient</a:t>
            </a:r>
            <a:r>
              <a:rPr lang="ru-RU" sz="1400" b="1" dirty="0" smtClean="0">
                <a:solidFill>
                  <a:srgbClr val="00ADEF"/>
                </a:solidFill>
                <a:latin typeface="Arial" charset="0"/>
                <a:ea typeface="MS PGothic" pitchFamily="34" charset="-128"/>
              </a:rPr>
              <a:t>/</a:t>
            </a:r>
            <a:endParaRPr lang="en-US" sz="1400" b="1" dirty="0">
              <a:solidFill>
                <a:srgbClr val="00ADEF"/>
              </a:solidFill>
              <a:latin typeface="Arial" charset="0"/>
              <a:ea typeface="MS PGothic" pitchFamily="34" charset="-128"/>
            </a:endParaRPr>
          </a:p>
          <a:p>
            <a:r>
              <a:rPr lang="ru-RU" sz="1200" b="1" dirty="0" smtClean="0">
                <a:solidFill>
                  <a:srgbClr val="004162"/>
                </a:solidFill>
                <a:latin typeface="Arial" charset="0"/>
                <a:ea typeface="MS PGothic" pitchFamily="34" charset="-128"/>
              </a:rPr>
              <a:t>Оценка прочих рисков Проекта</a:t>
            </a:r>
            <a:endParaRPr lang="en-US" sz="1200" b="1" dirty="0">
              <a:solidFill>
                <a:srgbClr val="004162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283077" y="3207284"/>
            <a:ext cx="3662814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spcAft>
                <a:spcPts val="600"/>
              </a:spcAft>
              <a:buClr>
                <a:srgbClr val="004162"/>
              </a:buClr>
              <a:buFont typeface="Wingdings" panose="05000000000000000000" pitchFamily="2" charset="2"/>
              <a:buChar char="§"/>
            </a:pPr>
            <a:r>
              <a:rPr lang="ru-RU" sz="12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Оценочный объем прочих рисков Кредитора (в </a:t>
            </a:r>
            <a:r>
              <a:rPr lang="ru-RU" sz="1200" dirty="0" err="1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т.ч</a:t>
            </a:r>
            <a:r>
              <a:rPr lang="ru-RU" sz="12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2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  <a:r>
              <a:rPr lang="ru-RU" sz="12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иск технологии, рыночный риск, налоговый и т.д. )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5972698" y="3207284"/>
            <a:ext cx="3839459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spcAft>
                <a:spcPts val="600"/>
              </a:spcAft>
              <a:buClr>
                <a:srgbClr val="004162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Комплексная оценка объема прочих рисков </a:t>
            </a:r>
            <a:r>
              <a:rPr lang="ru-RU" sz="12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Проекта, в </a:t>
            </a:r>
            <a:r>
              <a:rPr lang="ru-RU" sz="1200" dirty="0" err="1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т.ч</a:t>
            </a:r>
            <a:r>
              <a:rPr lang="ru-RU" sz="12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 с привлечением </a:t>
            </a:r>
            <a:r>
              <a:rPr lang="ru-RU" sz="1200" b="1" i="1" dirty="0" smtClean="0">
                <a:solidFill>
                  <a:srgbClr val="004162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внешних </a:t>
            </a:r>
            <a:r>
              <a:rPr lang="ru-RU" sz="1200" b="1" i="1" dirty="0">
                <a:solidFill>
                  <a:srgbClr val="004162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консультантов Кредитора</a:t>
            </a:r>
            <a:r>
              <a:rPr lang="ru-RU" sz="1200" b="1" i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(технического, рыночного</a:t>
            </a:r>
            <a:r>
              <a:rPr lang="ru-RU" sz="12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налогового, иного)</a:t>
            </a:r>
          </a:p>
        </p:txBody>
      </p:sp>
      <p:sp>
        <p:nvSpPr>
          <p:cNvPr id="31" name="Прямоугольник 30"/>
          <p:cNvSpPr/>
          <p:nvPr/>
        </p:nvSpPr>
        <p:spPr bwMode="auto">
          <a:xfrm>
            <a:off x="87950" y="796889"/>
            <a:ext cx="9643866" cy="118892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  <a:effectLst/>
          <a:extLst/>
        </p:spPr>
        <p:txBody>
          <a:bodyPr vert="horz" wrap="square" lIns="125985" tIns="82790" rIns="17998" bIns="46794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01688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smtClean="0">
              <a:ln>
                <a:noFill/>
              </a:ln>
              <a:solidFill>
                <a:srgbClr val="003366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797428" y="648159"/>
            <a:ext cx="2295821" cy="338554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3366"/>
                </a:solidFill>
                <a:latin typeface="Arial" charset="0"/>
                <a:ea typeface="MS PGothic" pitchFamily="34" charset="-128"/>
              </a:rPr>
              <a:t>C</a:t>
            </a:r>
            <a:r>
              <a:rPr lang="ru-RU" sz="1600" b="1" dirty="0" smtClean="0">
                <a:solidFill>
                  <a:srgbClr val="003366"/>
                </a:solidFill>
                <a:latin typeface="Arial" charset="0"/>
                <a:ea typeface="MS PGothic" pitchFamily="34" charset="-128"/>
              </a:rPr>
              <a:t>С</a:t>
            </a:r>
            <a:r>
              <a:rPr lang="en-US" sz="1600" b="1" dirty="0" smtClean="0">
                <a:solidFill>
                  <a:srgbClr val="003366"/>
                </a:solidFill>
                <a:latin typeface="Arial" charset="0"/>
                <a:ea typeface="MS PGothic" pitchFamily="34" charset="-128"/>
              </a:rPr>
              <a:t>ES    </a:t>
            </a:r>
            <a:r>
              <a:rPr lang="en-US" sz="1600" b="1" dirty="0">
                <a:solidFill>
                  <a:srgbClr val="003366"/>
                </a:solidFill>
                <a:latin typeface="Arial" charset="0"/>
                <a:ea typeface="MS PGothic" pitchFamily="34" charset="-128"/>
              </a:rPr>
              <a:t>Commitment </a:t>
            </a:r>
            <a:endParaRPr lang="en-US" sz="1600" b="1" dirty="0" smtClean="0">
              <a:solidFill>
                <a:srgbClr val="003366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873578" y="930786"/>
            <a:ext cx="158417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>
                <a:solidFill>
                  <a:srgbClr val="00ADEF"/>
                </a:solidFill>
                <a:latin typeface="Arial" charset="0"/>
                <a:ea typeface="MS PGothic" pitchFamily="34" charset="-128"/>
              </a:rPr>
              <a:t>Construction cost overrun </a:t>
            </a:r>
            <a:endParaRPr lang="ru-RU" sz="1500" b="1" dirty="0">
              <a:solidFill>
                <a:srgbClr val="00ADEF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845671" y="1038508"/>
            <a:ext cx="126829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>
                <a:solidFill>
                  <a:srgbClr val="00ADEF"/>
                </a:solidFill>
                <a:latin typeface="Arial" charset="0"/>
                <a:ea typeface="MS PGothic" pitchFamily="34" charset="-128"/>
              </a:rPr>
              <a:t>Delay cost </a:t>
            </a:r>
            <a:endParaRPr lang="ru-RU" sz="1500" b="1" dirty="0">
              <a:solidFill>
                <a:srgbClr val="00ADEF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4501884" y="930786"/>
            <a:ext cx="149900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" b="1" dirty="0">
                <a:solidFill>
                  <a:srgbClr val="00ADEF"/>
                </a:solidFill>
                <a:latin typeface="Arial" charset="0"/>
                <a:ea typeface="MS PGothic" pitchFamily="34" charset="-128"/>
              </a:rPr>
              <a:t>Performance risk </a:t>
            </a:r>
            <a:endParaRPr lang="ru-RU" sz="1500" b="1" dirty="0">
              <a:solidFill>
                <a:srgbClr val="00ADEF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6388808" y="930786"/>
            <a:ext cx="124185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" b="1" dirty="0">
                <a:solidFill>
                  <a:srgbClr val="00ADEF"/>
                </a:solidFill>
                <a:latin typeface="Arial" charset="0"/>
                <a:ea typeface="MS PGothic" pitchFamily="34" charset="-128"/>
              </a:rPr>
              <a:t>Financial risk </a:t>
            </a:r>
            <a:endParaRPr lang="ru-RU" sz="1500" b="1" dirty="0">
              <a:solidFill>
                <a:srgbClr val="00ADEF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2884732" y="1546447"/>
            <a:ext cx="1596912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>
                <a:solidFill>
                  <a:srgbClr val="C00000"/>
                </a:solidFill>
                <a:latin typeface="Arial" charset="0"/>
                <a:ea typeface="MS PGothic" pitchFamily="34" charset="-128"/>
              </a:rPr>
              <a:t>Contingencies</a:t>
            </a:r>
            <a:endParaRPr lang="ru-RU" sz="1500" b="1" dirty="0">
              <a:solidFill>
                <a:srgbClr val="C00000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4950519" y="1438725"/>
            <a:ext cx="170937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" b="1" dirty="0">
                <a:solidFill>
                  <a:srgbClr val="C00000"/>
                </a:solidFill>
                <a:latin typeface="Arial" charset="0"/>
                <a:ea typeface="MS PGothic" pitchFamily="34" charset="-128"/>
              </a:rPr>
              <a:t>Pre-completion Net Revenues</a:t>
            </a:r>
            <a:endParaRPr lang="ru-RU" sz="1500" b="1" dirty="0">
              <a:solidFill>
                <a:srgbClr val="C00000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8018579" y="930786"/>
            <a:ext cx="138908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" b="1" dirty="0" smtClean="0">
                <a:solidFill>
                  <a:srgbClr val="00ADEF"/>
                </a:solidFill>
                <a:latin typeface="Arial" charset="0"/>
                <a:ea typeface="MS PGothic" pitchFamily="34" charset="-128"/>
              </a:rPr>
              <a:t>Adjustment coefficient</a:t>
            </a:r>
            <a:endParaRPr lang="ru-RU" sz="1500" b="1" dirty="0">
              <a:solidFill>
                <a:srgbClr val="00ADEF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08296" y="961564"/>
            <a:ext cx="342647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rgbClr val="00ADEF"/>
                </a:solidFill>
                <a:latin typeface="+mn-lt"/>
                <a:cs typeface="Tahoma" pitchFamily="34" charset="0"/>
              </a:rPr>
              <a:t>=</a:t>
            </a:r>
            <a:endParaRPr lang="ru-RU" sz="1600" dirty="0" smtClean="0">
              <a:solidFill>
                <a:srgbClr val="00ADEF"/>
              </a:solidFill>
              <a:latin typeface="+mn-lt"/>
              <a:cs typeface="Tahoma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480389" y="961564"/>
            <a:ext cx="342647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rgbClr val="00ADEF"/>
                </a:solidFill>
                <a:latin typeface="+mn-lt"/>
                <a:cs typeface="Tahoma" pitchFamily="34" charset="0"/>
              </a:rPr>
              <a:t>+</a:t>
            </a:r>
            <a:endParaRPr lang="ru-RU" sz="1600" dirty="0" smtClean="0">
              <a:solidFill>
                <a:srgbClr val="00ADEF"/>
              </a:solidFill>
              <a:latin typeface="+mn-lt"/>
              <a:cs typeface="Tahoma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136602" y="961564"/>
            <a:ext cx="342647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rgbClr val="00ADEF"/>
                </a:solidFill>
                <a:latin typeface="+mn-lt"/>
                <a:cs typeface="Tahoma" pitchFamily="34" charset="0"/>
              </a:rPr>
              <a:t>+</a:t>
            </a:r>
            <a:endParaRPr lang="ru-RU" sz="1600" dirty="0" smtClean="0">
              <a:solidFill>
                <a:srgbClr val="00ADEF"/>
              </a:solidFill>
              <a:latin typeface="+mn-lt"/>
              <a:cs typeface="Tahoma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023526" y="961564"/>
            <a:ext cx="342647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rgbClr val="00ADEF"/>
                </a:solidFill>
                <a:latin typeface="+mn-lt"/>
                <a:cs typeface="Tahoma" pitchFamily="34" charset="0"/>
              </a:rPr>
              <a:t>+</a:t>
            </a:r>
            <a:endParaRPr lang="ru-RU" sz="1600" dirty="0" smtClean="0">
              <a:solidFill>
                <a:srgbClr val="00ADEF"/>
              </a:solidFill>
              <a:latin typeface="+mn-lt"/>
              <a:cs typeface="Tahoma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653293" y="961564"/>
            <a:ext cx="342647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rgbClr val="00ADEF"/>
                </a:solidFill>
                <a:latin typeface="+mn-lt"/>
                <a:cs typeface="Tahoma" pitchFamily="34" charset="0"/>
              </a:rPr>
              <a:t>+</a:t>
            </a:r>
            <a:endParaRPr lang="ru-RU" sz="1600" dirty="0" smtClean="0">
              <a:solidFill>
                <a:srgbClr val="00ADEF"/>
              </a:solidFill>
              <a:latin typeface="+mn-lt"/>
              <a:cs typeface="Tahoma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576736" y="1469503"/>
            <a:ext cx="342647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rgbClr val="C00000"/>
                </a:solidFill>
                <a:latin typeface="+mn-lt"/>
                <a:cs typeface="Tahoma" pitchFamily="34" charset="0"/>
              </a:rPr>
              <a:t>-</a:t>
            </a:r>
            <a:endParaRPr lang="ru-RU" sz="1600" dirty="0" smtClean="0">
              <a:solidFill>
                <a:srgbClr val="C00000"/>
              </a:solidFill>
              <a:latin typeface="+mn-lt"/>
              <a:cs typeface="Tahoma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618316" y="1469503"/>
            <a:ext cx="342647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rgbClr val="C00000"/>
                </a:solidFill>
                <a:latin typeface="+mn-lt"/>
                <a:cs typeface="Tahoma" pitchFamily="34" charset="0"/>
              </a:rPr>
              <a:t>-</a:t>
            </a:r>
            <a:endParaRPr lang="ru-RU" sz="1600" dirty="0" smtClean="0">
              <a:solidFill>
                <a:srgbClr val="C00000"/>
              </a:solidFill>
              <a:latin typeface="+mn-lt"/>
              <a:cs typeface="Tahoma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2283077" y="4149080"/>
            <a:ext cx="3520377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spcAft>
                <a:spcPts val="600"/>
              </a:spcAft>
              <a:buClr>
                <a:srgbClr val="004162"/>
              </a:buClr>
              <a:buFont typeface="Wingdings" panose="05000000000000000000" pitchFamily="2" charset="2"/>
              <a:buChar char="§"/>
            </a:pPr>
            <a:r>
              <a:rPr lang="ru-RU" sz="12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Непредвиденных расходы, включенные в Бюджет Проекта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59023" y="4908288"/>
            <a:ext cx="2421366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C00000"/>
                </a:solidFill>
                <a:latin typeface="Arial" charset="0"/>
                <a:ea typeface="MS PGothic" pitchFamily="34" charset="-128"/>
              </a:rPr>
              <a:t>Pre-completion </a:t>
            </a:r>
            <a:r>
              <a:rPr lang="ru-RU" sz="1400" b="1" dirty="0" smtClean="0">
                <a:solidFill>
                  <a:srgbClr val="C00000"/>
                </a:solidFill>
                <a:latin typeface="Arial" charset="0"/>
                <a:ea typeface="MS PGothic" pitchFamily="34" charset="-128"/>
              </a:rPr>
              <a:t/>
            </a:r>
            <a:br>
              <a:rPr lang="ru-RU" sz="1400" b="1" dirty="0" smtClean="0">
                <a:solidFill>
                  <a:srgbClr val="C00000"/>
                </a:solidFill>
                <a:latin typeface="Arial" charset="0"/>
                <a:ea typeface="MS PGothic" pitchFamily="34" charset="-128"/>
              </a:rPr>
            </a:br>
            <a:r>
              <a:rPr lang="en-US" sz="1400" b="1" dirty="0" smtClean="0">
                <a:solidFill>
                  <a:srgbClr val="C00000"/>
                </a:solidFill>
                <a:latin typeface="Arial" charset="0"/>
                <a:ea typeface="MS PGothic" pitchFamily="34" charset="-128"/>
              </a:rPr>
              <a:t>Net Revenues</a:t>
            </a:r>
            <a:r>
              <a:rPr lang="ru-RU" sz="1400" b="1" dirty="0" smtClean="0">
                <a:solidFill>
                  <a:srgbClr val="C00000"/>
                </a:solidFill>
                <a:latin typeface="Arial" charset="0"/>
                <a:ea typeface="MS PGothic" pitchFamily="34" charset="-128"/>
              </a:rPr>
              <a:t> (</a:t>
            </a:r>
            <a:r>
              <a:rPr lang="en-US" sz="1400" b="1" dirty="0" smtClean="0">
                <a:solidFill>
                  <a:srgbClr val="C00000"/>
                </a:solidFill>
                <a:latin typeface="Arial" charset="0"/>
                <a:ea typeface="MS PGothic" pitchFamily="34" charset="-128"/>
              </a:rPr>
              <a:t>PCNRs</a:t>
            </a:r>
            <a:r>
              <a:rPr lang="ru-RU" sz="1400" b="1" dirty="0" smtClean="0">
                <a:solidFill>
                  <a:srgbClr val="C00000"/>
                </a:solidFill>
                <a:latin typeface="Arial" charset="0"/>
                <a:ea typeface="MS PGothic" pitchFamily="34" charset="-128"/>
              </a:rPr>
              <a:t>)</a:t>
            </a:r>
          </a:p>
          <a:p>
            <a:r>
              <a:rPr lang="ru-RU" sz="1200" b="1" dirty="0">
                <a:solidFill>
                  <a:srgbClr val="004162"/>
                </a:solidFill>
                <a:latin typeface="Arial" charset="0"/>
                <a:ea typeface="MS PGothic" pitchFamily="34" charset="-128"/>
              </a:rPr>
              <a:t>Оценка </a:t>
            </a:r>
            <a:r>
              <a:rPr lang="ru-RU" sz="1200" b="1" dirty="0" smtClean="0">
                <a:solidFill>
                  <a:srgbClr val="004162"/>
                </a:solidFill>
                <a:latin typeface="Arial" charset="0"/>
                <a:ea typeface="MS PGothic" pitchFamily="34" charset="-128"/>
              </a:rPr>
              <a:t>чистых операционных доходов Проекта до даты Завершения Проекта</a:t>
            </a:r>
            <a:endParaRPr lang="en-US" sz="1200" b="1" dirty="0">
              <a:solidFill>
                <a:srgbClr val="004162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2305774" y="4908288"/>
            <a:ext cx="3617420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spcAft>
                <a:spcPts val="600"/>
              </a:spcAft>
              <a:buClr>
                <a:srgbClr val="004162"/>
              </a:buClr>
              <a:buFont typeface="Wingdings" panose="05000000000000000000" pitchFamily="2" charset="2"/>
              <a:buChar char="§"/>
            </a:pPr>
            <a:r>
              <a:rPr lang="ru-RU" sz="12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Оценочный </a:t>
            </a:r>
            <a:r>
              <a:rPr lang="ru-RU" sz="12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объем </a:t>
            </a:r>
            <a:r>
              <a:rPr lang="ru-RU" sz="12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прогнозируемых чистых операционных доходов Заемщика до </a:t>
            </a:r>
            <a:r>
              <a:rPr lang="ru-RU" sz="12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даты Завершения </a:t>
            </a:r>
            <a:r>
              <a:rPr lang="ru-RU" sz="12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Проекта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5979400" y="4908288"/>
            <a:ext cx="3948853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spcAft>
                <a:spcPts val="600"/>
              </a:spcAft>
              <a:buClr>
                <a:srgbClr val="004162"/>
              </a:buClr>
              <a:buFont typeface="Wingdings" panose="05000000000000000000" pitchFamily="2" charset="2"/>
              <a:buChar char="§"/>
            </a:pPr>
            <a:r>
              <a:rPr lang="ru-RU" sz="12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Консервативная оценка </a:t>
            </a:r>
            <a:r>
              <a:rPr lang="en-US" sz="12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PCNRs</a:t>
            </a:r>
            <a:r>
              <a:rPr lang="ru-RU" sz="12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с учетом возможного наступления негативных </a:t>
            </a:r>
            <a:br>
              <a:rPr lang="ru-RU" sz="12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факторов: задержка сроков ввода эксплуатацию, </a:t>
            </a:r>
            <a:r>
              <a:rPr lang="ru-RU" sz="1200" dirty="0" err="1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недостижение</a:t>
            </a:r>
            <a:r>
              <a:rPr lang="ru-RU" sz="12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технических показателей Проекта, негативные рыночные изменения и т.д.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7026" y="4149080"/>
            <a:ext cx="223874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C00000"/>
                </a:solidFill>
                <a:latin typeface="Arial" charset="0"/>
                <a:ea typeface="MS PGothic" pitchFamily="34" charset="-128"/>
              </a:rPr>
              <a:t>Contingencies</a:t>
            </a:r>
            <a:endParaRPr lang="ru-RU" sz="1400" b="1" dirty="0">
              <a:solidFill>
                <a:srgbClr val="C00000"/>
              </a:solidFill>
              <a:latin typeface="Arial" charset="0"/>
              <a:ea typeface="MS PGothic" pitchFamily="34" charset="-128"/>
            </a:endParaRPr>
          </a:p>
          <a:p>
            <a:r>
              <a:rPr lang="ru-RU" sz="1200" b="1" dirty="0">
                <a:solidFill>
                  <a:srgbClr val="004162"/>
                </a:solidFill>
                <a:latin typeface="Arial" charset="0"/>
                <a:ea typeface="MS PGothic" pitchFamily="34" charset="-128"/>
              </a:rPr>
              <a:t>Оценка непредвиденных расходов</a:t>
            </a:r>
            <a:endParaRPr lang="en-US" sz="1200" b="1" dirty="0">
              <a:solidFill>
                <a:srgbClr val="004162"/>
              </a:solidFill>
              <a:latin typeface="Arial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7350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>
          <a:xfrm>
            <a:off x="833760" y="1703164"/>
            <a:ext cx="8799760" cy="4102100"/>
          </a:xfrm>
          <a:prstGeom prst="rect">
            <a:avLst/>
          </a:prstGeom>
        </p:spPr>
        <p:txBody>
          <a:bodyPr rIns="132080"/>
          <a:lstStyle>
            <a:lvl1pPr marL="339400" indent="-3394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9137" indent="-282079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38875" indent="-224758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595932" indent="-224758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2991" indent="-224758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1676" indent="-228334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68344" indent="-228334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5014" indent="-228334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1682" indent="-228334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  <a:buFont typeface="Trebuchet MS" pitchFamily="34" charset="0"/>
              <a:buNone/>
            </a:pPr>
            <a:r>
              <a:rPr lang="en-US" sz="2800" b="1" dirty="0" smtClean="0">
                <a:solidFill>
                  <a:srgbClr val="000000"/>
                </a:solidFill>
                <a:cs typeface="Arial" pitchFamily="34" charset="0"/>
              </a:rPr>
              <a:t>		</a:t>
            </a:r>
            <a:endParaRPr lang="en-US" sz="2300" b="1" dirty="0">
              <a:solidFill>
                <a:srgbClr val="004162"/>
              </a:solidFill>
              <a:latin typeface="Arial" pitchFamily="34" charset="0"/>
              <a:ea typeface="ヒラギノ明朝 ProN W3" charset="0"/>
              <a:cs typeface="Arial" pitchFamily="34" charset="0"/>
            </a:endParaRPr>
          </a:p>
        </p:txBody>
      </p:sp>
      <p:sp>
        <p:nvSpPr>
          <p:cNvPr id="3" name="Rectangle 3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697136" y="1997839"/>
            <a:ext cx="8511728" cy="286232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91429" bIns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ru-RU" b="1" dirty="0" smtClean="0">
                <a:solidFill>
                  <a:srgbClr val="004162"/>
                </a:solidFill>
                <a:latin typeface="Arial" pitchFamily="34" charset="0"/>
                <a:cs typeface="Arial" pitchFamily="34" charset="0"/>
              </a:rPr>
              <a:t>Вячеслав </a:t>
            </a:r>
            <a:r>
              <a:rPr lang="ru-RU" b="1" dirty="0" err="1" smtClean="0">
                <a:solidFill>
                  <a:srgbClr val="004162"/>
                </a:solidFill>
                <a:latin typeface="Arial" pitchFamily="34" charset="0"/>
                <a:cs typeface="Arial" pitchFamily="34" charset="0"/>
              </a:rPr>
              <a:t>Охотин</a:t>
            </a:r>
            <a:endParaRPr lang="en-US" b="1" dirty="0">
              <a:solidFill>
                <a:srgbClr val="004162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ru-RU" dirty="0" smtClean="0">
                <a:solidFill>
                  <a:srgbClr val="004162"/>
                </a:solidFill>
                <a:latin typeface="Arial" pitchFamily="34" charset="0"/>
                <a:cs typeface="Arial" pitchFamily="34" charset="0"/>
              </a:rPr>
              <a:t>Заместитель начальника Департамента – руководитель Дирекции </a:t>
            </a:r>
            <a:r>
              <a:rPr lang="ru-RU" sz="1800" dirty="0" smtClean="0">
                <a:solidFill>
                  <a:srgbClr val="004162"/>
                </a:solidFill>
                <a:latin typeface="Arial" pitchFamily="34" charset="0"/>
                <a:cs typeface="Arial" pitchFamily="34" charset="0"/>
              </a:rPr>
              <a:t>нефтегазопереработки, химии и минеральных удобрений</a:t>
            </a:r>
          </a:p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ru-RU" sz="1800" dirty="0" smtClean="0">
                <a:solidFill>
                  <a:srgbClr val="004162"/>
                </a:solidFill>
                <a:latin typeface="Arial" pitchFamily="34" charset="0"/>
                <a:cs typeface="Arial" pitchFamily="34" charset="0"/>
              </a:rPr>
              <a:t>Департамент проектного и структурного финансирования</a:t>
            </a:r>
            <a:endParaRPr lang="en-US" sz="1800" dirty="0">
              <a:solidFill>
                <a:srgbClr val="004162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spcAft>
                <a:spcPct val="10000"/>
              </a:spcAft>
              <a:defRPr/>
            </a:pPr>
            <a:endParaRPr lang="en-US" sz="1800" dirty="0" smtClean="0">
              <a:solidFill>
                <a:srgbClr val="004162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spcAft>
                <a:spcPct val="10000"/>
              </a:spcAft>
              <a:defRPr/>
            </a:pPr>
            <a:r>
              <a:rPr lang="ru-RU" sz="1800" dirty="0" smtClean="0">
                <a:solidFill>
                  <a:srgbClr val="004162"/>
                </a:solidFill>
                <a:latin typeface="Arial" pitchFamily="34" charset="0"/>
                <a:cs typeface="Arial" pitchFamily="34" charset="0"/>
              </a:rPr>
              <a:t>Тел: +7 (495)</a:t>
            </a:r>
            <a:r>
              <a:rPr lang="ru-RU" dirty="0" smtClean="0">
                <a:solidFill>
                  <a:srgbClr val="004162"/>
                </a:solidFill>
                <a:latin typeface="Arial" pitchFamily="34" charset="0"/>
                <a:cs typeface="Arial" pitchFamily="34" charset="0"/>
              </a:rPr>
              <a:t> 287 62 72</a:t>
            </a:r>
            <a:endParaRPr lang="ru-RU" sz="1800" dirty="0" smtClean="0">
              <a:solidFill>
                <a:srgbClr val="004162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spcAft>
                <a:spcPct val="10000"/>
              </a:spcAft>
              <a:defRPr/>
            </a:pPr>
            <a:r>
              <a:rPr lang="en-US" sz="1800" dirty="0" smtClean="0">
                <a:solidFill>
                  <a:srgbClr val="004162"/>
                </a:solidFill>
                <a:latin typeface="Arial" pitchFamily="34" charset="0"/>
                <a:cs typeface="Arial" pitchFamily="34" charset="0"/>
              </a:rPr>
              <a:t>E-mail: </a:t>
            </a:r>
            <a:r>
              <a:rPr lang="en-US" dirty="0" smtClean="0">
                <a:solidFill>
                  <a:srgbClr val="004162"/>
                </a:solidFill>
                <a:latin typeface="Arial" pitchFamily="34" charset="0"/>
                <a:cs typeface="Arial" pitchFamily="34" charset="0"/>
                <a:hlinkClick r:id="rId4"/>
              </a:rPr>
              <a:t>Vyacheslav.Okhotin@Gazprombank.ru</a:t>
            </a:r>
            <a:endParaRPr lang="en-US" dirty="0" smtClean="0">
              <a:solidFill>
                <a:srgbClr val="004162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spcAft>
                <a:spcPct val="10000"/>
              </a:spcAft>
              <a:defRPr/>
            </a:pPr>
            <a:r>
              <a:rPr lang="en-US" dirty="0" smtClean="0">
                <a:solidFill>
                  <a:srgbClr val="004162"/>
                </a:solidFill>
                <a:latin typeface="Arial" pitchFamily="34" charset="0"/>
                <a:cs typeface="Arial" pitchFamily="34" charset="0"/>
                <a:hlinkClick r:id="rId5"/>
              </a:rPr>
              <a:t>www.gazprombank.ru</a:t>
            </a:r>
            <a:endParaRPr lang="ru-RU" dirty="0" smtClean="0">
              <a:solidFill>
                <a:srgbClr val="004162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spcAft>
                <a:spcPct val="10000"/>
              </a:spcAft>
              <a:defRPr/>
            </a:pPr>
            <a:endParaRPr lang="ru-RU" sz="1800" dirty="0">
              <a:solidFill>
                <a:srgbClr val="004162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spcAft>
                <a:spcPct val="10000"/>
              </a:spcAft>
              <a:defRPr/>
            </a:pPr>
            <a:endParaRPr lang="ru-RU" dirty="0" smtClean="0">
              <a:solidFill>
                <a:srgbClr val="00416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99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NIuXSQuEeI0Mrz9P8GF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E4yYNvh80C_cKgg85KHow"/>
</p:tagLst>
</file>

<file path=ppt/theme/theme1.xml><?xml version="1.0" encoding="utf-8"?>
<a:theme xmlns:a="http://schemas.openxmlformats.org/drawingml/2006/main" name="Специальное оформление">
  <a:themeElements>
    <a:clrScheme name="Другая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004D74"/>
      </a:accent6>
      <a:hlink>
        <a:srgbClr val="009999"/>
      </a:hlink>
      <a:folHlink>
        <a:srgbClr val="99CC00"/>
      </a:folHlink>
    </a:clrScheme>
    <a:fontScheme name="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99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19050" cap="flat" cmpd="sng" algn="ctr">
              <a:solidFill>
                <a:srgbClr val="004F6D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125985" tIns="82790" rIns="17998" bIns="46794" numCol="1" anchor="t" anchorCtr="0" compatLnSpc="1">
        <a:prstTxWarp prst="textNoShape">
          <a:avLst/>
        </a:prstTxWarp>
      </a:bodyPr>
      <a:lstStyle>
        <a:defPPr marL="0" marR="0" indent="0" algn="l" defTabSz="801688" rtl="0" eaLnBrk="1" fontAlgn="base" latinLnBrk="0" hangingPunct="1">
          <a:lnSpc>
            <a:spcPct val="90000"/>
          </a:lnSpc>
          <a:spcBef>
            <a:spcPct val="0"/>
          </a:spcBef>
          <a:spcAft>
            <a:spcPct val="1000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rgbClr val="003366"/>
            </a:solidFill>
            <a:effectLst/>
            <a:latin typeface="Arial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99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19050" cap="flat" cmpd="sng" algn="ctr">
              <a:solidFill>
                <a:srgbClr val="004F6D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125985" tIns="82790" rIns="17998" bIns="46794" numCol="1" anchor="t" anchorCtr="0" compatLnSpc="1">
        <a:prstTxWarp prst="textNoShape">
          <a:avLst/>
        </a:prstTxWarp>
      </a:bodyPr>
      <a:lstStyle>
        <a:defPPr marL="0" marR="0" indent="0" algn="l" defTabSz="801688" rtl="0" eaLnBrk="1" fontAlgn="base" latinLnBrk="0" hangingPunct="1">
          <a:lnSpc>
            <a:spcPct val="90000"/>
          </a:lnSpc>
          <a:spcBef>
            <a:spcPct val="0"/>
          </a:spcBef>
          <a:spcAft>
            <a:spcPct val="1000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rgbClr val="003366"/>
            </a:solidFill>
            <a:effectLst/>
            <a:latin typeface="Arial" charset="0"/>
            <a:ea typeface="MS PGothic" pitchFamily="34" charset="-128"/>
          </a:defRPr>
        </a:defPPr>
      </a:lstStyle>
    </a:lnDef>
    <a:txDef>
      <a:spPr/>
      <a:bodyPr/>
      <a:lstStyle>
        <a:defPPr>
          <a:lnSpc>
            <a:spcPct val="150000"/>
          </a:lnSpc>
          <a:defRPr sz="1400" dirty="0" smtClean="0">
            <a:latin typeface="Tahoma" pitchFamily="34" charset="0"/>
            <a:cs typeface="Tahoma" pitchFamily="34" charset="0"/>
          </a:defRPr>
        </a:defPPr>
      </a:lstStyle>
    </a:txDef>
  </a:objectDefaults>
  <a:extraClrSchemeLst>
    <a:extraClrScheme>
      <a:clrScheme name="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36655</TotalTime>
  <Words>848</Words>
  <Application>Microsoft Office PowerPoint</Application>
  <PresentationFormat>Лист A4 (210x297 мм)</PresentationFormat>
  <Paragraphs>161</Paragraphs>
  <Slides>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8" baseType="lpstr">
      <vt:lpstr>MS PGothic</vt:lpstr>
      <vt:lpstr>Arial</vt:lpstr>
      <vt:lpstr>Calibri</vt:lpstr>
      <vt:lpstr>Tahoma</vt:lpstr>
      <vt:lpstr>Times New Roman</vt:lpstr>
      <vt:lpstr>Trebuchet MS</vt:lpstr>
      <vt:lpstr>Wingdings</vt:lpstr>
      <vt:lpstr>ヒラギノ明朝 Pro W3</vt:lpstr>
      <vt:lpstr>ヒラギノ明朝 ProN W3</vt:lpstr>
      <vt:lpstr>Специальное оформление</vt:lpstr>
      <vt:lpstr>Презентация PowerPoint</vt:lpstr>
      <vt:lpstr>SOCAR Polymer</vt:lpstr>
      <vt:lpstr>Debt Service Undertaking (DSU) VS Capped Contingent Equity Support (CCES)</vt:lpstr>
      <vt:lpstr>Дата Завершения Проекта </vt:lpstr>
      <vt:lpstr>Оценка CCES Commitment  </vt:lpstr>
      <vt:lpstr>Оценка строительных рисков</vt:lpstr>
      <vt:lpstr>Оценка прочих рисков и корректирующих коэффициентов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Ляльков Святослав Юрьевич</dc:creator>
  <cp:lastModifiedBy>Михайлусь Александр Владимирович</cp:lastModifiedBy>
  <cp:revision>4717</cp:revision>
  <cp:lastPrinted>2018-11-13T11:22:57Z</cp:lastPrinted>
  <dcterms:created xsi:type="dcterms:W3CDTF">2010-11-18T06:52:53Z</dcterms:created>
  <dcterms:modified xsi:type="dcterms:W3CDTF">2019-05-21T09:07:48Z</dcterms:modified>
</cp:coreProperties>
</file>