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312" r:id="rId1"/>
  </p:sldMasterIdLst>
  <p:notesMasterIdLst>
    <p:notesMasterId r:id="rId9"/>
  </p:notesMasterIdLst>
  <p:handoutMasterIdLst>
    <p:handoutMasterId r:id="rId10"/>
  </p:handoutMasterIdLst>
  <p:sldIdLst>
    <p:sldId id="1021" r:id="rId2"/>
    <p:sldId id="1653" r:id="rId3"/>
    <p:sldId id="1655" r:id="rId4"/>
    <p:sldId id="1654" r:id="rId5"/>
    <p:sldId id="1646" r:id="rId6"/>
    <p:sldId id="1651" r:id="rId7"/>
    <p:sldId id="1645" r:id="rId8"/>
  </p:sldIdLst>
  <p:sldSz cx="9906000" cy="6858000" type="A4"/>
  <p:notesSz cx="6797675" cy="9928225"/>
  <p:custDataLst>
    <p:tags r:id="rId1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ヒラギノ明朝 Pro W3"/>
        <a:cs typeface="ヒラギノ明朝 Pro W3"/>
      </a:defRPr>
    </a:lvl1pPr>
    <a:lvl2pPr marL="478045" indent="-582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ヒラギノ明朝 Pro W3"/>
        <a:cs typeface="ヒラギノ明朝 Pro W3"/>
      </a:defRPr>
    </a:lvl2pPr>
    <a:lvl3pPr marL="957546" indent="-1180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ヒラギノ明朝 Pro W3"/>
        <a:cs typeface="ヒラギノ明朝 Pro W3"/>
      </a:defRPr>
    </a:lvl3pPr>
    <a:lvl4pPr marL="1435591" indent="-1763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ヒラギノ明朝 Pro W3"/>
        <a:cs typeface="ヒラギノ明朝 Pro W3"/>
      </a:defRPr>
    </a:lvl4pPr>
    <a:lvl5pPr marL="1915092" indent="-2361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ヒラギノ明朝 Pro W3"/>
        <a:cs typeface="ヒラギノ明朝 Pro W3"/>
      </a:defRPr>
    </a:lvl5pPr>
    <a:lvl6pPr marL="2098731" algn="l" defTabSz="839493" rtl="0" eaLnBrk="1" latinLnBrk="0" hangingPunct="1">
      <a:defRPr kern="1200">
        <a:solidFill>
          <a:schemeClr val="tx1"/>
        </a:solidFill>
        <a:latin typeface="Times New Roman" pitchFamily="18" charset="0"/>
        <a:ea typeface="ヒラギノ明朝 Pro W3"/>
        <a:cs typeface="ヒラギノ明朝 Pro W3"/>
      </a:defRPr>
    </a:lvl6pPr>
    <a:lvl7pPr marL="2518477" algn="l" defTabSz="839493" rtl="0" eaLnBrk="1" latinLnBrk="0" hangingPunct="1">
      <a:defRPr kern="1200">
        <a:solidFill>
          <a:schemeClr val="tx1"/>
        </a:solidFill>
        <a:latin typeface="Times New Roman" pitchFamily="18" charset="0"/>
        <a:ea typeface="ヒラギノ明朝 Pro W3"/>
        <a:cs typeface="ヒラギノ明朝 Pro W3"/>
      </a:defRPr>
    </a:lvl7pPr>
    <a:lvl8pPr marL="2938224" algn="l" defTabSz="839493" rtl="0" eaLnBrk="1" latinLnBrk="0" hangingPunct="1">
      <a:defRPr kern="1200">
        <a:solidFill>
          <a:schemeClr val="tx1"/>
        </a:solidFill>
        <a:latin typeface="Times New Roman" pitchFamily="18" charset="0"/>
        <a:ea typeface="ヒラギノ明朝 Pro W3"/>
        <a:cs typeface="ヒラギノ明朝 Pro W3"/>
      </a:defRPr>
    </a:lvl8pPr>
    <a:lvl9pPr marL="3357969" algn="l" defTabSz="839493" rtl="0" eaLnBrk="1" latinLnBrk="0" hangingPunct="1">
      <a:defRPr kern="1200">
        <a:solidFill>
          <a:schemeClr val="tx1"/>
        </a:solidFill>
        <a:latin typeface="Times New Roman" pitchFamily="18" charset="0"/>
        <a:ea typeface="ヒラギノ明朝 Pro W3"/>
        <a:cs typeface="ヒラギノ明朝 Pro W3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pos="535">
          <p15:clr>
            <a:srgbClr val="A4A3A4"/>
          </p15:clr>
        </p15:guide>
        <p15:guide id="4" pos="57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162"/>
    <a:srgbClr val="009A46"/>
    <a:srgbClr val="00A44A"/>
    <a:srgbClr val="0099CC"/>
    <a:srgbClr val="0066FF"/>
    <a:srgbClr val="00448E"/>
    <a:srgbClr val="00ADEF"/>
    <a:srgbClr val="000000"/>
    <a:srgbClr val="FBA91B"/>
    <a:srgbClr val="B9ED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8857" autoAdjust="0"/>
  </p:normalViewPr>
  <p:slideViewPr>
    <p:cSldViewPr>
      <p:cViewPr varScale="1">
        <p:scale>
          <a:sx n="115" d="100"/>
          <a:sy n="115" d="100"/>
        </p:scale>
        <p:origin x="1566" y="108"/>
      </p:cViewPr>
      <p:guideLst>
        <p:guide orient="horz" pos="527"/>
        <p:guide orient="horz" pos="3929"/>
        <p:guide pos="535"/>
        <p:guide pos="57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0778"/>
    </p:cViewPr>
  </p:sorterViewPr>
  <p:notesViewPr>
    <p:cSldViewPr>
      <p:cViewPr varScale="1">
        <p:scale>
          <a:sx n="42" d="100"/>
          <a:sy n="42" d="100"/>
        </p:scale>
        <p:origin x="-2824" y="-7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A6F-4324-BC6A-5CFF2A7A9D6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FA6F-4324-BC6A-5CFF2A7A9D63}"/>
              </c:ext>
            </c:extLst>
          </c:dPt>
          <c:val>
            <c:numRef>
              <c:f>Лист1!$D$4:$D$5</c:f>
              <c:numCache>
                <c:formatCode>General</c:formatCode>
                <c:ptCount val="2"/>
                <c:pt idx="0">
                  <c:v>333</c:v>
                </c:pt>
                <c:pt idx="1">
                  <c:v>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6F-4324-BC6A-5CFF2A7A9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034-4FC0-8FB9-7CDBE902FA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2034-4FC0-8FB9-7CDBE902FAED}"/>
              </c:ext>
            </c:extLst>
          </c:dPt>
          <c:val>
            <c:numRef>
              <c:f>Лист1!$D$8:$D$9</c:f>
              <c:numCache>
                <c:formatCode>General</c:formatCode>
                <c:ptCount val="2"/>
                <c:pt idx="0">
                  <c:v>500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34-4FC0-8FB9-7CDBE902F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400" cy="498555"/>
          </a:xfrm>
          <a:prstGeom prst="rect">
            <a:avLst/>
          </a:prstGeom>
        </p:spPr>
        <p:txBody>
          <a:bodyPr vert="horz" lIns="91891" tIns="45948" rIns="91891" bIns="45948" rtlCol="0"/>
          <a:lstStyle>
            <a:lvl1pPr algn="l">
              <a:defRPr sz="1200">
                <a:ea typeface="ヒラギノ明朝 Pro W3" pitchFamily="100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2" y="5"/>
            <a:ext cx="2946400" cy="498555"/>
          </a:xfrm>
          <a:prstGeom prst="rect">
            <a:avLst/>
          </a:prstGeom>
        </p:spPr>
        <p:txBody>
          <a:bodyPr vert="horz" lIns="91891" tIns="45948" rIns="91891" bIns="45948" rtlCol="0"/>
          <a:lstStyle>
            <a:lvl1pPr algn="r">
              <a:defRPr sz="1200">
                <a:ea typeface="ヒラギノ明朝 Pro W3" pitchFamily="100" charset="-128"/>
                <a:cs typeface="+mn-cs"/>
              </a:defRPr>
            </a:lvl1pPr>
          </a:lstStyle>
          <a:p>
            <a:pPr>
              <a:defRPr/>
            </a:pPr>
            <a:fld id="{E2D8F02F-69C6-4907-8E6E-6B9321749D20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85"/>
            <a:ext cx="2946400" cy="498555"/>
          </a:xfrm>
          <a:prstGeom prst="rect">
            <a:avLst/>
          </a:prstGeom>
        </p:spPr>
        <p:txBody>
          <a:bodyPr vert="horz" lIns="91891" tIns="45948" rIns="91891" bIns="45948" rtlCol="0" anchor="b"/>
          <a:lstStyle>
            <a:lvl1pPr algn="l">
              <a:defRPr sz="1200">
                <a:ea typeface="ヒラギノ明朝 Pro W3" pitchFamily="100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2" y="9428085"/>
            <a:ext cx="2946400" cy="498555"/>
          </a:xfrm>
          <a:prstGeom prst="rect">
            <a:avLst/>
          </a:prstGeom>
        </p:spPr>
        <p:txBody>
          <a:bodyPr vert="horz" lIns="91891" tIns="45948" rIns="91891" bIns="45948" rtlCol="0" anchor="b"/>
          <a:lstStyle>
            <a:lvl1pPr algn="r">
              <a:defRPr sz="1200">
                <a:ea typeface="ヒラギノ明朝 Pro W3" pitchFamily="100" charset="-128"/>
                <a:cs typeface="+mn-cs"/>
              </a:defRPr>
            </a:lvl1pPr>
          </a:lstStyle>
          <a:p>
            <a:pPr>
              <a:defRPr/>
            </a:pPr>
            <a:fld id="{6E2FC7F4-0BA8-43AA-BEBD-D617AAC5F8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16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400" cy="498555"/>
          </a:xfrm>
          <a:prstGeom prst="rect">
            <a:avLst/>
          </a:prstGeom>
        </p:spPr>
        <p:txBody>
          <a:bodyPr vert="horz" lIns="88154" tIns="44078" rIns="88154" bIns="44078" rtlCol="0"/>
          <a:lstStyle>
            <a:lvl1pPr algn="l">
              <a:defRPr sz="1200">
                <a:ea typeface="ヒラギノ明朝 Pro W3" pitchFamily="100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2" y="5"/>
            <a:ext cx="2946400" cy="498555"/>
          </a:xfrm>
          <a:prstGeom prst="rect">
            <a:avLst/>
          </a:prstGeom>
        </p:spPr>
        <p:txBody>
          <a:bodyPr vert="horz" lIns="88154" tIns="44078" rIns="88154" bIns="44078" rtlCol="0"/>
          <a:lstStyle>
            <a:lvl1pPr algn="r">
              <a:defRPr sz="1200">
                <a:ea typeface="ヒラギノ明朝 Pro W3" pitchFamily="100" charset="-128"/>
                <a:cs typeface="+mn-cs"/>
              </a:defRPr>
            </a:lvl1pPr>
          </a:lstStyle>
          <a:p>
            <a:pPr>
              <a:defRPr/>
            </a:pPr>
            <a:fld id="{D6E90715-94C4-491B-8270-7C93B1D94F60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54" tIns="44078" rIns="88154" bIns="44078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5" y="4717222"/>
            <a:ext cx="5438775" cy="4467939"/>
          </a:xfrm>
          <a:prstGeom prst="rect">
            <a:avLst/>
          </a:prstGeom>
        </p:spPr>
        <p:txBody>
          <a:bodyPr vert="horz" lIns="88154" tIns="44078" rIns="88154" bIns="4407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85"/>
            <a:ext cx="2946400" cy="498555"/>
          </a:xfrm>
          <a:prstGeom prst="rect">
            <a:avLst/>
          </a:prstGeom>
        </p:spPr>
        <p:txBody>
          <a:bodyPr vert="horz" lIns="88154" tIns="44078" rIns="88154" bIns="44078" rtlCol="0" anchor="b"/>
          <a:lstStyle>
            <a:lvl1pPr algn="l">
              <a:defRPr sz="1200">
                <a:ea typeface="ヒラギノ明朝 Pro W3" pitchFamily="100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2" y="9428085"/>
            <a:ext cx="2946400" cy="498555"/>
          </a:xfrm>
          <a:prstGeom prst="rect">
            <a:avLst/>
          </a:prstGeom>
        </p:spPr>
        <p:txBody>
          <a:bodyPr vert="horz" lIns="88154" tIns="44078" rIns="88154" bIns="44078" rtlCol="0" anchor="b"/>
          <a:lstStyle>
            <a:lvl1pPr algn="r">
              <a:defRPr sz="1200">
                <a:ea typeface="ヒラギノ明朝 Pro W3" pitchFamily="100" charset="-128"/>
                <a:cs typeface="+mn-cs"/>
              </a:defRPr>
            </a:lvl1pPr>
          </a:lstStyle>
          <a:p>
            <a:pPr>
              <a:defRPr/>
            </a:pPr>
            <a:fld id="{FEA1C983-2EA3-427E-B1AD-772A6509E1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234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197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394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592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6789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098731" algn="l" defTabSz="8394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18477" algn="l" defTabSz="8394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938224" algn="l" defTabSz="8394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357969" algn="l" defTabSz="8394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1C983-2EA3-427E-B1AD-772A6509E136}" type="slidenum">
              <a:rPr lang="ru-RU" smtClean="0"/>
              <a:pPr>
                <a:defRPr/>
              </a:pPr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6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2950"/>
            <a:ext cx="5376863" cy="3724275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9" tIns="43898" rIns="87799" bIns="43898"/>
          <a:lstStyle/>
          <a:p>
            <a:endParaRPr lang="ru-RU" dirty="0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9" tIns="43898" rIns="87799" bIns="43898" anchor="b"/>
          <a:lstStyle>
            <a:lvl1pPr defTabSz="881063" eaLnBrk="0" hangingPunct="0"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881063" eaLnBrk="0" hangingPunct="0">
              <a:defRPr sz="1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881063" eaLnBrk="0" hangingPunct="0">
              <a:defRPr sz="1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881063" eaLnBrk="0" hangingPunct="0">
              <a:defRPr sz="1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881063" eaLnBrk="0" hangingPunct="0">
              <a:defRPr sz="1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8810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8810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8810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8810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2A2E6CA-D6EE-4B62-8E77-3799D8F51F74}" type="slidenum">
              <a:rPr lang="ru-RU" sz="1200" b="1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spcBef>
                  <a:spcPct val="50000"/>
                </a:spcBef>
              </a:pPr>
              <a:t>6</a:t>
            </a:fld>
            <a:endParaRPr lang="ru-RU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1" y="4149725"/>
            <a:ext cx="9906000" cy="2708277"/>
          </a:xfrm>
          <a:prstGeom prst="rect">
            <a:avLst/>
          </a:prstGeom>
          <a:solidFill>
            <a:srgbClr val="004162"/>
          </a:solidFill>
          <a:ln w="9525">
            <a:solidFill>
              <a:srgbClr val="00447C"/>
            </a:solidFill>
            <a:miter lim="800000"/>
            <a:headEnd/>
            <a:tailEnd/>
          </a:ln>
        </p:spPr>
        <p:txBody>
          <a:bodyPr lIns="95770" tIns="47885" rIns="95770" bIns="47885" anchor="ctr"/>
          <a:lstStyle/>
          <a:p>
            <a:pPr algn="ctr"/>
            <a:endParaRPr lang="ru-RU" sz="4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1" y="2"/>
            <a:ext cx="9906000" cy="185738"/>
          </a:xfrm>
          <a:prstGeom prst="rect">
            <a:avLst/>
          </a:prstGeom>
          <a:solidFill>
            <a:srgbClr val="004162"/>
          </a:solidFill>
          <a:ln w="9525">
            <a:solidFill>
              <a:srgbClr val="00447C"/>
            </a:solidFill>
            <a:miter lim="800000"/>
            <a:headEnd/>
            <a:tailEnd/>
          </a:ln>
        </p:spPr>
        <p:txBody>
          <a:bodyPr lIns="95770" tIns="47885" rIns="95770" bIns="47885" anchor="ctr"/>
          <a:lstStyle/>
          <a:p>
            <a:pPr algn="ctr"/>
            <a:endParaRPr lang="ru-RU" sz="4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" y="6462713"/>
            <a:ext cx="9906000" cy="395287"/>
          </a:xfrm>
          <a:prstGeom prst="rect">
            <a:avLst/>
          </a:prstGeom>
          <a:solidFill>
            <a:srgbClr val="004162"/>
          </a:solidFill>
          <a:ln w="9525">
            <a:noFill/>
            <a:miter lim="800000"/>
            <a:headEnd/>
            <a:tailEnd/>
          </a:ln>
        </p:spPr>
        <p:txBody>
          <a:bodyPr lIns="95770" tIns="47885" rIns="95770" bIns="47885" anchor="ctr"/>
          <a:lstStyle/>
          <a:p>
            <a:endParaRPr lang="ru-RU" sz="3200" b="1" dirty="0" smtClean="0">
              <a:solidFill>
                <a:srgbClr val="002A7E"/>
              </a:solidFill>
              <a:latin typeface="Arial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9390212" y="6478590"/>
            <a:ext cx="363388" cy="32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977" tIns="82785" rIns="17997" bIns="46791">
            <a:spAutoFit/>
          </a:bodyPr>
          <a:lstStyle/>
          <a:p>
            <a:pPr algn="r" defTabSz="801637">
              <a:lnSpc>
                <a:spcPct val="90000"/>
              </a:lnSpc>
              <a:spcAft>
                <a:spcPct val="10000"/>
              </a:spcAft>
            </a:pPr>
            <a:fld id="{D6100D57-A193-4185-A83C-A6E56A3FFF11}" type="slidenum">
              <a:rPr lang="ru-RU" sz="1400" b="1" smtClean="0">
                <a:solidFill>
                  <a:srgbClr val="FFFFFF"/>
                </a:solidFill>
                <a:latin typeface="Arial" pitchFamily="34" charset="0"/>
                <a:cs typeface="Tahoma" pitchFamily="34" charset="0"/>
              </a:rPr>
              <a:pPr algn="r" defTabSz="801637">
                <a:lnSpc>
                  <a:spcPct val="90000"/>
                </a:lnSpc>
                <a:spcAft>
                  <a:spcPct val="10000"/>
                </a:spcAft>
              </a:pPr>
              <a:t>‹#›</a:t>
            </a:fld>
            <a:endParaRPr lang="ru-RU" sz="1400" b="1" dirty="0" smtClean="0">
              <a:solidFill>
                <a:srgbClr val="FFFFFF"/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1" y="620713"/>
            <a:ext cx="9906000" cy="0"/>
          </a:xfrm>
          <a:prstGeom prst="line">
            <a:avLst/>
          </a:prstGeom>
          <a:noFill/>
          <a:ln w="28575">
            <a:solidFill>
              <a:srgbClr val="0041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5977" tIns="82785" rIns="17997" bIns="46791"/>
          <a:lstStyle/>
          <a:p>
            <a:endParaRPr lang="ru-RU" sz="1400" b="1" dirty="0" smtClean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86678" y="220850"/>
            <a:ext cx="9220016" cy="360000"/>
          </a:xfrm>
          <a:prstGeom prst="rect">
            <a:avLst/>
          </a:prstGeom>
        </p:spPr>
        <p:txBody>
          <a:bodyPr lIns="91434" tIns="45718" rIns="91434" bIns="45718"/>
          <a:lstStyle>
            <a:lvl1pPr algn="l">
              <a:defRPr sz="2000" b="1">
                <a:solidFill>
                  <a:srgbClr val="004162"/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 smtClean="0"/>
          </a:p>
        </p:txBody>
      </p:sp>
      <p:pic>
        <p:nvPicPr>
          <p:cNvPr id="9" name="Picture 2" descr="N:\Users\Box134\Base\Рабочая\Логотипы\ГПБ\GPB logos (new set)\Gazprombank_rus_White [Converted]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3" y="6488113"/>
            <a:ext cx="16668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2" y="358775"/>
            <a:ext cx="8619738" cy="60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3" b="30611"/>
          <a:stretch>
            <a:fillRect/>
          </a:stretch>
        </p:blipFill>
        <p:spPr bwMode="auto">
          <a:xfrm>
            <a:off x="4207519" y="2662312"/>
            <a:ext cx="1555786" cy="143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5"/>
          <p:cNvSpPr>
            <a:spLocks noChangeArrowheads="1"/>
          </p:cNvSpPr>
          <p:nvPr userDrawn="1"/>
        </p:nvSpPr>
        <p:spPr bwMode="auto">
          <a:xfrm>
            <a:off x="20612" y="54291"/>
            <a:ext cx="9885388" cy="6698645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985" tIns="82790" rIns="17998" bIns="46794"/>
          <a:lstStyle/>
          <a:p>
            <a:pPr defTabSz="735013"/>
            <a:endParaRPr lang="ru-RU" sz="13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-3175" y="6465888"/>
            <a:ext cx="9906000" cy="396875"/>
          </a:xfrm>
          <a:prstGeom prst="rect">
            <a:avLst/>
          </a:prstGeom>
          <a:solidFill>
            <a:srgbClr val="004162"/>
          </a:solidFill>
          <a:ln w="9525">
            <a:solidFill>
              <a:srgbClr val="004162"/>
            </a:solidFill>
            <a:miter lim="800000"/>
            <a:headEnd/>
            <a:tailEnd/>
          </a:ln>
        </p:spPr>
        <p:txBody>
          <a:bodyPr lIns="92448" tIns="46224" rIns="92448" bIns="46224" anchor="ctr"/>
          <a:lstStyle/>
          <a:p>
            <a:endParaRPr lang="ru-RU" sz="3100" dirty="0" smtClean="0">
              <a:solidFill>
                <a:srgbClr val="002A7E"/>
              </a:solidFill>
              <a:ea typeface="+mn-ea"/>
              <a:cs typeface="+mn-cs"/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906000" cy="358775"/>
          </a:xfrm>
          <a:prstGeom prst="rect">
            <a:avLst/>
          </a:prstGeom>
          <a:solidFill>
            <a:srgbClr val="004162"/>
          </a:solidFill>
          <a:ln w="9525">
            <a:solidFill>
              <a:srgbClr val="004162"/>
            </a:solidFill>
            <a:miter lim="800000"/>
            <a:headEnd/>
            <a:tailEnd/>
          </a:ln>
        </p:spPr>
        <p:txBody>
          <a:bodyPr lIns="92448" tIns="46224" rIns="92448" bIns="46224" anchor="ctr"/>
          <a:lstStyle/>
          <a:p>
            <a:endParaRPr lang="ru-RU" sz="3100" dirty="0" smtClean="0">
              <a:solidFill>
                <a:srgbClr val="002A7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48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62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30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9" indent="-34287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28" indent="-22858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99" indent="-22858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70" indent="-22858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41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12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83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54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8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9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3" Type="http://schemas.openxmlformats.org/officeDocument/2006/relationships/image" Target="../media/image4.emf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49" Type="http://schemas.openxmlformats.org/officeDocument/2006/relationships/image" Target="../media/image50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jpeg"/><Relationship Id="rId8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72522" y="6237374"/>
            <a:ext cx="8422439" cy="2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4F6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268" tIns="44134" rIns="88268" bIns="44134" anchor="b"/>
          <a:lstStyle>
            <a:lvl1pPr eaLnBrk="0" hangingPunct="0"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dirty="0" smtClean="0">
                <a:solidFill>
                  <a:srgbClr val="FFFFFF"/>
                </a:solidFill>
                <a:cs typeface="Arial" pitchFamily="34" charset="0"/>
              </a:rPr>
              <a:t>Май</a:t>
            </a:r>
            <a:r>
              <a:rPr lang="en-US" sz="11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FFFFFF"/>
                </a:solidFill>
                <a:cs typeface="Arial" pitchFamily="34" charset="0"/>
              </a:rPr>
              <a:t>2019 года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72480" y="5157192"/>
            <a:ext cx="952587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4F6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268" tIns="44134" rIns="88268" bIns="44134" anchor="b"/>
          <a:lstStyle>
            <a:lvl1pPr eaLnBrk="0" hangingPunct="0"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 sz="15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FFFF"/>
                </a:solidFill>
                <a:cs typeface="Arial" pitchFamily="34" charset="0"/>
              </a:rPr>
              <a:t>Как определить объем собственного участия в Проекте?</a:t>
            </a:r>
          </a:p>
          <a:p>
            <a:pPr eaLnBrk="1" hangingPunct="1">
              <a:spcBef>
                <a:spcPts val="0"/>
              </a:spcBef>
            </a:pPr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dirty="0" smtClean="0">
                <a:solidFill>
                  <a:srgbClr val="FFFFFF"/>
                </a:solidFill>
                <a:cs typeface="Arial" pitchFamily="34" charset="0"/>
              </a:rPr>
              <a:t>Роман </a:t>
            </a:r>
            <a:r>
              <a:rPr lang="ru-RU" sz="2000" dirty="0" err="1" smtClean="0">
                <a:solidFill>
                  <a:srgbClr val="FFFFFF"/>
                </a:solidFill>
                <a:cs typeface="Arial" pitchFamily="34" charset="0"/>
              </a:rPr>
              <a:t>Одарич</a:t>
            </a:r>
            <a:r>
              <a:rPr lang="ru-RU" sz="2000" dirty="0" smtClean="0">
                <a:solidFill>
                  <a:srgbClr val="FFFFFF"/>
                </a:solidFill>
                <a:cs typeface="Arial" pitchFamily="34" charset="0"/>
              </a:rPr>
              <a:t> – Заместитель директора, Департамент проектного и структурного финансирования</a:t>
            </a:r>
            <a:endParaRPr lang="ru-RU" sz="20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11" descr="N:\Users\Box134\Base\Рабочая\Логотипы\ГПБ\GPB logos (new set)\Gazprombank_rus_295 [Converted]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2" y="578468"/>
            <a:ext cx="3539250" cy="7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254539" y="1268903"/>
            <a:ext cx="6543819" cy="2728923"/>
            <a:chOff x="3254539" y="1268903"/>
            <a:chExt cx="6543819" cy="2728923"/>
          </a:xfrm>
        </p:grpSpPr>
        <p:pic>
          <p:nvPicPr>
            <p:cNvPr id="8" name="Picture 47" descr="N:\Users\Box134\Внутренние проекты\Типовая презентация ДПСФ\Фото на титул\reduced size\ГазКом (3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014" y="1268903"/>
              <a:ext cx="477344" cy="689372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3" descr="N:\Users\Box134\Внутренние проекты\Типовая презентация ДПСФ\Фото на титул\reduced size\Нуклеус№2_4.jpg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539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8" descr="N:\Users\Box134\Внутренние проекты\Типовая презентация ДПСФ\Фото на титул\reduced size\Комбикормовый завод.jpg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936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64906" y="2334734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</p:pic>
        <p:pic>
          <p:nvPicPr>
            <p:cNvPr id="12" name="Picture 48" descr="N:\Users\Box134\Внутренние проекты\Типовая презентация ДПСФ\Фото на титул\reduced size\DSC00846.jpg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308" y="2674988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1" descr="N:\Users\Box134\Внутренние проекты\Типовая презентация ДПСФ\Фото на титул\reduced size\DSC00690.jpg"/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465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4" descr="N:\Users\Box134\Внутренние проекты\Типовая презентация ДПСФ\Фото на титул\reduced size\390532_5932.jpg"/>
            <p:cNvPicPr preferRelativeResize="0"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906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5" descr="N:\Users\Box134\Внутренние проекты\Типовая презентация ДПСФ\Фото на титул\reduced size\ГазКом (5).jpg"/>
            <p:cNvPicPr preferRelativeResize="0"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069" y="2674988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6" descr="N:\Users\Box134\Внутренние проекты\Типовая презентация ДПСФ\Фото на титул\reduced size\DSC05094.jpg"/>
            <p:cNvPicPr preferRelativeResize="0"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308" y="2334734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8" descr="N:\Users\Box134\Внутренние проекты\Типовая презентация ДПСФ\Фото на титул\reduced size\IMG_0646.jpg"/>
            <p:cNvPicPr preferRelativeResize="0"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511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9" descr="N:\Users\Box134\Внутренние проекты\Типовая презентация ДПСФ\Фото на титул\reduced size\_Z9C9731-1.jpg"/>
            <p:cNvPicPr preferRelativeResize="0"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56511" y="335971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0" descr="N:\Users\Box134\Внутренние проекты\Типовая презентация ДПСФ\Фото на титул\reduced size\Племенной репродлуктор№1_6(Маточник).jpg"/>
            <p:cNvPicPr preferRelativeResize="0"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308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1" descr="N:\Users\Box134\Внутренние проекты\Типовая презентация ДПСФ\Фото на титул\reduced size\3.jpg"/>
            <p:cNvPicPr preferRelativeResize="0"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936" y="335971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4" descr="N:\Users\Box134\Внутренние проекты\Типовая презентация ДПСФ\Фото на титул\reduced size\_Z9C9549-1.jpg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068" y="3019462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6" descr="N:\Users\Box134\Внутренние проекты\Типовая презентация ДПСФ\Фото на титул\reduced size\_Z9C0295-1.jpg"/>
            <p:cNvPicPr preferRelativeResize="0"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068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7" descr="N:\Users\Box134\Внутренние проекты\Типовая презентация ДПСФ\Фото на титул\reduced size\IMG_0701.jpg"/>
            <p:cNvPicPr preferRelativeResize="0"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068" y="335971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9" descr="N:\Users\Box134\Внутренние проекты\Типовая презентация ДПСФ\Фото на титул\reduced size\_Z9C0023-1.jpg"/>
            <p:cNvPicPr preferRelativeResize="0">
              <a:picLocks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470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2" descr="N:\Users\Box134\Внутренние проекты\Типовая презентация ДПСФ\Фото на титул\reduced size\17.ПСП «Мусюршор».jpg"/>
            <p:cNvPicPr preferRelativeResize="0">
              <a:picLocks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465" y="2334734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3" descr="N:\Users\Box134\Внутренние проекты\Типовая презентация ДПСФ\Фото на титул\reduced size\DSC07879.jpg"/>
            <p:cNvPicPr preferRelativeResize="0">
              <a:picLocks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993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6" descr="N:\Users\Box134\Внутренние проекты\Типовая презентация ДПСФ\Фото на титул\reduced size\Танкер-Инвест (6).jpg"/>
            <p:cNvPicPr preferRelativeResize="0">
              <a:picLocks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308" y="1999729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7" descr="N:\Users\Box134\Внутренние проекты\Типовая презентация ДПСФ\Фото на титул\reduced size\08.jpg"/>
            <p:cNvPicPr preferRelativeResize="0">
              <a:picLocks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993" y="2674988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9" descr="N:\Users\Box134\Внутренние проекты\Типовая презентация ДПСФ\Фото на титул\reduced size\ЖК Созвездие (9)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014" y="2674988"/>
              <a:ext cx="477344" cy="643274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0" descr="N:\Users\Box134\Внутренние проекты\Типовая презентация ДПСФ\Фото на титул\reduced size\DSCN6003.jpg"/>
            <p:cNvPicPr preferRelativeResize="0">
              <a:picLocks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470" y="335971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1" descr="N:\Users\Box134\Внутренние проекты\Типовая презентация ДПСФ\Фото на титул\reduced size\DSCN5983.jpg"/>
            <p:cNvPicPr preferRelativeResize="0">
              <a:picLocks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005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2" descr="N:\Users\Box134\Внутренние проекты\Типовая презентация ДПСФ\Фото на титул\reduced size\ЖК Тихая гавань.jpg"/>
            <p:cNvPicPr preferRelativeResize="0">
              <a:picLocks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308" y="335971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3" descr="N:\Users\Box134\Внутренние проекты\Типовая презентация ДПСФ\Фото на титул\reduced size\DSC01038.jpg"/>
            <p:cNvPicPr preferRelativeResize="0">
              <a:picLocks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906" y="3019462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4" descr="N:\Users\Box134\Внутренние проекты\Типовая презентация ДПСФ\Фото на титул\reduced size\ЖК Созвездие (4).jpg"/>
            <p:cNvPicPr preferRelativeResize="0">
              <a:picLocks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13470" y="2674988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5" descr="N:\Users\Box134\Внутренние проекты\Типовая презентация ДПСФ\Фото на титул\reduced size\IMG_3834.jpg"/>
            <p:cNvPicPr preferRelativeResize="0">
              <a:picLocks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069" y="2334734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6" descr="N:\Users\Box134\Внутренние проекты\Типовая презентация ДПСФ\Фото на титул\reduced size\DSC_2372.jpg"/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21014" y="3359715"/>
              <a:ext cx="477344" cy="638111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7" descr="N:\Users\Box134\Внутренние проекты\Типовая презентация ДПСФ\Фото на титул\reduced size\DSC_0830 Panorama.jpg"/>
            <p:cNvPicPr preferRelativeResize="0">
              <a:picLocks noChangeArrowheads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75069" y="165947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8" descr="N:\Users\Box134\Внутренние проекты\Типовая презентация ДПСФ\Фото на титул\reduced size\_Z9C9573.jpg"/>
            <p:cNvPicPr preferRelativeResize="0">
              <a:picLocks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465" y="3019462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9" descr="N:\Users\Box134\Внутренние проекты\Типовая презентация ДПСФ\Фото на титул\reduced size\IMG_9633-3.jpg"/>
            <p:cNvPicPr preferRelativeResize="0">
              <a:picLocks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069" y="3019462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8" descr="N:\Users\Box134\Внутренние проекты\Типовая презентация ДПСФ\Фото на титул\reduced size\02.jpg"/>
            <p:cNvPicPr preferRelativeResize="0">
              <a:picLocks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069" y="335971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5" descr="N:\Users\Box134\Внутренние проекты\Типовая презентация ДПСФ\Фото на титул\reduced size\8.jpg"/>
            <p:cNvPicPr preferRelativeResize="0">
              <a:picLocks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069" y="1999729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74" descr="N:\Users\Box134\Внутренние проекты\Типовая презентация ДПСФ\Фото на титул\reduced size\ГазКом (4).jpg"/>
            <p:cNvPicPr preferRelativeResize="0">
              <a:picLocks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906" y="335971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1" descr="N:\Users\Box134\Внутренние проекты\Типовая презентация ДПСФ\Фото на титул\reduced size\Глобал (2).jpg"/>
            <p:cNvPicPr preferRelativeResize="0">
              <a:picLocks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993" y="3019462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70" descr="N:\Users\Box134\Внутренние проекты\Типовая презентация ДПСФ\Фото на титул\reduced size\IMG_0729.jpg"/>
            <p:cNvPicPr preferRelativeResize="0">
              <a:picLocks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005" y="335971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2" descr="N:\Users\Box134\Внутренние проекты\Типовая презентация ДПСФ\Фото на титул\reduced size\_Z9C0195-1.jpg"/>
            <p:cNvPicPr preferRelativeResize="0">
              <a:picLocks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470" y="3019462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5" descr="N:\Users\Box134\Внутренние проекты\Типовая презентация ДПСФ\Фото на титул\reduced size\IMG_0684.jpg"/>
            <p:cNvPicPr preferRelativeResize="0">
              <a:picLocks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465" y="335971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57" descr="N:\Users\Box134\Внутренние проекты\Типовая презентация ДПСФ\Фото на титул\reduced size\IMG_6735.jpg"/>
            <p:cNvPicPr preferRelativeResize="0">
              <a:picLocks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308" y="3019462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3" descr="N:\Users\Box134\Внутренние проекты\Типовая презентация ДПСФ\Фото на титул\reduced size\007.jpg"/>
            <p:cNvPicPr preferRelativeResize="0">
              <a:picLocks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993" y="3359715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2" descr="N:\Users\Box134\Внутренние проекты\Типовая презентация ДПСФ\Фото на титул\reduced size\127.jpg"/>
            <p:cNvPicPr preferRelativeResize="0">
              <a:picLocks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069" y="3699026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6" descr="N:\Users\Box134\Внутренние проекты\Типовая презентация ДПСФ\Фото на титул\reduced size\IMG_0114.jpg"/>
            <p:cNvPicPr preferRelativeResize="0">
              <a:picLocks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906" y="2674988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N:\Users\Box134\Внутренние проекты\Типовая презентация ДПСФ\Фото на титул\reduced size\DSC06816.jpg"/>
            <p:cNvPicPr preferRelativeResize="0">
              <a:picLocks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465" y="2674988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:\Users\dpf141\Desktop\Documents\images_282_19_mnogofunkcionalnyj-kompleks-bashnya-evolyuciya-mmdc-moskva-siti.jpg"/>
            <p:cNvPicPr>
              <a:picLocks noChangeAspect="1" noChangeArrowheads="1"/>
            </p:cNvPicPr>
            <p:nvPr/>
          </p:nvPicPr>
          <p:blipFill rotWithShape="1"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21014" y="1999729"/>
              <a:ext cx="477344" cy="633805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/>
            <p:cNvPicPr>
              <a:picLocks noChangeAspect="1" noChangeArrowheads="1"/>
            </p:cNvPicPr>
            <p:nvPr/>
          </p:nvPicPr>
          <p:blipFill rotWithShape="1"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56511" y="3019462"/>
              <a:ext cx="493200" cy="298800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0" h="0" prst="coolSlant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32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72" y="116632"/>
            <a:ext cx="9220016" cy="360000"/>
          </a:xfrm>
        </p:spPr>
        <p:txBody>
          <a:bodyPr/>
          <a:lstStyle/>
          <a:p>
            <a:r>
              <a:rPr lang="ru-RU" sz="1800" dirty="0" smtClean="0"/>
              <a:t>Миф о доле собственного участия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0840" y="881425"/>
            <a:ext cx="57182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8000">
                  <a:noFill/>
                  <a:prstDash val="solid"/>
                  <a:miter lim="800000"/>
                </a:ln>
                <a:solidFill>
                  <a:srgbClr val="00416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30% 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00416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vs</a:t>
            </a:r>
            <a:r>
              <a:rPr lang="ru-RU" sz="8000" b="1" dirty="0" smtClean="0">
                <a:ln w="18000">
                  <a:noFill/>
                  <a:prstDash val="solid"/>
                  <a:miter lim="800000"/>
                </a:ln>
                <a:solidFill>
                  <a:srgbClr val="00416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70%</a:t>
            </a:r>
            <a:endParaRPr lang="ru-RU" sz="8000" b="1" dirty="0">
              <a:ln w="18000">
                <a:noFill/>
                <a:prstDash val="solid"/>
                <a:miter lim="800000"/>
              </a:ln>
              <a:solidFill>
                <a:srgbClr val="00416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2836150"/>
            <a:ext cx="813690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ВНИМАНИЕ!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 проектном финансировании  –   это   НЕ ДОГМА!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2560" y="4365104"/>
            <a:ext cx="8136904" cy="597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3200" b="1" dirty="0" smtClean="0">
                <a:solidFill>
                  <a:srgbClr val="009A46"/>
                </a:solidFill>
                <a:latin typeface="Tahoma" pitchFamily="34" charset="0"/>
                <a:cs typeface="Tahoma" pitchFamily="34" charset="0"/>
              </a:rPr>
              <a:t>ВАЖНА ЭКОНОМИКА ПРОЕКТА!</a:t>
            </a:r>
          </a:p>
        </p:txBody>
      </p:sp>
    </p:spTree>
    <p:extLst>
      <p:ext uri="{BB962C8B-B14F-4D97-AF65-F5344CB8AC3E}">
        <p14:creationId xmlns:p14="http://schemas.microsoft.com/office/powerpoint/2010/main" val="31802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116632"/>
            <a:ext cx="9220016" cy="360000"/>
          </a:xfrm>
        </p:spPr>
        <p:txBody>
          <a:bodyPr/>
          <a:lstStyle/>
          <a:p>
            <a:r>
              <a:rPr lang="ru-RU" dirty="0" smtClean="0"/>
              <a:t>Разрушение мифа о доле собственного участия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00472" y="2564904"/>
            <a:ext cx="3960440" cy="3600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5985" tIns="82790" rIns="17998" bIns="467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16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Пример №1</a:t>
            </a:r>
            <a:r>
              <a:rPr lang="en-US" sz="1600" b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ru-RU" sz="1600" b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Гостиничный бизнес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544" y="3134385"/>
            <a:ext cx="3888432" cy="13747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Бюджет Проекта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: $1,000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Выручка: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$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250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Срок окупаемости: 15 лет</a:t>
            </a:r>
          </a:p>
          <a:p>
            <a:pPr>
              <a:lnSpc>
                <a:spcPts val="2000"/>
              </a:lnSpc>
            </a:pP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5-летний денежный поток: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$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333</a:t>
            </a:r>
          </a:p>
        </p:txBody>
      </p:sp>
      <p:pic>
        <p:nvPicPr>
          <p:cNvPr id="7" name="Picture 2" descr="T:\Downloads\My Pictures\w256h2561347187616BuildingbyArtdesigner_l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778702"/>
            <a:ext cx="158417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 bwMode="auto">
          <a:xfrm>
            <a:off x="5313040" y="2564904"/>
            <a:ext cx="4248472" cy="3600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5985" tIns="82790" rIns="17998" bIns="467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16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Пример №</a:t>
            </a:r>
            <a:r>
              <a:rPr lang="en-US" sz="1600" b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2: </a:t>
            </a:r>
            <a:r>
              <a:rPr lang="ru-RU" sz="1600" b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Высокоцикличные</a:t>
            </a:r>
            <a:r>
              <a:rPr lang="ru-RU" sz="1600" b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отрасли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7096" y="3053472"/>
            <a:ext cx="4088904" cy="18876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Бюджет Проекта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: $1,000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Выручка: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$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000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Волатильность выручки: 20% / год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EBITDA Margin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: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10% -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30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%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000"/>
              </a:lnSpc>
            </a:pPr>
            <a:endParaRPr lang="ru-RU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5-летний денежный поток: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$50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- $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50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3" descr="T:\Downloads\My Pictures\min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969523"/>
            <a:ext cx="1656184" cy="14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 rot="736743">
            <a:off x="2922995" y="1064649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30% / 70%</a:t>
            </a:r>
            <a:endParaRPr lang="ru-RU" sz="5400" b="1" dirty="0">
              <a:ln w="18000">
                <a:noFill/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5" descr="T:\Downloads\My Pictures\myth-busted-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584">
            <a:off x="3705297" y="870626"/>
            <a:ext cx="2173643" cy="12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367856"/>
              </p:ext>
            </p:extLst>
          </p:nvPr>
        </p:nvGraphicFramePr>
        <p:xfrm>
          <a:off x="776536" y="4373379"/>
          <a:ext cx="304715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456" y="4644425"/>
            <a:ext cx="1614545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Собственное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участие</a:t>
            </a:r>
          </a:p>
        </p:txBody>
      </p:sp>
      <p:sp>
        <p:nvSpPr>
          <p:cNvPr id="17" name="Овал 16"/>
          <p:cNvSpPr/>
          <p:nvPr/>
        </p:nvSpPr>
        <p:spPr bwMode="auto">
          <a:xfrm>
            <a:off x="3440832" y="4149080"/>
            <a:ext cx="648072" cy="36004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5985" tIns="82790" rIns="17998" bIns="467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cxnSp>
        <p:nvCxnSpPr>
          <p:cNvPr id="19" name="Прямая со стрелкой 18"/>
          <p:cNvCxnSpPr>
            <a:stCxn id="17" idx="3"/>
          </p:cNvCxnSpPr>
          <p:nvPr/>
        </p:nvCxnSpPr>
        <p:spPr bwMode="auto">
          <a:xfrm flipH="1">
            <a:off x="3008784" y="4456393"/>
            <a:ext cx="526956" cy="412767"/>
          </a:xfrm>
          <a:prstGeom prst="straightConnector1">
            <a:avLst/>
          </a:prstGeom>
          <a:solidFill>
            <a:srgbClr val="FFCC99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267841"/>
              </p:ext>
            </p:extLst>
          </p:nvPr>
        </p:nvGraphicFramePr>
        <p:xfrm>
          <a:off x="6637412" y="4552383"/>
          <a:ext cx="2448272" cy="198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Овал 22"/>
          <p:cNvSpPr/>
          <p:nvPr/>
        </p:nvSpPr>
        <p:spPr bwMode="auto">
          <a:xfrm>
            <a:off x="8409384" y="4301480"/>
            <a:ext cx="648072" cy="36004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5985" tIns="82790" rIns="17998" bIns="467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cxnSp>
        <p:nvCxnSpPr>
          <p:cNvPr id="24" name="Прямая со стрелкой 23"/>
          <p:cNvCxnSpPr>
            <a:stCxn id="23" idx="3"/>
          </p:cNvCxnSpPr>
          <p:nvPr/>
        </p:nvCxnSpPr>
        <p:spPr bwMode="auto">
          <a:xfrm flipH="1">
            <a:off x="8409384" y="4608793"/>
            <a:ext cx="94908" cy="332375"/>
          </a:xfrm>
          <a:prstGeom prst="straightConnector1">
            <a:avLst/>
          </a:prstGeom>
          <a:solidFill>
            <a:srgbClr val="FFCC99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8481392" y="4890646"/>
            <a:ext cx="129614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Кредит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9064" y="4788441"/>
            <a:ext cx="1614545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Собственное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участие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80792" y="4797152"/>
            <a:ext cx="108012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Кредит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9601" y="5361679"/>
            <a:ext cx="627095" cy="3715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62209" y="5301208"/>
            <a:ext cx="627095" cy="3715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0601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Graphic spid="16" grpId="0">
        <p:bldAsOne/>
      </p:bldGraphic>
      <p:bldP spid="3" grpId="0"/>
      <p:bldP spid="17" grpId="0" animBg="1"/>
      <p:bldGraphic spid="22" grpId="0">
        <p:bldAsOne/>
      </p:bldGraphic>
      <p:bldP spid="23" grpId="0" animBg="1"/>
      <p:bldP spid="26" grpId="0"/>
      <p:bldP spid="27" grpId="0"/>
      <p:bldP spid="25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72" y="116632"/>
            <a:ext cx="9220016" cy="360000"/>
          </a:xfrm>
        </p:spPr>
        <p:txBody>
          <a:bodyPr/>
          <a:lstStyle/>
          <a:p>
            <a:r>
              <a:rPr lang="ru-RU" sz="1800" dirty="0" smtClean="0"/>
              <a:t>Иные причины НЕОБХОДИМОСТИ собственного участия</a:t>
            </a:r>
            <a:endParaRPr lang="ru-RU" sz="18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44488" y="1052736"/>
            <a:ext cx="1512168" cy="1232032"/>
            <a:chOff x="200472" y="1540865"/>
            <a:chExt cx="1512168" cy="1232032"/>
          </a:xfrm>
        </p:grpSpPr>
        <p:pic>
          <p:nvPicPr>
            <p:cNvPr id="4" name="Picture 5" descr="T:\Downloads\My Pictures\scales-of-justice-5066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72" y="1540865"/>
              <a:ext cx="1512168" cy="1232032"/>
            </a:xfrm>
            <a:prstGeom prst="rect">
              <a:avLst/>
            </a:prstGeom>
            <a:solidFill>
              <a:srgbClr val="FFCC99"/>
            </a:solidFill>
          </p:spPr>
        </p:pic>
        <p:pic>
          <p:nvPicPr>
            <p:cNvPr id="5" name="Picture 3" descr="T:\Downloads\My Pictures\bank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" y="1916832"/>
              <a:ext cx="562372" cy="56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T:\Downloads\My Pictures\imagesUQHD5JFJ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584" y="1916832"/>
              <a:ext cx="43204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144688" y="1340768"/>
            <a:ext cx="4608512" cy="8669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9A46"/>
                </a:solidFill>
                <a:latin typeface="Tahoma" pitchFamily="34" charset="0"/>
                <a:cs typeface="Tahoma" pitchFamily="34" charset="0"/>
              </a:rPr>
              <a:t>Инициатор проекта должен нести определенную часть риска!</a:t>
            </a:r>
          </a:p>
        </p:txBody>
      </p:sp>
      <p:pic>
        <p:nvPicPr>
          <p:cNvPr id="9" name="Picture 4" descr="T:\Downloads\My Pictures\images67AHXQT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8" y="4869160"/>
            <a:ext cx="126014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48478" y="2708920"/>
            <a:ext cx="1680186" cy="1667721"/>
            <a:chOff x="128464" y="2996952"/>
            <a:chExt cx="1680186" cy="1667721"/>
          </a:xfrm>
        </p:grpSpPr>
        <p:pic>
          <p:nvPicPr>
            <p:cNvPr id="10" name="Picture 2" descr="T:\Downloads\My Pictures\plan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64" y="2996952"/>
              <a:ext cx="1680186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Равнобедренный треугольник 6"/>
            <p:cNvSpPr/>
            <p:nvPr/>
          </p:nvSpPr>
          <p:spPr bwMode="auto">
            <a:xfrm>
              <a:off x="272480" y="3356992"/>
              <a:ext cx="1440160" cy="1008112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56000"/>
              </a:srgbClr>
            </a:solidFill>
            <a:ln>
              <a:noFill/>
            </a:ln>
            <a:effectLst/>
            <a:extLst/>
          </p:spPr>
          <p:txBody>
            <a:bodyPr vert="horz" wrap="square" lIns="125985" tIns="82790" rIns="17998" bIns="4679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168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8504" y="4293096"/>
              <a:ext cx="1093569" cy="3715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ДИСКОНТ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16696" y="3284984"/>
            <a:ext cx="6480720" cy="4514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9A46"/>
                </a:solidFill>
                <a:latin typeface="Tahoma" pitchFamily="34" charset="0"/>
                <a:cs typeface="Tahoma" pitchFamily="34" charset="0"/>
              </a:rPr>
              <a:t>Собственное участие</a:t>
            </a:r>
            <a:r>
              <a:rPr lang="en-US" b="1" dirty="0" smtClean="0">
                <a:solidFill>
                  <a:srgbClr val="009A46"/>
                </a:solidFill>
                <a:latin typeface="Tahoma" pitchFamily="34" charset="0"/>
                <a:cs typeface="Tahoma" pitchFamily="34" charset="0"/>
              </a:rPr>
              <a:t>  - </a:t>
            </a:r>
            <a:r>
              <a:rPr lang="ru-RU" b="1" dirty="0" smtClean="0">
                <a:solidFill>
                  <a:srgbClr val="009A46"/>
                </a:solidFill>
                <a:latin typeface="Tahoma" pitchFamily="34" charset="0"/>
                <a:cs typeface="Tahoma" pitchFamily="34" charset="0"/>
              </a:rPr>
              <a:t> как залоговый дисконт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6696" y="5085184"/>
            <a:ext cx="7776864" cy="8669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Возвратный НДС по платежам из кредита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                                         - не собственные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3643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12" y="116632"/>
            <a:ext cx="9745032" cy="432048"/>
          </a:xfrm>
        </p:spPr>
        <p:txBody>
          <a:bodyPr/>
          <a:lstStyle/>
          <a:p>
            <a:r>
              <a:rPr lang="ru-RU" sz="1800" dirty="0" smtClean="0"/>
              <a:t>Направления использования средств в Проектном финансировании</a:t>
            </a:r>
            <a:endParaRPr lang="ru-RU" sz="1800" dirty="0"/>
          </a:p>
        </p:txBody>
      </p:sp>
      <p:pic>
        <p:nvPicPr>
          <p:cNvPr id="1026" name="Picture 2" descr="T:\Downloads\My Pictures\земельные-спо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97" y="1052736"/>
            <a:ext cx="1224912" cy="12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9104" y="2186280"/>
            <a:ext cx="1423499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Приобретение земельных участков</a:t>
            </a:r>
          </a:p>
        </p:txBody>
      </p:sp>
      <p:pic>
        <p:nvPicPr>
          <p:cNvPr id="1028" name="Picture 4" descr="T:\Downloads\My Pictures\7b0b75cb1eee12113f30a02ac290ad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1268760"/>
            <a:ext cx="808750" cy="10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81392" y="2348880"/>
            <a:ext cx="109678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ПИР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, ПСД,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ИРД</a:t>
            </a:r>
          </a:p>
        </p:txBody>
      </p:sp>
      <p:pic>
        <p:nvPicPr>
          <p:cNvPr id="1029" name="Picture 5" descr="T:\Downloads\My Pictures\_18591-1249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EEDF"/>
              </a:clrFrom>
              <a:clrTo>
                <a:srgbClr val="F7EE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52" y="4215757"/>
            <a:ext cx="1440160" cy="11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17297" y="5426640"/>
            <a:ext cx="2215586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Операционные расходы на инвестиционном периоде</a:t>
            </a:r>
          </a:p>
        </p:txBody>
      </p:sp>
      <p:pic>
        <p:nvPicPr>
          <p:cNvPr id="1030" name="Picture 6" descr="T:\Downloads\My Pictures\untitled[3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21" y="4365104"/>
            <a:ext cx="991451" cy="9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64082" y="5405154"/>
            <a:ext cx="142349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Капитальные издержки</a:t>
            </a:r>
          </a:p>
        </p:txBody>
      </p:sp>
      <p:pic>
        <p:nvPicPr>
          <p:cNvPr id="1032" name="Picture 8" descr="T:\Downloads\My Pictures\percentag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00" y="2020198"/>
            <a:ext cx="951445" cy="9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85567" y="2834352"/>
            <a:ext cx="1611849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Проценты на инвестиционном периоде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086350" y="692696"/>
            <a:ext cx="4752528" cy="3600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5985" tIns="82790" rIns="17998" bIns="467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16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Источники финансирования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69024" y="1126701"/>
            <a:ext cx="576064" cy="2590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rgbClr val="004162"/>
                </a:solidFill>
              </a:rPr>
              <a:t>Собственные средства</a:t>
            </a:r>
            <a:endParaRPr lang="ru-RU" sz="1400" b="1" dirty="0">
              <a:solidFill>
                <a:srgbClr val="00416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69024" y="3789041"/>
            <a:ext cx="576064" cy="2520280"/>
          </a:xfrm>
          <a:prstGeom prst="rect">
            <a:avLst/>
          </a:prstGeom>
          <a:solidFill>
            <a:srgbClr val="00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/>
              <a:t>Кредит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3" y="1628800"/>
            <a:ext cx="4845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Собственные средства </a:t>
            </a: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направляются,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в первую </a:t>
            </a: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очередь,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для оплаты расходов, которые не могут быть понесены за счет кредитных средств. 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504" y="3010307"/>
            <a:ext cx="47525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Кредиты ПФ, как правило, не предоставляются в отсутствие </a:t>
            </a:r>
            <a:r>
              <a:rPr lang="ru-RU" sz="1600" b="1" dirty="0" smtClean="0">
                <a:latin typeface="+mn-lt"/>
              </a:rPr>
              <a:t>ИРД, ПСД, лицензий и земельных участков</a:t>
            </a:r>
            <a:r>
              <a:rPr lang="ru-RU" sz="1600" dirty="0" smtClean="0">
                <a:latin typeface="+mn-lt"/>
              </a:rPr>
              <a:t>, необходимых для реализации Проекта;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Банки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не предоставляют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средства на оплату процентов</a:t>
            </a:r>
            <a:r>
              <a:rPr lang="en-US" sz="1600" b="1" dirty="0" smtClean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по кредитам </a:t>
            </a:r>
            <a:r>
              <a:rPr lang="ru-RU" sz="1600" dirty="0" smtClean="0">
                <a:latin typeface="+mn-lt"/>
              </a:rPr>
              <a:t>(исключение – ВЭБ.РФ)</a:t>
            </a:r>
          </a:p>
        </p:txBody>
      </p:sp>
    </p:spTree>
    <p:extLst>
      <p:ext uri="{BB962C8B-B14F-4D97-AF65-F5344CB8AC3E}">
        <p14:creationId xmlns:p14="http://schemas.microsoft.com/office/powerpoint/2010/main" val="20300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T:\Downloads\My Pictures\scales-of-justice-506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0" y="692696"/>
            <a:ext cx="7070476" cy="5760640"/>
          </a:xfrm>
          <a:prstGeom prst="rect">
            <a:avLst/>
          </a:prstGeom>
          <a:solidFill>
            <a:srgbClr val="FFCC99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116672"/>
            <a:ext cx="9649072" cy="360000"/>
          </a:xfrm>
        </p:spPr>
        <p:txBody>
          <a:bodyPr/>
          <a:lstStyle/>
          <a:p>
            <a:r>
              <a:rPr lang="ru-RU" sz="1800" dirty="0" smtClean="0"/>
              <a:t>Зависимость объема собственных средств от баланса проектных рисков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88504" y="4581128"/>
            <a:ext cx="1728192" cy="3600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5985" tIns="82790" rIns="17998" bIns="467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16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Проектные риски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5552" y="3088615"/>
            <a:ext cx="1583486" cy="1276489"/>
            <a:chOff x="128464" y="1164144"/>
            <a:chExt cx="1583486" cy="1276489"/>
          </a:xfrm>
        </p:grpSpPr>
        <p:pic>
          <p:nvPicPr>
            <p:cNvPr id="3074" name="Picture 2" descr="T:\Downloads\My Pictures\с-ом-енное-ко-есо-шестерни-30157268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97" y="1164144"/>
              <a:ext cx="1193737" cy="896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8464" y="2132856"/>
              <a:ext cx="1583486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  <a:cs typeface="Tahoma" pitchFamily="34" charset="0"/>
                </a:rPr>
                <a:t>Технологический</a:t>
              </a:r>
            </a:p>
          </p:txBody>
        </p:sp>
      </p:grpSp>
      <p:sp>
        <p:nvSpPr>
          <p:cNvPr id="12" name="Прямоугольник 11"/>
          <p:cNvSpPr/>
          <p:nvPr/>
        </p:nvSpPr>
        <p:spPr bwMode="auto">
          <a:xfrm>
            <a:off x="5025008" y="4581128"/>
            <a:ext cx="1728192" cy="3600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5985" tIns="82790" rIns="17998" bIns="467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16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Митигаторы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24608" y="3020860"/>
            <a:ext cx="1787805" cy="1488260"/>
            <a:chOff x="1364994" y="3236884"/>
            <a:chExt cx="1787805" cy="1488260"/>
          </a:xfrm>
        </p:grpSpPr>
        <p:pic>
          <p:nvPicPr>
            <p:cNvPr id="13" name="Picture 10" descr="T:\Downloads\My Pictures\imagesGBWRJ0JF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632" y="3236884"/>
              <a:ext cx="1032213" cy="1032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364994" y="4201924"/>
              <a:ext cx="1787805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  <a:cs typeface="Tahoma" pitchFamily="34" charset="0"/>
                </a:rPr>
                <a:t>Превышение бюджета и сроков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6456" y="1772816"/>
            <a:ext cx="1503167" cy="1248625"/>
            <a:chOff x="65457" y="1676319"/>
            <a:chExt cx="1503167" cy="1248625"/>
          </a:xfrm>
        </p:grpSpPr>
        <p:pic>
          <p:nvPicPr>
            <p:cNvPr id="3079" name="Picture 7" descr="T:\Downloads\My Pictures\25850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92" y="1676319"/>
              <a:ext cx="945728" cy="94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5457" y="2617167"/>
              <a:ext cx="1503167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  <a:cs typeface="Tahoma" pitchFamily="34" charset="0"/>
                </a:rPr>
                <a:t>Маркетинговые</a:t>
              </a:r>
            </a:p>
          </p:txBody>
        </p:sp>
      </p:grpSp>
      <p:pic>
        <p:nvPicPr>
          <p:cNvPr id="3083" name="Picture 11" descr="T:\Downloads\My Pictures\_41981-19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3416226"/>
            <a:ext cx="1308918" cy="13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257256" y="2492896"/>
            <a:ext cx="2448272" cy="1051168"/>
            <a:chOff x="7257256" y="3025904"/>
            <a:chExt cx="2448272" cy="1051168"/>
          </a:xfrm>
        </p:grpSpPr>
        <p:pic>
          <p:nvPicPr>
            <p:cNvPr id="3085" name="Picture 13" descr="T:\Downloads\My Pictures\exchan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3025904"/>
              <a:ext cx="1051168" cy="105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193360" y="3284984"/>
              <a:ext cx="1512168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  <a:cs typeface="Tahoma" pitchFamily="34" charset="0"/>
                </a:rPr>
                <a:t>Off-take</a:t>
              </a:r>
              <a:r>
                <a:rPr lang="ru-RU" sz="1400" dirty="0" smtClean="0">
                  <a:latin typeface="+mn-lt"/>
                  <a:cs typeface="Tahoma" pitchFamily="34" charset="0"/>
                </a:rPr>
                <a:t> соглашения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329264" y="3544019"/>
            <a:ext cx="2448272" cy="893093"/>
            <a:chOff x="7329264" y="1887835"/>
            <a:chExt cx="2448272" cy="893093"/>
          </a:xfrm>
        </p:grpSpPr>
        <p:pic>
          <p:nvPicPr>
            <p:cNvPr id="3087" name="Picture 15" descr="T:\Downloads\My Pictures\no-translate-detected_318-30879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264" y="1887835"/>
              <a:ext cx="893093" cy="89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265368" y="2113692"/>
              <a:ext cx="1512168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  <a:cs typeface="Tahoma" pitchFamily="34" charset="0"/>
                </a:rPr>
                <a:t>Хеджирование цен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113240" y="4577933"/>
            <a:ext cx="2707352" cy="738664"/>
            <a:chOff x="7113240" y="2993757"/>
            <a:chExt cx="2707352" cy="73866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13240" y="3009146"/>
              <a:ext cx="136815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EPC</a:t>
              </a:r>
              <a:endParaRPr lang="ru-R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08424" y="2993757"/>
              <a:ext cx="1512168" cy="73866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  <a:cs typeface="Tahoma" pitchFamily="34" charset="0"/>
                </a:rPr>
                <a:t>EPC </a:t>
              </a:r>
              <a:r>
                <a:rPr lang="ru-RU" sz="1400" dirty="0" smtClean="0">
                  <a:latin typeface="+mn-lt"/>
                  <a:cs typeface="Tahoma" pitchFamily="34" charset="0"/>
                </a:rPr>
                <a:t>контракты с </a:t>
              </a:r>
              <a:r>
                <a:rPr lang="en-US" sz="1400" dirty="0" smtClean="0">
                  <a:latin typeface="+mn-lt"/>
                  <a:cs typeface="Tahoma" pitchFamily="34" charset="0"/>
                </a:rPr>
                <a:t>fix</a:t>
              </a:r>
              <a:r>
                <a:rPr lang="ru-RU" sz="1400" dirty="0" smtClean="0">
                  <a:latin typeface="+mn-lt"/>
                  <a:cs typeface="Tahoma" pitchFamily="34" charset="0"/>
                </a:rPr>
                <a:t> ценами и сроками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270948" y="5314900"/>
            <a:ext cx="2549644" cy="1138436"/>
            <a:chOff x="7270948" y="5314900"/>
            <a:chExt cx="2549644" cy="1138436"/>
          </a:xfrm>
        </p:grpSpPr>
        <p:pic>
          <p:nvPicPr>
            <p:cNvPr id="3088" name="Picture 16" descr="T:\Downloads\My Pictures\computer-icon-2369111_960_72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948" y="5314900"/>
              <a:ext cx="1138436" cy="1138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8308424" y="5517232"/>
              <a:ext cx="1512168" cy="73866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  <a:cs typeface="Tahoma" pitchFamily="34" charset="0"/>
                </a:rPr>
                <a:t>Надежные провайдеры технологии</a:t>
              </a:r>
            </a:p>
          </p:txBody>
        </p:sp>
      </p:grpSp>
      <p:sp>
        <p:nvSpPr>
          <p:cNvPr id="23" name="Выгнутая вверх стрелка 22"/>
          <p:cNvSpPr/>
          <p:nvPr/>
        </p:nvSpPr>
        <p:spPr bwMode="auto">
          <a:xfrm rot="21208112" flipH="1">
            <a:off x="6013207" y="830089"/>
            <a:ext cx="2476046" cy="1057245"/>
          </a:xfrm>
          <a:prstGeom prst="curvedDownArrow">
            <a:avLst>
              <a:gd name="adj1" fmla="val 25000"/>
              <a:gd name="adj2" fmla="val 50000"/>
              <a:gd name="adj3" fmla="val 73012"/>
            </a:avLst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125985" tIns="82790" rIns="17998" bIns="467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80992" y="2617748"/>
            <a:ext cx="208823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  <a:cs typeface="Tahoma" pitchFamily="34" charset="0"/>
              </a:rPr>
              <a:t>Собственные средства</a:t>
            </a:r>
          </a:p>
        </p:txBody>
      </p:sp>
      <p:pic>
        <p:nvPicPr>
          <p:cNvPr id="34" name="Picture 17" descr="T:\Downloads\My Pictures\meshok-s-dengam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08" y="3371717"/>
            <a:ext cx="1162968" cy="11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7" descr="T:\Downloads\My Pictures\meshok-s-dengam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71717"/>
            <a:ext cx="1162968" cy="11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505617" y="1791980"/>
            <a:ext cx="1503167" cy="1224717"/>
            <a:chOff x="1568624" y="1791980"/>
            <a:chExt cx="1503167" cy="1224717"/>
          </a:xfrm>
        </p:grpSpPr>
        <p:sp>
          <p:nvSpPr>
            <p:cNvPr id="21" name="TextBox 20"/>
            <p:cNvSpPr txBox="1"/>
            <p:nvPr/>
          </p:nvSpPr>
          <p:spPr>
            <a:xfrm>
              <a:off x="1568624" y="2708920"/>
              <a:ext cx="1503167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  <a:cs typeface="Tahoma" pitchFamily="34" charset="0"/>
                </a:rPr>
                <a:t>Рыночные</a:t>
              </a:r>
            </a:p>
          </p:txBody>
        </p:sp>
        <p:pic>
          <p:nvPicPr>
            <p:cNvPr id="37" name="Picture 3" descr="T:\Downloads\My Pictures\mini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640" y="1791980"/>
              <a:ext cx="1098831" cy="988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277032" y="1791980"/>
            <a:ext cx="2356488" cy="772924"/>
            <a:chOff x="7277032" y="1791980"/>
            <a:chExt cx="2356488" cy="77292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032" y="1791980"/>
              <a:ext cx="916328" cy="77292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8121352" y="1916832"/>
              <a:ext cx="1512168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  <a:cs typeface="Tahoma" pitchFamily="34" charset="0"/>
                </a:rPr>
                <a:t>Спонсорские соглашения</a:t>
              </a:r>
            </a:p>
          </p:txBody>
        </p:sp>
      </p:grpSp>
      <p:pic>
        <p:nvPicPr>
          <p:cNvPr id="3089" name="Picture 17" descr="T:\Downloads\My Pictures\meshok-s-dengam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3356992"/>
            <a:ext cx="1162968" cy="11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3"/>
          <p:cNvSpPr txBox="1">
            <a:spLocks/>
          </p:cNvSpPr>
          <p:nvPr/>
        </p:nvSpPr>
        <p:spPr>
          <a:xfrm>
            <a:off x="1887538" y="3163888"/>
            <a:ext cx="6264275" cy="554037"/>
          </a:xfrm>
          <a:prstGeom prst="rect">
            <a:avLst/>
          </a:prstGeom>
        </p:spPr>
        <p:txBody>
          <a:bodyPr>
            <a:sp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441" indent="-2285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612" indent="-2285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783" indent="-2285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954" indent="-2285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2400" indent="0" algn="ctr" defTabSz="1019175" eaLnBrk="1" fontAlgn="auto" hangingPunct="1"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000" b="1" dirty="0" smtClean="0">
                <a:solidFill>
                  <a:srgbClr val="000000"/>
                </a:solidFill>
                <a:cs typeface="Arial" pitchFamily="34" charset="0"/>
              </a:rPr>
              <a:t>Спасибо за внимание!</a:t>
            </a:r>
            <a:endParaRPr lang="ru-RU" sz="30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8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rgbClr val="004F6D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25985" tIns="82790" rIns="17998" bIns="46794" numCol="1" anchor="t" anchorCtr="0" compatLnSpc="1">
        <a:prstTxWarp prst="textNoShape">
          <a:avLst/>
        </a:prstTxWarp>
      </a:bodyPr>
      <a:lstStyle>
        <a:defPPr marL="0" marR="0" indent="0" algn="l" defTabSz="801688" rtl="0" eaLnBrk="1" fontAlgn="base" latinLnBrk="0" hangingPunct="1">
          <a:lnSpc>
            <a:spcPct val="90000"/>
          </a:lnSpc>
          <a:spcBef>
            <a:spcPct val="0"/>
          </a:spcBef>
          <a:spcAft>
            <a:spcPct val="1000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rgbClr val="004F6D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25985" tIns="82790" rIns="17998" bIns="46794" numCol="1" anchor="t" anchorCtr="0" compatLnSpc="1">
        <a:prstTxWarp prst="textNoShape">
          <a:avLst/>
        </a:prstTxWarp>
      </a:bodyPr>
      <a:lstStyle>
        <a:defPPr marL="0" marR="0" indent="0" algn="l" defTabSz="801688" rtl="0" eaLnBrk="1" fontAlgn="base" latinLnBrk="0" hangingPunct="1">
          <a:lnSpc>
            <a:spcPct val="90000"/>
          </a:lnSpc>
          <a:spcBef>
            <a:spcPct val="0"/>
          </a:spcBef>
          <a:spcAft>
            <a:spcPct val="1000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  <a:ea typeface="MS PGothic" pitchFamily="34" charset="-128"/>
          </a:defRPr>
        </a:defPPr>
      </a:lstStyle>
    </a:lnDef>
    <a:txDef>
      <a:spPr/>
      <a:bodyPr/>
      <a:lstStyle>
        <a:defPPr>
          <a:lnSpc>
            <a:spcPct val="150000"/>
          </a:lnSpc>
          <a:defRPr sz="1400" dirty="0" smtClean="0"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38325</TotalTime>
  <Words>302</Words>
  <Application>Microsoft Office PowerPoint</Application>
  <PresentationFormat>Лист A4 (210x297 мм)</PresentationFormat>
  <Paragraphs>68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MS PGothic</vt:lpstr>
      <vt:lpstr>Arial</vt:lpstr>
      <vt:lpstr>Calibri</vt:lpstr>
      <vt:lpstr>Georgia</vt:lpstr>
      <vt:lpstr>Tahoma</vt:lpstr>
      <vt:lpstr>Times New Roman</vt:lpstr>
      <vt:lpstr>ヒラギノ明朝 Pro W3</vt:lpstr>
      <vt:lpstr>Специальное оформление</vt:lpstr>
      <vt:lpstr>Презентация PowerPoint</vt:lpstr>
      <vt:lpstr>Миф о доле собственного участия</vt:lpstr>
      <vt:lpstr>Разрушение мифа о доле собственного участия</vt:lpstr>
      <vt:lpstr>Иные причины НЕОБХОДИМОСТИ собственного участия</vt:lpstr>
      <vt:lpstr>Направления использования средств в Проектном финансировании</vt:lpstr>
      <vt:lpstr>Зависимость объема собственных средств от баланса проектных рисков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Ляльков Святослав Юрьевич</dc:creator>
  <cp:lastModifiedBy>Михайлусь Александр Владимирович</cp:lastModifiedBy>
  <cp:revision>4928</cp:revision>
  <cp:lastPrinted>2019-05-14T15:33:26Z</cp:lastPrinted>
  <dcterms:created xsi:type="dcterms:W3CDTF">2010-11-18T06:52:53Z</dcterms:created>
  <dcterms:modified xsi:type="dcterms:W3CDTF">2019-05-21T06:29:16Z</dcterms:modified>
</cp:coreProperties>
</file>