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Lst>
  <p:notesMasterIdLst>
    <p:notesMasterId r:id="rId21"/>
  </p:notesMasterIdLst>
  <p:handoutMasterIdLst>
    <p:handoutMasterId r:id="rId22"/>
  </p:handoutMasterIdLst>
  <p:sldIdLst>
    <p:sldId id="503" r:id="rId2"/>
    <p:sldId id="257" r:id="rId3"/>
    <p:sldId id="712" r:id="rId4"/>
    <p:sldId id="732" r:id="rId5"/>
    <p:sldId id="264" r:id="rId6"/>
    <p:sldId id="663" r:id="rId7"/>
    <p:sldId id="668" r:id="rId8"/>
    <p:sldId id="665" r:id="rId9"/>
    <p:sldId id="834" r:id="rId10"/>
    <p:sldId id="731" r:id="rId11"/>
    <p:sldId id="711" r:id="rId12"/>
    <p:sldId id="508" r:id="rId13"/>
    <p:sldId id="835" r:id="rId14"/>
    <p:sldId id="861" r:id="rId15"/>
    <p:sldId id="285" r:id="rId16"/>
    <p:sldId id="862" r:id="rId17"/>
    <p:sldId id="287" r:id="rId18"/>
    <p:sldId id="863" r:id="rId19"/>
    <p:sldId id="279"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 userDrawn="1">
          <p15:clr>
            <a:srgbClr val="A4A3A4"/>
          </p15:clr>
        </p15:guide>
        <p15:guide id="2" orient="horz" pos="1117" userDrawn="1">
          <p15:clr>
            <a:srgbClr val="A4A3A4"/>
          </p15:clr>
        </p15:guide>
        <p15:guide id="3" orient="horz" pos="1525" userDrawn="1">
          <p15:clr>
            <a:srgbClr val="A4A3A4"/>
          </p15:clr>
        </p15:guide>
        <p15:guide id="4" orient="horz" pos="3929" userDrawn="1">
          <p15:clr>
            <a:srgbClr val="A4A3A4"/>
          </p15:clr>
        </p15:guide>
        <p15:guide id="5" pos="272" userDrawn="1">
          <p15:clr>
            <a:srgbClr val="A4A3A4"/>
          </p15:clr>
        </p15:guide>
        <p15:guide id="6" pos="740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47" autoAdjust="0"/>
  </p:normalViewPr>
  <p:slideViewPr>
    <p:cSldViewPr showGuides="1">
      <p:cViewPr varScale="1">
        <p:scale>
          <a:sx n="115" d="100"/>
          <a:sy n="115" d="100"/>
        </p:scale>
        <p:origin x="234" y="792"/>
      </p:cViewPr>
      <p:guideLst>
        <p:guide orient="horz" pos="300"/>
        <p:guide orient="horz" pos="1117"/>
        <p:guide orient="horz" pos="1525"/>
        <p:guide orient="horz" pos="3929"/>
        <p:guide pos="272"/>
        <p:guide pos="7408"/>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2" d="100"/>
          <a:sy n="92" d="100"/>
        </p:scale>
        <p:origin x="259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44D7D7-BA29-4DD5-A57B-EDC214332A1F}"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8CFD5ECF-7288-425F-B4C1-0F74C3539D96}">
      <dgm:prSet phldrT="[Text]"/>
      <dgm:spPr/>
      <dgm:t>
        <a:bodyPr/>
        <a:lstStyle/>
        <a:p>
          <a:r>
            <a:rPr lang="en-US" b="1" i="1" dirty="0"/>
            <a:t>Red Book</a:t>
          </a:r>
          <a:br>
            <a:rPr lang="en-US" dirty="0"/>
          </a:br>
          <a:r>
            <a:rPr lang="en-US" b="0" i="0" dirty="0"/>
            <a:t>Conditions of Contract for Construction - for Building and Engineering Works designed by the Employer.</a:t>
          </a:r>
          <a:endParaRPr lang="en-US" dirty="0"/>
        </a:p>
      </dgm:t>
    </dgm:pt>
    <dgm:pt modelId="{58C9FBA1-B2A9-4D66-9F6F-2D9E47D09DB5}" type="parTrans" cxnId="{CD6D0D58-6631-46BD-8A83-836DA6205ECD}">
      <dgm:prSet/>
      <dgm:spPr/>
      <dgm:t>
        <a:bodyPr/>
        <a:lstStyle/>
        <a:p>
          <a:endParaRPr lang="en-US"/>
        </a:p>
      </dgm:t>
    </dgm:pt>
    <dgm:pt modelId="{A398939B-67B4-4FA0-9F48-55474C495652}" type="sibTrans" cxnId="{CD6D0D58-6631-46BD-8A83-836DA6205ECD}">
      <dgm:prSet/>
      <dgm:spPr/>
      <dgm:t>
        <a:bodyPr/>
        <a:lstStyle/>
        <a:p>
          <a:endParaRPr lang="en-US"/>
        </a:p>
      </dgm:t>
    </dgm:pt>
    <dgm:pt modelId="{36F1C898-23CA-46D2-8569-8670B2116363}">
      <dgm:prSet phldrT="[Text]"/>
      <dgm:spPr/>
      <dgm:t>
        <a:bodyPr/>
        <a:lstStyle/>
        <a:p>
          <a:r>
            <a:rPr lang="en-US" b="1" i="1" dirty="0"/>
            <a:t>Yellow Book</a:t>
          </a:r>
          <a:br>
            <a:rPr lang="en-US" dirty="0"/>
          </a:br>
          <a:r>
            <a:rPr lang="en-US" dirty="0"/>
            <a:t>Conditions of Contract for Plant &amp; Design-Build – for Electrical &amp; Mech. Plant &amp; For Building &amp; Engineering Works Designed by the Contractor.</a:t>
          </a:r>
        </a:p>
      </dgm:t>
    </dgm:pt>
    <dgm:pt modelId="{B7E708E7-74D7-4E0D-B893-6DA3781EC9C0}" type="parTrans" cxnId="{9CD0A7B8-A4DF-43DF-A734-7D06260BED99}">
      <dgm:prSet/>
      <dgm:spPr/>
      <dgm:t>
        <a:bodyPr/>
        <a:lstStyle/>
        <a:p>
          <a:endParaRPr lang="en-US"/>
        </a:p>
      </dgm:t>
    </dgm:pt>
    <dgm:pt modelId="{4CB9146F-2FC9-426A-A9C3-DCB116AD0430}" type="sibTrans" cxnId="{9CD0A7B8-A4DF-43DF-A734-7D06260BED99}">
      <dgm:prSet/>
      <dgm:spPr/>
      <dgm:t>
        <a:bodyPr/>
        <a:lstStyle/>
        <a:p>
          <a:endParaRPr lang="en-US"/>
        </a:p>
      </dgm:t>
    </dgm:pt>
    <dgm:pt modelId="{50BA4E67-F50F-42CE-82F9-B8BE771F64EB}">
      <dgm:prSet phldrT="[Text]"/>
      <dgm:spPr/>
      <dgm:t>
        <a:bodyPr/>
        <a:lstStyle/>
        <a:p>
          <a:r>
            <a:rPr lang="en-US" b="1" i="1" dirty="0"/>
            <a:t>Silver Book</a:t>
          </a:r>
          <a:br>
            <a:rPr lang="en-US" dirty="0"/>
          </a:br>
          <a:r>
            <a:rPr lang="en-US" dirty="0"/>
            <a:t>Conditions of Contract for EPC Turnkey Projects</a:t>
          </a:r>
          <a:br>
            <a:rPr lang="en-US" dirty="0"/>
          </a:br>
          <a:endParaRPr lang="en-US" dirty="0"/>
        </a:p>
      </dgm:t>
    </dgm:pt>
    <dgm:pt modelId="{73C6DE79-47DF-4101-AE3B-8D5EEF8D145B}" type="parTrans" cxnId="{AD2FA220-2F53-439D-A59C-5ECDF17B91CB}">
      <dgm:prSet/>
      <dgm:spPr/>
      <dgm:t>
        <a:bodyPr/>
        <a:lstStyle/>
        <a:p>
          <a:endParaRPr lang="en-US"/>
        </a:p>
      </dgm:t>
    </dgm:pt>
    <dgm:pt modelId="{5DD968A6-F31B-4FF9-B7B1-A04DA73F35C9}" type="sibTrans" cxnId="{AD2FA220-2F53-439D-A59C-5ECDF17B91CB}">
      <dgm:prSet/>
      <dgm:spPr/>
      <dgm:t>
        <a:bodyPr/>
        <a:lstStyle/>
        <a:p>
          <a:endParaRPr lang="en-US"/>
        </a:p>
      </dgm:t>
    </dgm:pt>
    <dgm:pt modelId="{E59BB126-3D5B-42AA-B224-AC5DE93EA9F6}" type="pres">
      <dgm:prSet presAssocID="{5144D7D7-BA29-4DD5-A57B-EDC214332A1F}" presName="Name0" presStyleCnt="0">
        <dgm:presLayoutVars>
          <dgm:dir/>
          <dgm:resizeHandles val="exact"/>
        </dgm:presLayoutVars>
      </dgm:prSet>
      <dgm:spPr/>
    </dgm:pt>
    <dgm:pt modelId="{AE923035-67A4-4CAB-94F7-51787DCC6597}" type="pres">
      <dgm:prSet presAssocID="{8CFD5ECF-7288-425F-B4C1-0F74C3539D96}" presName="composite" presStyleCnt="0"/>
      <dgm:spPr/>
    </dgm:pt>
    <dgm:pt modelId="{D15AF66B-C18A-4488-9DE6-A96762BC36EE}" type="pres">
      <dgm:prSet presAssocID="{8CFD5ECF-7288-425F-B4C1-0F74C3539D96}" presName="rect1" presStyleLbl="trAlignAcc1" presStyleIdx="0" presStyleCnt="3">
        <dgm:presLayoutVars>
          <dgm:bulletEnabled val="1"/>
        </dgm:presLayoutVars>
      </dgm:prSet>
      <dgm:spPr/>
    </dgm:pt>
    <dgm:pt modelId="{C725EAC2-A68D-4D70-A183-739B069B01AA}" type="pres">
      <dgm:prSet presAssocID="{8CFD5ECF-7288-425F-B4C1-0F74C3539D96}"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49401074-B5F5-4E06-97C3-D964930BDC83}" type="pres">
      <dgm:prSet presAssocID="{A398939B-67B4-4FA0-9F48-55474C495652}" presName="sibTrans" presStyleCnt="0"/>
      <dgm:spPr/>
    </dgm:pt>
    <dgm:pt modelId="{5E9CFF6C-5FE7-434B-AA6D-E7F7E5DDE5A3}" type="pres">
      <dgm:prSet presAssocID="{36F1C898-23CA-46D2-8569-8670B2116363}" presName="composite" presStyleCnt="0"/>
      <dgm:spPr/>
    </dgm:pt>
    <dgm:pt modelId="{E611DBA4-A3ED-46E1-8BBF-AECD9E3254FA}" type="pres">
      <dgm:prSet presAssocID="{36F1C898-23CA-46D2-8569-8670B2116363}" presName="rect1" presStyleLbl="trAlignAcc1" presStyleIdx="1" presStyleCnt="3">
        <dgm:presLayoutVars>
          <dgm:bulletEnabled val="1"/>
        </dgm:presLayoutVars>
      </dgm:prSet>
      <dgm:spPr/>
    </dgm:pt>
    <dgm:pt modelId="{6558DF19-0DB3-4965-97E9-3A18073E64A3}" type="pres">
      <dgm:prSet presAssocID="{36F1C898-23CA-46D2-8569-8670B2116363}"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46C746EC-FE54-4B61-9234-A67E65870156}" type="pres">
      <dgm:prSet presAssocID="{4CB9146F-2FC9-426A-A9C3-DCB116AD0430}" presName="sibTrans" presStyleCnt="0"/>
      <dgm:spPr/>
    </dgm:pt>
    <dgm:pt modelId="{DE2AB886-DA88-4158-930B-30E99B697FCA}" type="pres">
      <dgm:prSet presAssocID="{50BA4E67-F50F-42CE-82F9-B8BE771F64EB}" presName="composite" presStyleCnt="0"/>
      <dgm:spPr/>
    </dgm:pt>
    <dgm:pt modelId="{FD1759D8-5BB6-4185-A66E-F20676BE9F47}" type="pres">
      <dgm:prSet presAssocID="{50BA4E67-F50F-42CE-82F9-B8BE771F64EB}" presName="rect1" presStyleLbl="trAlignAcc1" presStyleIdx="2" presStyleCnt="3">
        <dgm:presLayoutVars>
          <dgm:bulletEnabled val="1"/>
        </dgm:presLayoutVars>
      </dgm:prSet>
      <dgm:spPr/>
    </dgm:pt>
    <dgm:pt modelId="{44BAA1FC-EB9F-4DF4-9C96-C8D7FE8D110C}" type="pres">
      <dgm:prSet presAssocID="{50BA4E67-F50F-42CE-82F9-B8BE771F64EB}"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Lst>
  <dgm:cxnLst>
    <dgm:cxn modelId="{891BA808-D812-433E-990F-B7B5ED68F9E9}" type="presOf" srcId="{50BA4E67-F50F-42CE-82F9-B8BE771F64EB}" destId="{FD1759D8-5BB6-4185-A66E-F20676BE9F47}" srcOrd="0" destOrd="0" presId="urn:microsoft.com/office/officeart/2008/layout/PictureStrips"/>
    <dgm:cxn modelId="{955F4613-D597-490E-9857-08076408494C}" type="presOf" srcId="{8CFD5ECF-7288-425F-B4C1-0F74C3539D96}" destId="{D15AF66B-C18A-4488-9DE6-A96762BC36EE}" srcOrd="0" destOrd="0" presId="urn:microsoft.com/office/officeart/2008/layout/PictureStrips"/>
    <dgm:cxn modelId="{AD2FA220-2F53-439D-A59C-5ECDF17B91CB}" srcId="{5144D7D7-BA29-4DD5-A57B-EDC214332A1F}" destId="{50BA4E67-F50F-42CE-82F9-B8BE771F64EB}" srcOrd="2" destOrd="0" parTransId="{73C6DE79-47DF-4101-AE3B-8D5EEF8D145B}" sibTransId="{5DD968A6-F31B-4FF9-B7B1-A04DA73F35C9}"/>
    <dgm:cxn modelId="{868EA969-F240-4D20-A00A-6D1CBDAA90C1}" type="presOf" srcId="{36F1C898-23CA-46D2-8569-8670B2116363}" destId="{E611DBA4-A3ED-46E1-8BBF-AECD9E3254FA}" srcOrd="0" destOrd="0" presId="urn:microsoft.com/office/officeart/2008/layout/PictureStrips"/>
    <dgm:cxn modelId="{CD6D0D58-6631-46BD-8A83-836DA6205ECD}" srcId="{5144D7D7-BA29-4DD5-A57B-EDC214332A1F}" destId="{8CFD5ECF-7288-425F-B4C1-0F74C3539D96}" srcOrd="0" destOrd="0" parTransId="{58C9FBA1-B2A9-4D66-9F6F-2D9E47D09DB5}" sibTransId="{A398939B-67B4-4FA0-9F48-55474C495652}"/>
    <dgm:cxn modelId="{88FA81B2-27C8-4121-85C4-6E2E161EB012}" type="presOf" srcId="{5144D7D7-BA29-4DD5-A57B-EDC214332A1F}" destId="{E59BB126-3D5B-42AA-B224-AC5DE93EA9F6}" srcOrd="0" destOrd="0" presId="urn:microsoft.com/office/officeart/2008/layout/PictureStrips"/>
    <dgm:cxn modelId="{9CD0A7B8-A4DF-43DF-A734-7D06260BED99}" srcId="{5144D7D7-BA29-4DD5-A57B-EDC214332A1F}" destId="{36F1C898-23CA-46D2-8569-8670B2116363}" srcOrd="1" destOrd="0" parTransId="{B7E708E7-74D7-4E0D-B893-6DA3781EC9C0}" sibTransId="{4CB9146F-2FC9-426A-A9C3-DCB116AD0430}"/>
    <dgm:cxn modelId="{943CF515-683D-48AC-9D8C-0514DEFA5284}" type="presParOf" srcId="{E59BB126-3D5B-42AA-B224-AC5DE93EA9F6}" destId="{AE923035-67A4-4CAB-94F7-51787DCC6597}" srcOrd="0" destOrd="0" presId="urn:microsoft.com/office/officeart/2008/layout/PictureStrips"/>
    <dgm:cxn modelId="{18EC291C-7698-4376-B201-483B26070553}" type="presParOf" srcId="{AE923035-67A4-4CAB-94F7-51787DCC6597}" destId="{D15AF66B-C18A-4488-9DE6-A96762BC36EE}" srcOrd="0" destOrd="0" presId="urn:microsoft.com/office/officeart/2008/layout/PictureStrips"/>
    <dgm:cxn modelId="{3905A1FB-B23C-4790-9817-BE6B52C98D34}" type="presParOf" srcId="{AE923035-67A4-4CAB-94F7-51787DCC6597}" destId="{C725EAC2-A68D-4D70-A183-739B069B01AA}" srcOrd="1" destOrd="0" presId="urn:microsoft.com/office/officeart/2008/layout/PictureStrips"/>
    <dgm:cxn modelId="{B0501E25-F604-4664-965C-180DD7368644}" type="presParOf" srcId="{E59BB126-3D5B-42AA-B224-AC5DE93EA9F6}" destId="{49401074-B5F5-4E06-97C3-D964930BDC83}" srcOrd="1" destOrd="0" presId="urn:microsoft.com/office/officeart/2008/layout/PictureStrips"/>
    <dgm:cxn modelId="{20A02560-1CEE-4DF6-871F-036E579BEABF}" type="presParOf" srcId="{E59BB126-3D5B-42AA-B224-AC5DE93EA9F6}" destId="{5E9CFF6C-5FE7-434B-AA6D-E7F7E5DDE5A3}" srcOrd="2" destOrd="0" presId="urn:microsoft.com/office/officeart/2008/layout/PictureStrips"/>
    <dgm:cxn modelId="{D7856C8C-BF68-43F2-8875-A4345801AD5F}" type="presParOf" srcId="{5E9CFF6C-5FE7-434B-AA6D-E7F7E5DDE5A3}" destId="{E611DBA4-A3ED-46E1-8BBF-AECD9E3254FA}" srcOrd="0" destOrd="0" presId="urn:microsoft.com/office/officeart/2008/layout/PictureStrips"/>
    <dgm:cxn modelId="{702997DF-2914-4306-BD02-9DC3BF313BFC}" type="presParOf" srcId="{5E9CFF6C-5FE7-434B-AA6D-E7F7E5DDE5A3}" destId="{6558DF19-0DB3-4965-97E9-3A18073E64A3}" srcOrd="1" destOrd="0" presId="urn:microsoft.com/office/officeart/2008/layout/PictureStrips"/>
    <dgm:cxn modelId="{211D388B-5DB3-46B1-9A3F-DBC6428DCF25}" type="presParOf" srcId="{E59BB126-3D5B-42AA-B224-AC5DE93EA9F6}" destId="{46C746EC-FE54-4B61-9234-A67E65870156}" srcOrd="3" destOrd="0" presId="urn:microsoft.com/office/officeart/2008/layout/PictureStrips"/>
    <dgm:cxn modelId="{0EFF274B-7A69-46B8-9094-53D642864E01}" type="presParOf" srcId="{E59BB126-3D5B-42AA-B224-AC5DE93EA9F6}" destId="{DE2AB886-DA88-4158-930B-30E99B697FCA}" srcOrd="4" destOrd="0" presId="urn:microsoft.com/office/officeart/2008/layout/PictureStrips"/>
    <dgm:cxn modelId="{C594E5CF-C1AE-41AB-8B9F-610F4F4E1D6F}" type="presParOf" srcId="{DE2AB886-DA88-4158-930B-30E99B697FCA}" destId="{FD1759D8-5BB6-4185-A66E-F20676BE9F47}" srcOrd="0" destOrd="0" presId="urn:microsoft.com/office/officeart/2008/layout/PictureStrips"/>
    <dgm:cxn modelId="{CBBB434E-B8A4-4D09-B030-92E4FABA3130}" type="presParOf" srcId="{DE2AB886-DA88-4158-930B-30E99B697FCA}" destId="{44BAA1FC-EB9F-4DF4-9C96-C8D7FE8D110C}"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AF66B-C18A-4488-9DE6-A96762BC36EE}">
      <dsp:nvSpPr>
        <dsp:cNvPr id="0" name=""/>
        <dsp:cNvSpPr/>
      </dsp:nvSpPr>
      <dsp:spPr>
        <a:xfrm>
          <a:off x="1563548" y="289036"/>
          <a:ext cx="3628072" cy="113377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942"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1" kern="1200" dirty="0"/>
            <a:t>Red Book</a:t>
          </a:r>
          <a:br>
            <a:rPr lang="en-US" sz="1300" kern="1200" dirty="0"/>
          </a:br>
          <a:r>
            <a:rPr lang="en-US" sz="1300" b="0" i="0" kern="1200" dirty="0"/>
            <a:t>Conditions of Contract for Construction - for Building and Engineering Works designed by the Employer.</a:t>
          </a:r>
          <a:endParaRPr lang="en-US" sz="1300" kern="1200" dirty="0"/>
        </a:p>
      </dsp:txBody>
      <dsp:txXfrm>
        <a:off x="1563548" y="289036"/>
        <a:ext cx="3628072" cy="1133772"/>
      </dsp:txXfrm>
    </dsp:sp>
    <dsp:sp modelId="{C725EAC2-A68D-4D70-A183-739B069B01AA}">
      <dsp:nvSpPr>
        <dsp:cNvPr id="0" name=""/>
        <dsp:cNvSpPr/>
      </dsp:nvSpPr>
      <dsp:spPr>
        <a:xfrm>
          <a:off x="1412378" y="125269"/>
          <a:ext cx="793640" cy="119046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11DBA4-A3ED-46E1-8BBF-AECD9E3254FA}">
      <dsp:nvSpPr>
        <dsp:cNvPr id="0" name=""/>
        <dsp:cNvSpPr/>
      </dsp:nvSpPr>
      <dsp:spPr>
        <a:xfrm>
          <a:off x="1563548" y="1716330"/>
          <a:ext cx="3628072" cy="113377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942"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1" kern="1200" dirty="0"/>
            <a:t>Yellow Book</a:t>
          </a:r>
          <a:br>
            <a:rPr lang="en-US" sz="1300" kern="1200" dirty="0"/>
          </a:br>
          <a:r>
            <a:rPr lang="en-US" sz="1300" kern="1200" dirty="0"/>
            <a:t>Conditions of Contract for Plant &amp; Design-Build – for Electrical &amp; Mech. Plant &amp; For Building &amp; Engineering Works Designed by the Contractor.</a:t>
          </a:r>
        </a:p>
      </dsp:txBody>
      <dsp:txXfrm>
        <a:off x="1563548" y="1716330"/>
        <a:ext cx="3628072" cy="1133772"/>
      </dsp:txXfrm>
    </dsp:sp>
    <dsp:sp modelId="{6558DF19-0DB3-4965-97E9-3A18073E64A3}">
      <dsp:nvSpPr>
        <dsp:cNvPr id="0" name=""/>
        <dsp:cNvSpPr/>
      </dsp:nvSpPr>
      <dsp:spPr>
        <a:xfrm>
          <a:off x="1412378" y="1552563"/>
          <a:ext cx="793640" cy="119046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1759D8-5BB6-4185-A66E-F20676BE9F47}">
      <dsp:nvSpPr>
        <dsp:cNvPr id="0" name=""/>
        <dsp:cNvSpPr/>
      </dsp:nvSpPr>
      <dsp:spPr>
        <a:xfrm>
          <a:off x="1563548" y="3143624"/>
          <a:ext cx="3628072" cy="113377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942"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1" kern="1200" dirty="0"/>
            <a:t>Silver Book</a:t>
          </a:r>
          <a:br>
            <a:rPr lang="en-US" sz="1300" kern="1200" dirty="0"/>
          </a:br>
          <a:r>
            <a:rPr lang="en-US" sz="1300" kern="1200" dirty="0"/>
            <a:t>Conditions of Contract for EPC Turnkey Projects</a:t>
          </a:r>
          <a:br>
            <a:rPr lang="en-US" sz="1300" kern="1200" dirty="0"/>
          </a:br>
          <a:endParaRPr lang="en-US" sz="1300" kern="1200" dirty="0"/>
        </a:p>
      </dsp:txBody>
      <dsp:txXfrm>
        <a:off x="1563548" y="3143624"/>
        <a:ext cx="3628072" cy="1133772"/>
      </dsp:txXfrm>
    </dsp:sp>
    <dsp:sp modelId="{44BAA1FC-EB9F-4DF4-9C96-C8D7FE8D110C}">
      <dsp:nvSpPr>
        <dsp:cNvPr id="0" name=""/>
        <dsp:cNvSpPr/>
      </dsp:nvSpPr>
      <dsp:spPr>
        <a:xfrm>
          <a:off x="1412378" y="2979857"/>
          <a:ext cx="793640" cy="119046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3B4800-137F-4CB6-8075-5FBD5B7CCB7E}" type="slidenum">
              <a:rPr lang="en-GB" smtClean="0"/>
              <a:t>‹#›</a:t>
            </a:fld>
            <a:endParaRPr lang="en-GB" dirty="0"/>
          </a:p>
        </p:txBody>
      </p:sp>
    </p:spTree>
    <p:extLst>
      <p:ext uri="{BB962C8B-B14F-4D97-AF65-F5344CB8AC3E}">
        <p14:creationId xmlns:p14="http://schemas.microsoft.com/office/powerpoint/2010/main" val="30720141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7A06A-650F-4CE8-B8A3-9C9422B0D088}" type="slidenum">
              <a:rPr lang="en-GB" smtClean="0"/>
              <a:t>‹#›</a:t>
            </a:fld>
            <a:endParaRPr lang="en-GB" dirty="0"/>
          </a:p>
        </p:txBody>
      </p:sp>
    </p:spTree>
    <p:extLst>
      <p:ext uri="{BB962C8B-B14F-4D97-AF65-F5344CB8AC3E}">
        <p14:creationId xmlns:p14="http://schemas.microsoft.com/office/powerpoint/2010/main" val="38016684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4350" y="876300"/>
            <a:ext cx="7775575" cy="4375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3907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D6005-9A59-458E-8AA3-8B5B39C06AA6}" type="slidenum">
              <a:rPr lang="en-GB">
                <a:solidFill>
                  <a:prstClr val="black"/>
                </a:solidFill>
              </a:rPr>
              <a:pPr/>
              <a:t>9</a:t>
            </a:fld>
            <a:endParaRPr lang="en-GB" dirty="0">
              <a:solidFill>
                <a:prstClr val="black"/>
              </a:solidFill>
            </a:endParaRPr>
          </a:p>
        </p:txBody>
      </p:sp>
      <p:sp>
        <p:nvSpPr>
          <p:cNvPr id="216066" name="Rectangle 2"/>
          <p:cNvSpPr>
            <a:spLocks noGrp="1" noRot="1" noChangeAspect="1" noChangeArrowheads="1" noTextEdit="1"/>
          </p:cNvSpPr>
          <p:nvPr>
            <p:ph type="sldImg"/>
          </p:nvPr>
        </p:nvSpPr>
        <p:spPr>
          <a:xfrm>
            <a:off x="-192088" y="822325"/>
            <a:ext cx="7170738" cy="4033838"/>
          </a:xfrm>
          <a:ln/>
        </p:spPr>
      </p:sp>
      <p:sp>
        <p:nvSpPr>
          <p:cNvPr id="216067" name="Rectangle 3"/>
          <p:cNvSpPr>
            <a:spLocks noGrp="1" noChangeArrowheads="1"/>
          </p:cNvSpPr>
          <p:nvPr>
            <p:ph type="body" idx="1"/>
          </p:nvPr>
        </p:nvSpPr>
        <p:spPr>
          <a:xfrm>
            <a:off x="896240" y="5117440"/>
            <a:ext cx="4989533" cy="4857083"/>
          </a:xfrm>
        </p:spPr>
        <p:txBody>
          <a:bodyPr/>
          <a:lstStyle/>
          <a:p>
            <a:pPr algn="just"/>
            <a:endParaRPr lang="en-GB" sz="1000" dirty="0">
              <a:latin typeface="Arial" charset="0"/>
              <a:cs typeface="Arial" charset="0"/>
            </a:endParaRPr>
          </a:p>
        </p:txBody>
      </p:sp>
    </p:spTree>
    <p:extLst>
      <p:ext uri="{BB962C8B-B14F-4D97-AF65-F5344CB8AC3E}">
        <p14:creationId xmlns:p14="http://schemas.microsoft.com/office/powerpoint/2010/main" val="2976323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t>10</a:t>
            </a:fld>
            <a:endParaRPr lang="en-GB" dirty="0"/>
          </a:p>
        </p:txBody>
      </p:sp>
    </p:spTree>
    <p:extLst>
      <p:ext uri="{BB962C8B-B14F-4D97-AF65-F5344CB8AC3E}">
        <p14:creationId xmlns:p14="http://schemas.microsoft.com/office/powerpoint/2010/main" val="2055424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5C87A06A-650F-4CE8-B8A3-9C9422B0D088}" type="slidenum">
              <a:rPr lang="en-GB" smtClean="0"/>
              <a:t>11</a:t>
            </a:fld>
            <a:endParaRPr lang="en-GB" dirty="0"/>
          </a:p>
        </p:txBody>
      </p:sp>
    </p:spTree>
    <p:extLst>
      <p:ext uri="{BB962C8B-B14F-4D97-AF65-F5344CB8AC3E}">
        <p14:creationId xmlns:p14="http://schemas.microsoft.com/office/powerpoint/2010/main" val="424602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41A8D3B-69B9-411D-AEAE-E332E622E6EA}" type="slidenum">
              <a:rPr lang="en-GB" smtClean="0"/>
              <a:pPr>
                <a:defRPr/>
              </a:pPr>
              <a:t>12</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357539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t>13</a:t>
            </a:fld>
            <a:endParaRPr lang="en-GB" dirty="0"/>
          </a:p>
        </p:txBody>
      </p:sp>
    </p:spTree>
    <p:extLst>
      <p:ext uri="{BB962C8B-B14F-4D97-AF65-F5344CB8AC3E}">
        <p14:creationId xmlns:p14="http://schemas.microsoft.com/office/powerpoint/2010/main" val="3595192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5C87A06A-650F-4CE8-B8A3-9C9422B0D088}" type="slidenum">
              <a:rPr lang="en-GB" smtClean="0"/>
              <a:t>14</a:t>
            </a:fld>
            <a:endParaRPr lang="en-GB" dirty="0"/>
          </a:p>
        </p:txBody>
      </p:sp>
    </p:spTree>
    <p:extLst>
      <p:ext uri="{BB962C8B-B14F-4D97-AF65-F5344CB8AC3E}">
        <p14:creationId xmlns:p14="http://schemas.microsoft.com/office/powerpoint/2010/main" val="424595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41A8D3B-69B9-411D-AEAE-E332E622E6EA}" type="slidenum">
              <a:rPr lang="en-GB" smtClean="0"/>
              <a:pPr>
                <a:defRPr/>
              </a:pPr>
              <a:t>15</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532126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5C87A06A-650F-4CE8-B8A3-9C9422B0D088}" type="slidenum">
              <a:rPr lang="en-GB" smtClean="0"/>
              <a:t>16</a:t>
            </a:fld>
            <a:endParaRPr lang="en-GB" dirty="0"/>
          </a:p>
        </p:txBody>
      </p:sp>
    </p:spTree>
    <p:extLst>
      <p:ext uri="{BB962C8B-B14F-4D97-AF65-F5344CB8AC3E}">
        <p14:creationId xmlns:p14="http://schemas.microsoft.com/office/powerpoint/2010/main" val="1470528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t>17</a:t>
            </a:fld>
            <a:endParaRPr lang="en-GB" dirty="0"/>
          </a:p>
        </p:txBody>
      </p:sp>
    </p:spTree>
    <p:extLst>
      <p:ext uri="{BB962C8B-B14F-4D97-AF65-F5344CB8AC3E}">
        <p14:creationId xmlns:p14="http://schemas.microsoft.com/office/powerpoint/2010/main" val="1105042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5C87A06A-650F-4CE8-B8A3-9C9422B0D088}" type="slidenum">
              <a:rPr lang="en-GB" smtClean="0"/>
              <a:t>18</a:t>
            </a:fld>
            <a:endParaRPr lang="en-GB" dirty="0"/>
          </a:p>
        </p:txBody>
      </p:sp>
    </p:spTree>
    <p:extLst>
      <p:ext uri="{BB962C8B-B14F-4D97-AF65-F5344CB8AC3E}">
        <p14:creationId xmlns:p14="http://schemas.microsoft.com/office/powerpoint/2010/main" val="113183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5C87A06A-650F-4CE8-B8A3-9C9422B0D088}" type="slidenum">
              <a:rPr lang="en-GB" smtClean="0"/>
              <a:t>1</a:t>
            </a:fld>
            <a:endParaRPr lang="en-GB" dirty="0"/>
          </a:p>
        </p:txBody>
      </p:sp>
    </p:spTree>
    <p:extLst>
      <p:ext uri="{BB962C8B-B14F-4D97-AF65-F5344CB8AC3E}">
        <p14:creationId xmlns:p14="http://schemas.microsoft.com/office/powerpoint/2010/main" val="421508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t>2</a:t>
            </a:fld>
            <a:endParaRPr lang="en-GB" dirty="0"/>
          </a:p>
        </p:txBody>
      </p:sp>
    </p:spTree>
    <p:extLst>
      <p:ext uri="{BB962C8B-B14F-4D97-AF65-F5344CB8AC3E}">
        <p14:creationId xmlns:p14="http://schemas.microsoft.com/office/powerpoint/2010/main" val="2144758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1A8D3B-69B9-411D-AEAE-E332E622E6EA}" type="slidenum">
              <a:rPr lang="en-GB" smtClean="0"/>
              <a:pPr>
                <a:defRPr/>
              </a:pPr>
              <a:t>3</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17531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675" y="806450"/>
            <a:ext cx="7169150" cy="4033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t>4</a:t>
            </a:fld>
            <a:endParaRPr lang="en-GB" dirty="0"/>
          </a:p>
        </p:txBody>
      </p:sp>
    </p:spTree>
    <p:extLst>
      <p:ext uri="{BB962C8B-B14F-4D97-AF65-F5344CB8AC3E}">
        <p14:creationId xmlns:p14="http://schemas.microsoft.com/office/powerpoint/2010/main" val="291959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1A8D3B-69B9-411D-AEAE-E332E622E6EA}" type="slidenum">
              <a:rPr lang="en-GB" smtClean="0"/>
              <a:pPr>
                <a:defRPr/>
              </a:pPr>
              <a:t>5</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76328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1A8D3B-69B9-411D-AEAE-E332E622E6EA}" type="slidenum">
              <a:rPr lang="en-GB" smtClean="0"/>
              <a:pPr>
                <a:defRPr/>
              </a:pPr>
              <a:t>6</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56960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41A8D3B-69B9-411D-AEAE-E332E622E6EA}" type="slidenum">
              <a:rPr lang="en-GB" smtClean="0"/>
              <a:pPr>
                <a:defRPr/>
              </a:pPr>
              <a:t>7</a:t>
            </a:fld>
            <a:endParaRPr lang="en-GB" dirty="0"/>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978487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5C87A06A-650F-4CE8-B8A3-9C9422B0D088}" type="slidenum">
              <a:rPr lang="en-GB" smtClean="0"/>
              <a:t>8</a:t>
            </a:fld>
            <a:endParaRPr lang="en-GB" dirty="0"/>
          </a:p>
        </p:txBody>
      </p:sp>
    </p:spTree>
    <p:extLst>
      <p:ext uri="{BB962C8B-B14F-4D97-AF65-F5344CB8AC3E}">
        <p14:creationId xmlns:p14="http://schemas.microsoft.com/office/powerpoint/2010/main" val="3941401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2800" y="878400"/>
            <a:ext cx="11323200" cy="856800"/>
          </a:xfrm>
        </p:spPr>
        <p:txBody>
          <a:bodyPr>
            <a:normAutofit/>
          </a:bodyPr>
          <a:lstStyle/>
          <a:p>
            <a:r>
              <a:rPr lang="en-GB" noProof="0" dirty="0"/>
              <a:t>Click to edit Master title style</a:t>
            </a:r>
          </a:p>
        </p:txBody>
      </p:sp>
      <p:sp>
        <p:nvSpPr>
          <p:cNvPr id="3" name="Subtitle 2"/>
          <p:cNvSpPr>
            <a:spLocks noGrp="1"/>
          </p:cNvSpPr>
          <p:nvPr>
            <p:ph type="subTitle" idx="1"/>
          </p:nvPr>
        </p:nvSpPr>
        <p:spPr>
          <a:xfrm>
            <a:off x="412800" y="2466000"/>
            <a:ext cx="11323200" cy="963000"/>
          </a:xfrm>
        </p:spPr>
        <p:txBody>
          <a:bodyPr lIns="360000">
            <a:noAutofit/>
          </a:bodyPr>
          <a:lstStyle>
            <a:lvl1pPr marL="0" indent="0" algn="l">
              <a:lnSpc>
                <a:spcPct val="1000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Master subtitle style</a:t>
            </a:r>
          </a:p>
        </p:txBody>
      </p:sp>
      <p:grpSp>
        <p:nvGrpSpPr>
          <p:cNvPr id="5" name="Group 4"/>
          <p:cNvGrpSpPr>
            <a:grpSpLocks/>
          </p:cNvGrpSpPr>
          <p:nvPr userDrawn="1"/>
        </p:nvGrpSpPr>
        <p:grpSpPr bwMode="auto">
          <a:xfrm>
            <a:off x="431800" y="755650"/>
            <a:ext cx="11328400" cy="1017588"/>
            <a:chOff x="204" y="476"/>
            <a:chExt cx="5352" cy="641"/>
          </a:xfrm>
        </p:grpSpPr>
        <p:grpSp>
          <p:nvGrpSpPr>
            <p:cNvPr id="6" name="Group 5"/>
            <p:cNvGrpSpPr>
              <a:grpSpLocks/>
            </p:cNvGrpSpPr>
            <p:nvPr userDrawn="1"/>
          </p:nvGrpSpPr>
          <p:grpSpPr bwMode="auto">
            <a:xfrm>
              <a:off x="204" y="476"/>
              <a:ext cx="5352" cy="51"/>
              <a:chOff x="204" y="476"/>
              <a:chExt cx="5352" cy="51"/>
            </a:xfrm>
          </p:grpSpPr>
          <p:sp>
            <p:nvSpPr>
              <p:cNvPr id="8" name="Line 6"/>
              <p:cNvSpPr>
                <a:spLocks noChangeShapeType="1"/>
              </p:cNvSpPr>
              <p:nvPr userDrawn="1"/>
            </p:nvSpPr>
            <p:spPr bwMode="auto">
              <a:xfrm>
                <a:off x="204" y="476"/>
                <a:ext cx="5352" cy="0"/>
              </a:xfrm>
              <a:prstGeom prst="line">
                <a:avLst/>
              </a:prstGeom>
              <a:noFill/>
              <a:ln w="63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sz="1800" dirty="0"/>
              </a:p>
            </p:txBody>
          </p:sp>
          <p:sp>
            <p:nvSpPr>
              <p:cNvPr id="9" name="Line 7"/>
              <p:cNvSpPr>
                <a:spLocks noChangeShapeType="1"/>
              </p:cNvSpPr>
              <p:nvPr userDrawn="1"/>
            </p:nvSpPr>
            <p:spPr bwMode="auto">
              <a:xfrm>
                <a:off x="204" y="527"/>
                <a:ext cx="5352" cy="0"/>
              </a:xfrm>
              <a:prstGeom prst="line">
                <a:avLst/>
              </a:prstGeom>
              <a:noFill/>
              <a:ln w="762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sz="1800" dirty="0"/>
              </a:p>
            </p:txBody>
          </p:sp>
        </p:grpSp>
        <p:sp>
          <p:nvSpPr>
            <p:cNvPr id="7" name="Line 8"/>
            <p:cNvSpPr>
              <a:spLocks noChangeShapeType="1"/>
            </p:cNvSpPr>
            <p:nvPr userDrawn="1"/>
          </p:nvSpPr>
          <p:spPr bwMode="auto">
            <a:xfrm>
              <a:off x="204" y="1117"/>
              <a:ext cx="5352" cy="0"/>
            </a:xfrm>
            <a:prstGeom prst="line">
              <a:avLst/>
            </a:prstGeom>
            <a:noFill/>
            <a:ln w="63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sz="1800" dirty="0"/>
            </a:p>
          </p:txBody>
        </p:sp>
      </p:grpSp>
      <p:pic>
        <p:nvPicPr>
          <p:cNvPr id="10" name="Picture 9">
            <a:extLst>
              <a:ext uri="{FF2B5EF4-FFF2-40B4-BE49-F238E27FC236}">
                <a16:creationId xmlns:a16="http://schemas.microsoft.com/office/drawing/2014/main" id="{205573D2-0081-4114-83BC-0FFAD33A0A1F}"/>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1014984" cy="164592"/>
          </a:xfrm>
          <a:prstGeom prst="rect">
            <a:avLst/>
          </a:prstGeom>
        </p:spPr>
      </p:pic>
    </p:spTree>
    <p:extLst>
      <p:ext uri="{BB962C8B-B14F-4D97-AF65-F5344CB8AC3E}">
        <p14:creationId xmlns:p14="http://schemas.microsoft.com/office/powerpoint/2010/main" val="169774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a:t>Click to edit Master title style</a:t>
            </a:r>
            <a:endParaRPr lang="en-GB" noProof="0" dirty="0"/>
          </a:p>
        </p:txBody>
      </p:sp>
      <p:sp>
        <p:nvSpPr>
          <p:cNvPr id="5" name="Content Placeholder 4"/>
          <p:cNvSpPr>
            <a:spLocks noGrp="1"/>
          </p:cNvSpPr>
          <p:nvPr>
            <p:ph sz="quarter" idx="11"/>
          </p:nvPr>
        </p:nvSpPr>
        <p:spPr>
          <a:xfrm>
            <a:off x="412800" y="2109600"/>
            <a:ext cx="11323200" cy="4071600"/>
          </a:xfrm>
        </p:spPr>
        <p:txBody>
          <a:bodyPr/>
          <a:lstStyle>
            <a:lvl1pPr>
              <a:lnSpc>
                <a:spcPct val="100000"/>
              </a:lnSpc>
              <a:buClr>
                <a:schemeClr val="tx1"/>
              </a:buClr>
              <a:defRPr/>
            </a:lvl1pPr>
            <a:lvl2pPr marL="270000" indent="-270000">
              <a:lnSpc>
                <a:spcPct val="100000"/>
              </a:lnSpc>
              <a:buClr>
                <a:schemeClr val="tx1"/>
              </a:buClr>
              <a:buFont typeface="Arial" panose="020B0604020202020204" pitchFamily="34" charset="0"/>
              <a:buChar char="&gt;"/>
              <a:defRPr/>
            </a:lvl2pPr>
            <a:lvl3pPr marL="539750" indent="-270000">
              <a:lnSpc>
                <a:spcPct val="100000"/>
              </a:lnSpc>
              <a:buClr>
                <a:schemeClr val="tx1"/>
              </a:buClr>
              <a:buFont typeface="Arial" panose="020B0604020202020204" pitchFamily="34" charset="0"/>
              <a:buChar char="&gt;"/>
              <a:defRPr/>
            </a:lvl3pPr>
            <a:lvl4pPr marL="810000" indent="-270000">
              <a:lnSpc>
                <a:spcPct val="100000"/>
              </a:lnSpc>
              <a:buClr>
                <a:schemeClr val="tx1"/>
              </a:buClr>
              <a:buFont typeface="Arial" panose="020B0604020202020204" pitchFamily="34" charset="0"/>
              <a:buChar char="&gt;"/>
              <a:defRPr/>
            </a:lvl4pPr>
            <a:lvl5pPr marL="1081088" indent="-271463">
              <a:lnSpc>
                <a:spcPct val="100000"/>
              </a:lnSpc>
              <a:buClr>
                <a:schemeClr val="tx1"/>
              </a:buClr>
              <a:buFont typeface="Arial" panose="020B0604020202020204" pitchFamily="34" charset="0"/>
              <a:buChar char="&g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292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a:t>Click to edit Master title style</a:t>
            </a:r>
            <a:endParaRPr lang="en-GB" noProof="0" dirty="0"/>
          </a:p>
        </p:txBody>
      </p:sp>
    </p:spTree>
    <p:extLst>
      <p:ext uri="{BB962C8B-B14F-4D97-AF65-F5344CB8AC3E}">
        <p14:creationId xmlns:p14="http://schemas.microsoft.com/office/powerpoint/2010/main" val="170531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47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dirty="0"/>
          </a:p>
        </p:txBody>
      </p:sp>
      <p:sp>
        <p:nvSpPr>
          <p:cNvPr id="4" name="Subtitle 2"/>
          <p:cNvSpPr>
            <a:spLocks noGrp="1"/>
          </p:cNvSpPr>
          <p:nvPr>
            <p:ph type="subTitle" idx="1"/>
          </p:nvPr>
        </p:nvSpPr>
        <p:spPr>
          <a:xfrm>
            <a:off x="412800" y="2109600"/>
            <a:ext cx="11323200" cy="1319400"/>
          </a:xfrm>
        </p:spPr>
        <p:txBody>
          <a:bodyPr lIns="360000">
            <a:normAutofit/>
          </a:bodyPr>
          <a:lstStyle>
            <a:lvl1pPr marL="0" indent="0" algn="l">
              <a:lnSpc>
                <a:spcPct val="1000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GB" noProof="0" dirty="0"/>
          </a:p>
        </p:txBody>
      </p:sp>
    </p:spTree>
    <p:extLst>
      <p:ext uri="{BB962C8B-B14F-4D97-AF65-F5344CB8AC3E}">
        <p14:creationId xmlns:p14="http://schemas.microsoft.com/office/powerpoint/2010/main" val="115291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Box 10"/>
          <p:cNvSpPr txBox="1">
            <a:spLocks noChangeArrowheads="1"/>
          </p:cNvSpPr>
          <p:nvPr userDrawn="1"/>
        </p:nvSpPr>
        <p:spPr bwMode="gray">
          <a:xfrm>
            <a:off x="10103665" y="6392205"/>
            <a:ext cx="1656538"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noAutofit/>
          </a:bodyPr>
          <a:lstStyle>
            <a:lvl1pPr eaLnBrk="0" hangingPunct="0">
              <a:defRPr sz="1200" b="1">
                <a:solidFill>
                  <a:schemeClr val="tx1"/>
                </a:solidFill>
                <a:latin typeface="TradeGothic" pitchFamily="2" charset="0"/>
                <a:cs typeface="Arial" charset="0"/>
              </a:defRPr>
            </a:lvl1pPr>
            <a:lvl2pPr marL="742950" indent="-285750" eaLnBrk="0" hangingPunct="0">
              <a:defRPr sz="1200" b="1">
                <a:solidFill>
                  <a:schemeClr val="tx1"/>
                </a:solidFill>
                <a:latin typeface="TradeGothic" pitchFamily="2" charset="0"/>
                <a:cs typeface="Arial" charset="0"/>
              </a:defRPr>
            </a:lvl2pPr>
            <a:lvl3pPr marL="1143000" indent="-228600" eaLnBrk="0" hangingPunct="0">
              <a:defRPr sz="1200" b="1">
                <a:solidFill>
                  <a:schemeClr val="tx1"/>
                </a:solidFill>
                <a:latin typeface="TradeGothic" pitchFamily="2" charset="0"/>
                <a:cs typeface="Arial" charset="0"/>
              </a:defRPr>
            </a:lvl3pPr>
            <a:lvl4pPr marL="1600200" indent="-228600" eaLnBrk="0" hangingPunct="0">
              <a:defRPr sz="1200" b="1">
                <a:solidFill>
                  <a:schemeClr val="tx1"/>
                </a:solidFill>
                <a:latin typeface="TradeGothic" pitchFamily="2" charset="0"/>
                <a:cs typeface="Arial" charset="0"/>
              </a:defRPr>
            </a:lvl4pPr>
            <a:lvl5pPr marL="2057400" indent="-228600" eaLnBrk="0" hangingPunct="0">
              <a:defRPr sz="1200" b="1">
                <a:solidFill>
                  <a:schemeClr val="tx1"/>
                </a:solidFill>
                <a:latin typeface="TradeGothic" pitchFamily="2" charset="0"/>
                <a:cs typeface="Arial" charset="0"/>
              </a:defRPr>
            </a:lvl5pPr>
            <a:lvl6pPr marL="2514600" indent="-228600" eaLnBrk="0" fontAlgn="base" hangingPunct="0">
              <a:spcBef>
                <a:spcPct val="0"/>
              </a:spcBef>
              <a:spcAft>
                <a:spcPct val="0"/>
              </a:spcAft>
              <a:defRPr sz="1200" b="1">
                <a:solidFill>
                  <a:schemeClr val="tx1"/>
                </a:solidFill>
                <a:latin typeface="TradeGothic" pitchFamily="2" charset="0"/>
                <a:cs typeface="Arial" charset="0"/>
              </a:defRPr>
            </a:lvl6pPr>
            <a:lvl7pPr marL="2971800" indent="-228600" eaLnBrk="0" fontAlgn="base" hangingPunct="0">
              <a:spcBef>
                <a:spcPct val="0"/>
              </a:spcBef>
              <a:spcAft>
                <a:spcPct val="0"/>
              </a:spcAft>
              <a:defRPr sz="1200" b="1">
                <a:solidFill>
                  <a:schemeClr val="tx1"/>
                </a:solidFill>
                <a:latin typeface="TradeGothic" pitchFamily="2" charset="0"/>
                <a:cs typeface="Arial" charset="0"/>
              </a:defRPr>
            </a:lvl7pPr>
            <a:lvl8pPr marL="3429000" indent="-228600" eaLnBrk="0" fontAlgn="base" hangingPunct="0">
              <a:spcBef>
                <a:spcPct val="0"/>
              </a:spcBef>
              <a:spcAft>
                <a:spcPct val="0"/>
              </a:spcAft>
              <a:defRPr sz="1200" b="1">
                <a:solidFill>
                  <a:schemeClr val="tx1"/>
                </a:solidFill>
                <a:latin typeface="TradeGothic" pitchFamily="2" charset="0"/>
                <a:cs typeface="Arial" charset="0"/>
              </a:defRPr>
            </a:lvl8pPr>
            <a:lvl9pPr marL="3886200" indent="-228600" eaLnBrk="0" fontAlgn="base" hangingPunct="0">
              <a:spcBef>
                <a:spcPct val="0"/>
              </a:spcBef>
              <a:spcAft>
                <a:spcPct val="0"/>
              </a:spcAft>
              <a:defRPr sz="1200" b="1">
                <a:solidFill>
                  <a:schemeClr val="tx1"/>
                </a:solidFill>
                <a:latin typeface="TradeGothic" pitchFamily="2" charset="0"/>
                <a:cs typeface="Arial" charset="0"/>
              </a:defRPr>
            </a:lvl9pPr>
          </a:lstStyle>
          <a:p>
            <a:pPr algn="l" eaLnBrk="1" hangingPunct="1">
              <a:defRPr/>
            </a:pPr>
            <a:r>
              <a:rPr lang="en-GB" sz="1000" b="0" dirty="0">
                <a:solidFill>
                  <a:srgbClr val="5F5F5F"/>
                </a:solidFill>
                <a:latin typeface="TradeGothic" panose="02000503020000020004" pitchFamily="2" charset="0"/>
              </a:rPr>
              <a:t>May 2015 │</a:t>
            </a:r>
            <a:r>
              <a:rPr lang="en-GB" sz="1000" b="0" dirty="0">
                <a:solidFill>
                  <a:srgbClr val="AF005F"/>
                </a:solidFill>
                <a:latin typeface="TradeGothic" panose="02000503020000020004" pitchFamily="2" charset="0"/>
              </a:rPr>
              <a:t> </a:t>
            </a:r>
            <a:fld id="{8EAB7392-4051-4374-8DC4-AED0CB5C2E1B}" type="slidenum">
              <a:rPr lang="en-GB" sz="1000" b="0" smtClean="0">
                <a:solidFill>
                  <a:srgbClr val="5F5F5F"/>
                </a:solidFill>
                <a:latin typeface="TradeGothic" panose="02000503020000020004" pitchFamily="2" charset="0"/>
              </a:rPr>
              <a:pPr algn="l" eaLnBrk="1" hangingPunct="1">
                <a:defRPr/>
              </a:pPr>
              <a:t>‹#›</a:t>
            </a:fld>
            <a:endParaRPr lang="en-GB" sz="1000" b="0" dirty="0">
              <a:solidFill>
                <a:srgbClr val="5F5F5F"/>
              </a:solidFill>
              <a:latin typeface="TradeGothic" panose="02000503020000020004" pitchFamily="2" charset="0"/>
            </a:endParaRPr>
          </a:p>
        </p:txBody>
      </p:sp>
    </p:spTree>
    <p:extLst>
      <p:ext uri="{BB962C8B-B14F-4D97-AF65-F5344CB8AC3E}">
        <p14:creationId xmlns:p14="http://schemas.microsoft.com/office/powerpoint/2010/main" val="968808386"/>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2800" y="878400"/>
            <a:ext cx="11323200" cy="856800"/>
          </a:xfrm>
          <a:prstGeom prst="rect">
            <a:avLst/>
          </a:prstGeom>
        </p:spPr>
        <p:txBody>
          <a:bodyPr vert="horz" lIns="360000" tIns="45720" rIns="91440" bIns="45720" rtlCol="0" anchor="ctr">
            <a:normAutofit/>
          </a:bodyPr>
          <a:lstStyle/>
          <a:p>
            <a:r>
              <a:rPr lang="en-GB" noProof="0" dirty="0"/>
              <a:t>Click to edit Master title style</a:t>
            </a:r>
          </a:p>
        </p:txBody>
      </p:sp>
      <p:sp>
        <p:nvSpPr>
          <p:cNvPr id="3" name="Text Placeholder 2"/>
          <p:cNvSpPr>
            <a:spLocks noGrp="1"/>
          </p:cNvSpPr>
          <p:nvPr>
            <p:ph type="body" idx="1"/>
          </p:nvPr>
        </p:nvSpPr>
        <p:spPr>
          <a:xfrm>
            <a:off x="412800" y="2109600"/>
            <a:ext cx="11323200" cy="4071600"/>
          </a:xfrm>
          <a:prstGeom prst="rect">
            <a:avLst/>
          </a:prstGeom>
        </p:spPr>
        <p:txBody>
          <a:bodyPr vert="horz" lIns="360000" tIns="45720" rIns="91440" bIns="45720" rtlCol="0">
            <a:norm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grpSp>
        <p:nvGrpSpPr>
          <p:cNvPr id="7" name="Group 4"/>
          <p:cNvGrpSpPr>
            <a:grpSpLocks/>
          </p:cNvGrpSpPr>
          <p:nvPr/>
        </p:nvGrpSpPr>
        <p:grpSpPr bwMode="auto">
          <a:xfrm>
            <a:off x="431800" y="755650"/>
            <a:ext cx="11328400" cy="1017588"/>
            <a:chOff x="204" y="476"/>
            <a:chExt cx="5352" cy="641"/>
          </a:xfrm>
        </p:grpSpPr>
        <p:grpSp>
          <p:nvGrpSpPr>
            <p:cNvPr id="8" name="Group 5"/>
            <p:cNvGrpSpPr>
              <a:grpSpLocks/>
            </p:cNvGrpSpPr>
            <p:nvPr userDrawn="1"/>
          </p:nvGrpSpPr>
          <p:grpSpPr bwMode="auto">
            <a:xfrm>
              <a:off x="204" y="476"/>
              <a:ext cx="5352" cy="51"/>
              <a:chOff x="204" y="476"/>
              <a:chExt cx="5352" cy="51"/>
            </a:xfrm>
          </p:grpSpPr>
          <p:sp>
            <p:nvSpPr>
              <p:cNvPr id="10" name="Line 6"/>
              <p:cNvSpPr>
                <a:spLocks noChangeShapeType="1"/>
              </p:cNvSpPr>
              <p:nvPr userDrawn="1"/>
            </p:nvSpPr>
            <p:spPr bwMode="auto">
              <a:xfrm>
                <a:off x="204" y="476"/>
                <a:ext cx="5352" cy="0"/>
              </a:xfrm>
              <a:prstGeom prst="line">
                <a:avLst/>
              </a:prstGeom>
              <a:noFill/>
              <a:ln w="63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sz="1800" dirty="0"/>
              </a:p>
            </p:txBody>
          </p:sp>
          <p:sp>
            <p:nvSpPr>
              <p:cNvPr id="11" name="Line 7"/>
              <p:cNvSpPr>
                <a:spLocks noChangeShapeType="1"/>
              </p:cNvSpPr>
              <p:nvPr userDrawn="1"/>
            </p:nvSpPr>
            <p:spPr bwMode="auto">
              <a:xfrm>
                <a:off x="204" y="527"/>
                <a:ext cx="5352" cy="0"/>
              </a:xfrm>
              <a:prstGeom prst="line">
                <a:avLst/>
              </a:prstGeom>
              <a:noFill/>
              <a:ln w="762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sz="1800" dirty="0"/>
              </a:p>
            </p:txBody>
          </p:sp>
        </p:grpSp>
        <p:sp>
          <p:nvSpPr>
            <p:cNvPr id="9" name="Line 8"/>
            <p:cNvSpPr>
              <a:spLocks noChangeShapeType="1"/>
            </p:cNvSpPr>
            <p:nvPr userDrawn="1"/>
          </p:nvSpPr>
          <p:spPr bwMode="auto">
            <a:xfrm>
              <a:off x="204" y="1117"/>
              <a:ext cx="5352" cy="0"/>
            </a:xfrm>
            <a:prstGeom prst="line">
              <a:avLst/>
            </a:prstGeom>
            <a:noFill/>
            <a:ln w="63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sz="1800" dirty="0"/>
            </a:p>
          </p:txBody>
        </p:sp>
      </p:grpSp>
      <p:sp>
        <p:nvSpPr>
          <p:cNvPr id="34" name="TextBox 33"/>
          <p:cNvSpPr txBox="1"/>
          <p:nvPr userDrawn="1"/>
        </p:nvSpPr>
        <p:spPr>
          <a:xfrm>
            <a:off x="8529600" y="6246000"/>
            <a:ext cx="3230400" cy="475200"/>
          </a:xfrm>
          <a:prstGeom prst="rect">
            <a:avLst/>
          </a:prstGeom>
          <a:noFill/>
          <a:ln>
            <a:noFill/>
          </a:ln>
        </p:spPr>
        <p:txBody>
          <a:bodyPr wrap="square" rtlCol="0">
            <a:noAutofit/>
          </a:bodyPr>
          <a:lstStyle/>
          <a:p>
            <a:pPr algn="r"/>
            <a:fld id="{4AF128E2-2701-4D68-A416-2CE5FC2DF8FF}" type="slidenum">
              <a:rPr lang="en-GB" sz="1000" smtClean="0"/>
              <a:t>‹#›</a:t>
            </a:fld>
            <a:endParaRPr lang="en-GB" sz="1000" dirty="0"/>
          </a:p>
        </p:txBody>
      </p:sp>
      <p:pic>
        <p:nvPicPr>
          <p:cNvPr id="5" name="Picture 4">
            <a:extLst>
              <a:ext uri="{FF2B5EF4-FFF2-40B4-BE49-F238E27FC236}">
                <a16:creationId xmlns:a16="http://schemas.microsoft.com/office/drawing/2014/main" id="{E6A1594C-89CE-4BEF-8E91-C0130410FC8F}"/>
              </a:ext>
            </a:extLst>
          </p:cNvPr>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a:xfrm>
            <a:off x="457200" y="457200"/>
            <a:ext cx="1014984" cy="164592"/>
          </a:xfrm>
          <a:prstGeom prst="rect">
            <a:avLst/>
          </a:prstGeom>
        </p:spPr>
      </p:pic>
    </p:spTree>
    <p:extLst>
      <p:ext uri="{BB962C8B-B14F-4D97-AF65-F5344CB8AC3E}">
        <p14:creationId xmlns:p14="http://schemas.microsoft.com/office/powerpoint/2010/main" val="392939185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Lst>
  <p:hf sldNum="0" hdr="0" ftr="0" dt="0"/>
  <p:txStyles>
    <p:titleStyle>
      <a:lvl1pPr marL="0" indent="0"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0" indent="0" algn="l" defTabSz="914400" rtl="0" eaLnBrk="1" latinLnBrk="0" hangingPunct="1">
        <a:lnSpc>
          <a:spcPct val="100000"/>
        </a:lnSpc>
        <a:spcBef>
          <a:spcPts val="0"/>
        </a:spcBef>
        <a:spcAft>
          <a:spcPts val="1200"/>
        </a:spcAft>
        <a:buClr>
          <a:schemeClr val="tx1"/>
        </a:buClr>
        <a:buFont typeface="Arial" pitchFamily="34" charset="0"/>
        <a:buNone/>
        <a:defRPr sz="2000" kern="1200">
          <a:solidFill>
            <a:schemeClr val="tx1"/>
          </a:solidFill>
          <a:latin typeface="Arial" pitchFamily="34" charset="0"/>
          <a:ea typeface="+mn-ea"/>
          <a:cs typeface="Arial" pitchFamily="34" charset="0"/>
        </a:defRPr>
      </a:lvl1pPr>
      <a:lvl2pPr marL="269875" indent="-269875" algn="l" defTabSz="914400" rtl="0" eaLnBrk="1" latinLnBrk="0" hangingPunct="1">
        <a:lnSpc>
          <a:spcPct val="100000"/>
        </a:lnSpc>
        <a:spcBef>
          <a:spcPts val="0"/>
        </a:spcBef>
        <a:spcAft>
          <a:spcPts val="1200"/>
        </a:spcAft>
        <a:buClr>
          <a:schemeClr val="tx1"/>
        </a:buClr>
        <a:buFont typeface="TradeGothic" pitchFamily="2" charset="0"/>
        <a:buChar char="&gt;"/>
        <a:defRPr sz="2000" kern="1200">
          <a:solidFill>
            <a:schemeClr val="tx1"/>
          </a:solidFill>
          <a:latin typeface="Arial" pitchFamily="34" charset="0"/>
          <a:ea typeface="+mn-ea"/>
          <a:cs typeface="Arial" pitchFamily="34" charset="0"/>
        </a:defRPr>
      </a:lvl2pPr>
      <a:lvl3pPr marL="539750" indent="-269875" algn="l" defTabSz="914400" rtl="0" eaLnBrk="1" latinLnBrk="0" hangingPunct="1">
        <a:lnSpc>
          <a:spcPct val="100000"/>
        </a:lnSpc>
        <a:spcBef>
          <a:spcPts val="0"/>
        </a:spcBef>
        <a:spcAft>
          <a:spcPts val="1200"/>
        </a:spcAft>
        <a:buClr>
          <a:schemeClr val="tx1"/>
        </a:buClr>
        <a:buFont typeface="TradeGothic" pitchFamily="2" charset="0"/>
        <a:buChar char="&gt;"/>
        <a:defRPr sz="2000" kern="1200">
          <a:solidFill>
            <a:schemeClr val="tx1"/>
          </a:solidFill>
          <a:latin typeface="Arial" pitchFamily="34" charset="0"/>
          <a:ea typeface="+mn-ea"/>
          <a:cs typeface="Arial" pitchFamily="34" charset="0"/>
        </a:defRPr>
      </a:lvl3pPr>
      <a:lvl4pPr marL="810000" indent="-270000" algn="l" defTabSz="914400" rtl="0" eaLnBrk="1" latinLnBrk="0" hangingPunct="1">
        <a:lnSpc>
          <a:spcPct val="100000"/>
        </a:lnSpc>
        <a:spcBef>
          <a:spcPts val="0"/>
        </a:spcBef>
        <a:spcAft>
          <a:spcPts val="1200"/>
        </a:spcAft>
        <a:buClr>
          <a:schemeClr val="tx1"/>
        </a:buClr>
        <a:buFont typeface="TradeGothic" pitchFamily="2" charset="0"/>
        <a:buChar char="&gt;"/>
        <a:defRPr sz="2000" kern="1200">
          <a:solidFill>
            <a:schemeClr val="tx1"/>
          </a:solidFill>
          <a:latin typeface="Arial" pitchFamily="34" charset="0"/>
          <a:ea typeface="+mn-ea"/>
          <a:cs typeface="Arial" pitchFamily="34" charset="0"/>
        </a:defRPr>
      </a:lvl4pPr>
      <a:lvl5pPr marL="1080000" indent="-269875" algn="l" defTabSz="914400" rtl="0" eaLnBrk="1" latinLnBrk="0" hangingPunct="1">
        <a:lnSpc>
          <a:spcPct val="100000"/>
        </a:lnSpc>
        <a:spcBef>
          <a:spcPts val="0"/>
        </a:spcBef>
        <a:spcAft>
          <a:spcPts val="1200"/>
        </a:spcAft>
        <a:buClr>
          <a:schemeClr val="tx1"/>
        </a:buClr>
        <a:buFont typeface="TradeGothic" pitchFamily="2" charset="0"/>
        <a:buChar char="&gt;"/>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lia.ditiatev@linklaters.c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mailto:andrew.penfold@linklaters.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“Bankable” Construction Contracts</a:t>
            </a:r>
            <a:endParaRPr lang="en-GB" dirty="0">
              <a:solidFill>
                <a:schemeClr val="tx2"/>
              </a:solidFill>
            </a:endParaRPr>
          </a:p>
        </p:txBody>
      </p:sp>
      <p:sp>
        <p:nvSpPr>
          <p:cNvPr id="3" name="Subtitle 2"/>
          <p:cNvSpPr>
            <a:spLocks noGrp="1"/>
          </p:cNvSpPr>
          <p:nvPr>
            <p:ph type="subTitle" idx="1"/>
          </p:nvPr>
        </p:nvSpPr>
        <p:spPr/>
        <p:txBody>
          <a:bodyPr/>
          <a:lstStyle/>
          <a:p>
            <a:r>
              <a:rPr lang="en-GB" dirty="0"/>
              <a:t>“Advantages and pitfalls of construction contracting structures (from EPC to multi-contract)”</a:t>
            </a:r>
          </a:p>
          <a:p>
            <a:r>
              <a:rPr lang="en-GB" dirty="0"/>
              <a:t>Andrew Penfold, Counsel, Linklaters LLP</a:t>
            </a:r>
          </a:p>
          <a:p>
            <a:endParaRPr lang="en-GB" dirty="0"/>
          </a:p>
          <a:p>
            <a:r>
              <a:rPr lang="en-GB" dirty="0"/>
              <a:t>22 May 2019</a:t>
            </a:r>
          </a:p>
          <a:p>
            <a:endParaRPr lang="en-GB" dirty="0"/>
          </a:p>
          <a:p>
            <a:endParaRPr lang="en-GB" dirty="0"/>
          </a:p>
        </p:txBody>
      </p:sp>
      <p:sp>
        <p:nvSpPr>
          <p:cNvPr id="5" name="AutoShape 4" descr=" "/>
          <p:cNvSpPr>
            <a:spLocks noChangeAspect="1" noChangeArrowheads="1"/>
          </p:cNvSpPr>
          <p:nvPr/>
        </p:nvSpPr>
        <p:spPr bwMode="auto">
          <a:xfrm>
            <a:off x="1587502" y="-982663"/>
            <a:ext cx="2047875" cy="2057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srgbClr val="000000"/>
              </a:solidFill>
              <a:latin typeface="Arial"/>
              <a:cs typeface="Arial"/>
            </a:endParaRPr>
          </a:p>
        </p:txBody>
      </p:sp>
      <p:pic>
        <p:nvPicPr>
          <p:cNvPr id="8" name="Group 16">
            <a:extLst>
              <a:ext uri="{FF2B5EF4-FFF2-40B4-BE49-F238E27FC236}">
                <a16:creationId xmlns:a16="http://schemas.microsoft.com/office/drawing/2014/main" id="{60654160-6DD6-49F7-8139-20F0C1D6EC25}"/>
              </a:ext>
            </a:extLst>
          </p:cNvPr>
          <p:cNvPicPr>
            <a:picLocks noChangeArrowheads="1"/>
          </p:cNvPicPr>
          <p:nvPr/>
        </p:nvPicPr>
        <p:blipFill>
          <a:blip r:embed="rId3">
            <a:extLst>
              <a:ext uri="{28A0092B-C50C-407E-A947-70E740481C1C}">
                <a14:useLocalDpi xmlns:a14="http://schemas.microsoft.com/office/drawing/2010/main" val="0"/>
              </a:ext>
            </a:extLst>
          </a:blip>
          <a:stretch>
            <a:fillRect/>
          </a:stretch>
        </p:blipFill>
        <p:spPr>
          <a:xfrm>
            <a:off x="695400" y="4365104"/>
            <a:ext cx="8568920" cy="226695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10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Box 74">
            <a:extLst>
              <a:ext uri="{FF2B5EF4-FFF2-40B4-BE49-F238E27FC236}">
                <a16:creationId xmlns:a16="http://schemas.microsoft.com/office/drawing/2014/main" id="{E563504C-B208-411F-B41A-4CF2625225F8}"/>
              </a:ext>
            </a:extLst>
          </p:cNvPr>
          <p:cNvSpPr txBox="1"/>
          <p:nvPr/>
        </p:nvSpPr>
        <p:spPr>
          <a:xfrm>
            <a:off x="0" y="0"/>
            <a:ext cx="12192000" cy="6741368"/>
          </a:xfrm>
          <a:prstGeom prst="rect">
            <a:avLst/>
          </a:prstGeom>
          <a:solidFill>
            <a:schemeClr val="bg1"/>
          </a:solidFill>
        </p:spPr>
        <p:txBody>
          <a:bodyPr wrap="square" rtlCol="0">
            <a:spAutoFit/>
          </a:bodyPr>
          <a:lstStyle/>
          <a:p>
            <a:endParaRPr lang="en-GB" dirty="0"/>
          </a:p>
        </p:txBody>
      </p:sp>
      <p:sp>
        <p:nvSpPr>
          <p:cNvPr id="74" name="Rectangle 73"/>
          <p:cNvSpPr/>
          <p:nvPr/>
        </p:nvSpPr>
        <p:spPr bwMode="auto">
          <a:xfrm>
            <a:off x="1376082" y="1628777"/>
            <a:ext cx="9412942" cy="427037"/>
          </a:xfrm>
          <a:prstGeom prst="rect">
            <a:avLst/>
          </a:prstGeom>
          <a:solidFill>
            <a:schemeClr val="bg1"/>
          </a:solidFill>
          <a:ln w="9525" cap="flat" cmpd="sng" algn="ctr">
            <a:no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en-GB" sz="1200" b="1" dirty="0">
              <a:latin typeface="+mj-lt"/>
            </a:endParaRPr>
          </a:p>
        </p:txBody>
      </p:sp>
      <p:sp>
        <p:nvSpPr>
          <p:cNvPr id="215042" name="Line 2"/>
          <p:cNvSpPr>
            <a:spLocks noChangeShapeType="1"/>
          </p:cNvSpPr>
          <p:nvPr/>
        </p:nvSpPr>
        <p:spPr bwMode="auto">
          <a:xfrm>
            <a:off x="3192993" y="1190625"/>
            <a:ext cx="3066389"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43" name="Line 3"/>
          <p:cNvSpPr>
            <a:spLocks noChangeShapeType="1"/>
          </p:cNvSpPr>
          <p:nvPr/>
        </p:nvSpPr>
        <p:spPr bwMode="auto">
          <a:xfrm>
            <a:off x="3134520" y="2598738"/>
            <a:ext cx="2713831"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44" name="Line 4"/>
          <p:cNvSpPr>
            <a:spLocks noChangeShapeType="1"/>
          </p:cNvSpPr>
          <p:nvPr/>
        </p:nvSpPr>
        <p:spPr bwMode="auto">
          <a:xfrm>
            <a:off x="3182673" y="4843463"/>
            <a:ext cx="323664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45" name="Line 5"/>
          <p:cNvSpPr>
            <a:spLocks noChangeShapeType="1"/>
          </p:cNvSpPr>
          <p:nvPr/>
        </p:nvSpPr>
        <p:spPr bwMode="auto">
          <a:xfrm>
            <a:off x="1390652" y="3259138"/>
            <a:ext cx="259689"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46" name="Line 6"/>
          <p:cNvSpPr>
            <a:spLocks noChangeShapeType="1"/>
          </p:cNvSpPr>
          <p:nvPr/>
        </p:nvSpPr>
        <p:spPr bwMode="auto">
          <a:xfrm>
            <a:off x="2381250" y="869950"/>
            <a:ext cx="767715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47" name="Line 7"/>
          <p:cNvSpPr>
            <a:spLocks noChangeShapeType="1"/>
          </p:cNvSpPr>
          <p:nvPr/>
        </p:nvSpPr>
        <p:spPr bwMode="auto">
          <a:xfrm flipH="1">
            <a:off x="2381250" y="871538"/>
            <a:ext cx="0" cy="144462"/>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48" name="Line 8"/>
          <p:cNvSpPr>
            <a:spLocks noChangeShapeType="1"/>
          </p:cNvSpPr>
          <p:nvPr/>
        </p:nvSpPr>
        <p:spPr bwMode="auto">
          <a:xfrm>
            <a:off x="3186112" y="3937000"/>
            <a:ext cx="3074988"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49" name="Line 9"/>
          <p:cNvSpPr>
            <a:spLocks noChangeShapeType="1"/>
          </p:cNvSpPr>
          <p:nvPr/>
        </p:nvSpPr>
        <p:spPr bwMode="auto">
          <a:xfrm>
            <a:off x="1390651" y="2649538"/>
            <a:ext cx="263129"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50" name="Line 10"/>
          <p:cNvSpPr>
            <a:spLocks noChangeShapeType="1"/>
          </p:cNvSpPr>
          <p:nvPr/>
        </p:nvSpPr>
        <p:spPr bwMode="auto">
          <a:xfrm>
            <a:off x="1390651" y="1168400"/>
            <a:ext cx="371475"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51" name="Line 11"/>
          <p:cNvSpPr>
            <a:spLocks noChangeShapeType="1"/>
          </p:cNvSpPr>
          <p:nvPr/>
        </p:nvSpPr>
        <p:spPr bwMode="auto">
          <a:xfrm>
            <a:off x="1390652" y="4813300"/>
            <a:ext cx="259689"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52" name="Line 12"/>
          <p:cNvSpPr>
            <a:spLocks noChangeShapeType="1"/>
          </p:cNvSpPr>
          <p:nvPr/>
        </p:nvSpPr>
        <p:spPr bwMode="auto">
          <a:xfrm>
            <a:off x="1394089" y="5341938"/>
            <a:ext cx="25625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53" name="Line 13"/>
          <p:cNvSpPr>
            <a:spLocks noChangeShapeType="1"/>
          </p:cNvSpPr>
          <p:nvPr/>
        </p:nvSpPr>
        <p:spPr bwMode="auto">
          <a:xfrm>
            <a:off x="1394089" y="5949950"/>
            <a:ext cx="25625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54" name="Line 14"/>
          <p:cNvSpPr>
            <a:spLocks noChangeShapeType="1"/>
          </p:cNvSpPr>
          <p:nvPr/>
        </p:nvSpPr>
        <p:spPr bwMode="auto">
          <a:xfrm flipV="1">
            <a:off x="10877022" y="1620838"/>
            <a:ext cx="6879" cy="4646147"/>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55" name="Rectangle 15"/>
          <p:cNvSpPr>
            <a:spLocks noChangeArrowheads="1"/>
          </p:cNvSpPr>
          <p:nvPr/>
        </p:nvSpPr>
        <p:spPr bwMode="auto">
          <a:xfrm>
            <a:off x="8906140" y="2655888"/>
            <a:ext cx="1152260" cy="355600"/>
          </a:xfrm>
          <a:prstGeom prst="rect">
            <a:avLst/>
          </a:prstGeom>
          <a:noFill/>
          <a:ln w="3175">
            <a:solidFill>
              <a:schemeClr val="tx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000" dirty="0">
                <a:solidFill>
                  <a:srgbClr val="5F5F5F"/>
                </a:solidFill>
                <a:latin typeface="+mj-lt"/>
              </a:rPr>
              <a:t>Senior Lenders</a:t>
            </a:r>
          </a:p>
        </p:txBody>
      </p:sp>
      <p:sp>
        <p:nvSpPr>
          <p:cNvPr id="215056" name="Rectangle 16"/>
          <p:cNvSpPr>
            <a:spLocks noChangeArrowheads="1"/>
          </p:cNvSpPr>
          <p:nvPr/>
        </p:nvSpPr>
        <p:spPr bwMode="auto">
          <a:xfrm>
            <a:off x="8906140" y="4835527"/>
            <a:ext cx="1152260" cy="500063"/>
          </a:xfrm>
          <a:prstGeom prst="rect">
            <a:avLst/>
          </a:prstGeom>
          <a:noFill/>
          <a:ln w="3175">
            <a:solidFill>
              <a:schemeClr val="tx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000" dirty="0">
                <a:solidFill>
                  <a:srgbClr val="5F5F5F"/>
                </a:solidFill>
                <a:latin typeface="+mj-lt"/>
              </a:rPr>
              <a:t>Export or</a:t>
            </a:r>
          </a:p>
          <a:p>
            <a:pPr algn="ctr" eaLnBrk="0" fontAlgn="base" hangingPunct="0">
              <a:spcBef>
                <a:spcPct val="0"/>
              </a:spcBef>
              <a:spcAft>
                <a:spcPct val="0"/>
              </a:spcAft>
            </a:pPr>
            <a:r>
              <a:rPr lang="en-GB" sz="1000" dirty="0">
                <a:solidFill>
                  <a:srgbClr val="5F5F5F"/>
                </a:solidFill>
                <a:latin typeface="+mj-lt"/>
              </a:rPr>
              <a:t>Multilateral</a:t>
            </a:r>
          </a:p>
          <a:p>
            <a:pPr algn="ctr" eaLnBrk="0" fontAlgn="base" hangingPunct="0">
              <a:spcBef>
                <a:spcPct val="0"/>
              </a:spcBef>
              <a:spcAft>
                <a:spcPct val="0"/>
              </a:spcAft>
            </a:pPr>
            <a:r>
              <a:rPr lang="en-GB" sz="1000" dirty="0">
                <a:solidFill>
                  <a:srgbClr val="5F5F5F"/>
                </a:solidFill>
                <a:latin typeface="+mj-lt"/>
              </a:rPr>
              <a:t>Credit Agencies</a:t>
            </a:r>
          </a:p>
        </p:txBody>
      </p:sp>
      <p:sp>
        <p:nvSpPr>
          <p:cNvPr id="215057" name="Rectangle 17"/>
          <p:cNvSpPr>
            <a:spLocks noChangeArrowheads="1"/>
          </p:cNvSpPr>
          <p:nvPr/>
        </p:nvSpPr>
        <p:spPr bwMode="auto">
          <a:xfrm>
            <a:off x="8906140" y="3821115"/>
            <a:ext cx="1152260" cy="357187"/>
          </a:xfrm>
          <a:prstGeom prst="rect">
            <a:avLst/>
          </a:prstGeom>
          <a:noFill/>
          <a:ln w="3175">
            <a:solidFill>
              <a:schemeClr val="tx2"/>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000" dirty="0">
                <a:solidFill>
                  <a:srgbClr val="5F5F5F"/>
                </a:solidFill>
                <a:latin typeface="+mj-lt"/>
              </a:rPr>
              <a:t>Hedging</a:t>
            </a:r>
          </a:p>
          <a:p>
            <a:pPr algn="ctr" eaLnBrk="0" fontAlgn="base" hangingPunct="0">
              <a:spcBef>
                <a:spcPct val="0"/>
              </a:spcBef>
              <a:spcAft>
                <a:spcPct val="0"/>
              </a:spcAft>
            </a:pPr>
            <a:r>
              <a:rPr lang="en-GB" sz="1000" dirty="0">
                <a:solidFill>
                  <a:srgbClr val="5F5F5F"/>
                </a:solidFill>
                <a:latin typeface="+mj-lt"/>
              </a:rPr>
              <a:t>Counterparties</a:t>
            </a:r>
          </a:p>
        </p:txBody>
      </p:sp>
      <p:sp>
        <p:nvSpPr>
          <p:cNvPr id="215058" name="Line 18"/>
          <p:cNvSpPr>
            <a:spLocks noChangeShapeType="1"/>
          </p:cNvSpPr>
          <p:nvPr/>
        </p:nvSpPr>
        <p:spPr bwMode="auto">
          <a:xfrm flipH="1">
            <a:off x="7648974" y="5080000"/>
            <a:ext cx="1257167"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59" name="Line 19"/>
          <p:cNvSpPr>
            <a:spLocks noChangeShapeType="1"/>
          </p:cNvSpPr>
          <p:nvPr/>
        </p:nvSpPr>
        <p:spPr bwMode="auto">
          <a:xfrm flipV="1">
            <a:off x="7648972" y="3724277"/>
            <a:ext cx="0" cy="1355725"/>
          </a:xfrm>
          <a:prstGeom prst="line">
            <a:avLst/>
          </a:prstGeom>
          <a:noFill/>
          <a:ln w="31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60" name="Text Box 20"/>
          <p:cNvSpPr txBox="1">
            <a:spLocks noChangeArrowheads="1"/>
          </p:cNvSpPr>
          <p:nvPr/>
        </p:nvSpPr>
        <p:spPr bwMode="auto">
          <a:xfrm>
            <a:off x="8820150" y="3108327"/>
            <a:ext cx="66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1000" dirty="0">
                <a:solidFill>
                  <a:srgbClr val="BF337F"/>
                </a:solidFill>
                <a:latin typeface="+mj-lt"/>
              </a:rPr>
              <a:t>Loans</a:t>
            </a:r>
          </a:p>
        </p:txBody>
      </p:sp>
      <p:sp>
        <p:nvSpPr>
          <p:cNvPr id="215061" name="Text Box 21"/>
          <p:cNvSpPr txBox="1">
            <a:spLocks noChangeArrowheads="1"/>
          </p:cNvSpPr>
          <p:nvPr/>
        </p:nvSpPr>
        <p:spPr bwMode="auto">
          <a:xfrm>
            <a:off x="7968855" y="3821115"/>
            <a:ext cx="93556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1000" dirty="0">
                <a:solidFill>
                  <a:srgbClr val="BF337F"/>
                </a:solidFill>
                <a:latin typeface="+mj-lt"/>
              </a:rPr>
              <a:t>Interest rate</a:t>
            </a:r>
          </a:p>
        </p:txBody>
      </p:sp>
      <p:sp>
        <p:nvSpPr>
          <p:cNvPr id="215062" name="Text Box 22"/>
          <p:cNvSpPr txBox="1">
            <a:spLocks noChangeArrowheads="1"/>
          </p:cNvSpPr>
          <p:nvPr/>
        </p:nvSpPr>
        <p:spPr bwMode="auto">
          <a:xfrm>
            <a:off x="7521709" y="5080001"/>
            <a:ext cx="146010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1000" dirty="0">
                <a:solidFill>
                  <a:srgbClr val="BF337F"/>
                </a:solidFill>
                <a:latin typeface="+mj-lt"/>
              </a:rPr>
              <a:t>Loans, Credit Support and Political Risk Insurance/ Guarantees</a:t>
            </a:r>
          </a:p>
        </p:txBody>
      </p:sp>
      <p:sp>
        <p:nvSpPr>
          <p:cNvPr id="215063" name="Rectangle 23"/>
          <p:cNvSpPr>
            <a:spLocks noChangeArrowheads="1"/>
          </p:cNvSpPr>
          <p:nvPr/>
        </p:nvSpPr>
        <p:spPr bwMode="auto">
          <a:xfrm>
            <a:off x="1638300" y="4533900"/>
            <a:ext cx="1559852" cy="528638"/>
          </a:xfrm>
          <a:prstGeom prst="rect">
            <a:avLst/>
          </a:prstGeom>
          <a:solidFill>
            <a:srgbClr val="EAEAEA"/>
          </a:solidFill>
          <a:ln>
            <a:noFill/>
          </a:ln>
          <a:effectLst/>
          <a:extLst>
            <a:ext uri="{91240B29-F687-4F45-9708-019B960494DF}">
              <a14:hiddenLine xmlns:a14="http://schemas.microsoft.com/office/drawing/2010/main" w="3175">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000" dirty="0">
                <a:solidFill>
                  <a:srgbClr val="5F5F5F"/>
                </a:solidFill>
                <a:latin typeface="+mj-lt"/>
              </a:rPr>
              <a:t>Operator</a:t>
            </a:r>
          </a:p>
        </p:txBody>
      </p:sp>
      <p:sp>
        <p:nvSpPr>
          <p:cNvPr id="215064" name="Line 24"/>
          <p:cNvSpPr>
            <a:spLocks noChangeShapeType="1"/>
          </p:cNvSpPr>
          <p:nvPr/>
        </p:nvSpPr>
        <p:spPr bwMode="auto">
          <a:xfrm flipV="1">
            <a:off x="6419321" y="3711575"/>
            <a:ext cx="0" cy="1131888"/>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65" name="Rectangle 25"/>
          <p:cNvSpPr>
            <a:spLocks noChangeArrowheads="1"/>
          </p:cNvSpPr>
          <p:nvPr/>
        </p:nvSpPr>
        <p:spPr bwMode="auto">
          <a:xfrm>
            <a:off x="1638300" y="2336800"/>
            <a:ext cx="1559852" cy="528638"/>
          </a:xfrm>
          <a:prstGeom prst="rect">
            <a:avLst/>
          </a:prstGeom>
          <a:solidFill>
            <a:srgbClr val="EAEAEA"/>
          </a:solidFill>
          <a:ln>
            <a:noFill/>
          </a:ln>
          <a:effectLst/>
          <a:extLst>
            <a:ext uri="{91240B29-F687-4F45-9708-019B960494DF}">
              <a14:hiddenLine xmlns:a14="http://schemas.microsoft.com/office/drawing/2010/main" w="3175">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000" dirty="0">
                <a:solidFill>
                  <a:srgbClr val="5F5F5F"/>
                </a:solidFill>
                <a:latin typeface="+mj-lt"/>
              </a:rPr>
              <a:t>Offtaker</a:t>
            </a:r>
          </a:p>
        </p:txBody>
      </p:sp>
      <p:sp>
        <p:nvSpPr>
          <p:cNvPr id="215066" name="Line 26"/>
          <p:cNvSpPr>
            <a:spLocks noChangeShapeType="1"/>
          </p:cNvSpPr>
          <p:nvPr/>
        </p:nvSpPr>
        <p:spPr bwMode="auto">
          <a:xfrm>
            <a:off x="3186114" y="3236913"/>
            <a:ext cx="2617523"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67" name="Rectangle 27"/>
          <p:cNvSpPr>
            <a:spLocks noChangeArrowheads="1"/>
          </p:cNvSpPr>
          <p:nvPr/>
        </p:nvSpPr>
        <p:spPr bwMode="auto">
          <a:xfrm>
            <a:off x="1638300" y="2982915"/>
            <a:ext cx="1559852" cy="528637"/>
          </a:xfrm>
          <a:prstGeom prst="rect">
            <a:avLst/>
          </a:prstGeom>
          <a:solidFill>
            <a:srgbClr val="EAEAEA"/>
          </a:solidFill>
          <a:ln>
            <a:noFill/>
          </a:ln>
          <a:effectLst/>
          <a:extLst>
            <a:ext uri="{91240B29-F687-4F45-9708-019B960494DF}">
              <a14:hiddenLine xmlns:a14="http://schemas.microsoft.com/office/drawing/2010/main" w="3175">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000" dirty="0">
                <a:solidFill>
                  <a:srgbClr val="5F5F5F"/>
                </a:solidFill>
                <a:latin typeface="+mj-lt"/>
              </a:rPr>
              <a:t>Feedstock Supplier</a:t>
            </a:r>
          </a:p>
        </p:txBody>
      </p:sp>
      <p:sp>
        <p:nvSpPr>
          <p:cNvPr id="215068" name="Rectangle 28"/>
          <p:cNvSpPr>
            <a:spLocks noChangeArrowheads="1"/>
          </p:cNvSpPr>
          <p:nvPr/>
        </p:nvSpPr>
        <p:spPr bwMode="auto">
          <a:xfrm>
            <a:off x="1638300" y="5662615"/>
            <a:ext cx="1559852" cy="528637"/>
          </a:xfrm>
          <a:prstGeom prst="rect">
            <a:avLst/>
          </a:prstGeom>
          <a:solidFill>
            <a:srgbClr val="EAEAEA"/>
          </a:solidFill>
          <a:ln>
            <a:noFill/>
          </a:ln>
          <a:effectLst/>
          <a:extLst>
            <a:ext uri="{91240B29-F687-4F45-9708-019B960494DF}">
              <a14:hiddenLine xmlns:a14="http://schemas.microsoft.com/office/drawing/2010/main" w="3175">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000" dirty="0">
                <a:solidFill>
                  <a:srgbClr val="5F5F5F"/>
                </a:solidFill>
                <a:latin typeface="+mj-lt"/>
              </a:rPr>
              <a:t>Construction</a:t>
            </a:r>
          </a:p>
          <a:p>
            <a:pPr algn="ctr" eaLnBrk="0" fontAlgn="base" hangingPunct="0">
              <a:spcBef>
                <a:spcPct val="0"/>
              </a:spcBef>
              <a:spcAft>
                <a:spcPct val="0"/>
              </a:spcAft>
            </a:pPr>
            <a:r>
              <a:rPr lang="en-GB" sz="1000" dirty="0">
                <a:solidFill>
                  <a:srgbClr val="5F5F5F"/>
                </a:solidFill>
                <a:latin typeface="+mj-lt"/>
              </a:rPr>
              <a:t>Contractor</a:t>
            </a:r>
          </a:p>
        </p:txBody>
      </p:sp>
      <p:sp>
        <p:nvSpPr>
          <p:cNvPr id="215069" name="Line 29"/>
          <p:cNvSpPr>
            <a:spLocks noChangeShapeType="1"/>
          </p:cNvSpPr>
          <p:nvPr/>
        </p:nvSpPr>
        <p:spPr bwMode="auto">
          <a:xfrm>
            <a:off x="3196431" y="5949950"/>
            <a:ext cx="3749146"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70" name="Line 30"/>
          <p:cNvSpPr>
            <a:spLocks noChangeShapeType="1"/>
          </p:cNvSpPr>
          <p:nvPr/>
        </p:nvSpPr>
        <p:spPr bwMode="auto">
          <a:xfrm flipV="1">
            <a:off x="6945577" y="3724277"/>
            <a:ext cx="0" cy="2219325"/>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71" name="Rectangle 31"/>
          <p:cNvSpPr>
            <a:spLocks noChangeArrowheads="1"/>
          </p:cNvSpPr>
          <p:nvPr/>
        </p:nvSpPr>
        <p:spPr bwMode="auto">
          <a:xfrm>
            <a:off x="1638300" y="941390"/>
            <a:ext cx="1559852" cy="528637"/>
          </a:xfrm>
          <a:prstGeom prst="rect">
            <a:avLst/>
          </a:prstGeom>
          <a:solidFill>
            <a:srgbClr val="EAEAEA"/>
          </a:solidFill>
          <a:ln>
            <a:noFill/>
          </a:ln>
          <a:effectLst/>
          <a:extLst>
            <a:ext uri="{91240B29-F687-4F45-9708-019B960494DF}">
              <a14:hiddenLine xmlns:a14="http://schemas.microsoft.com/office/drawing/2010/main" w="3175">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000" dirty="0">
                <a:solidFill>
                  <a:srgbClr val="5F5F5F"/>
                </a:solidFill>
                <a:latin typeface="+mj-lt"/>
              </a:rPr>
              <a:t>Host Government/</a:t>
            </a:r>
            <a:br>
              <a:rPr lang="en-GB" sz="1000" dirty="0">
                <a:solidFill>
                  <a:srgbClr val="5F5F5F"/>
                </a:solidFill>
                <a:latin typeface="+mj-lt"/>
              </a:rPr>
            </a:br>
            <a:r>
              <a:rPr lang="en-GB" sz="1000" dirty="0">
                <a:solidFill>
                  <a:srgbClr val="5F5F5F"/>
                </a:solidFill>
                <a:latin typeface="+mj-lt"/>
              </a:rPr>
              <a:t>Regulatory Authorities</a:t>
            </a:r>
          </a:p>
        </p:txBody>
      </p:sp>
      <p:sp>
        <p:nvSpPr>
          <p:cNvPr id="215072" name="Rectangle 32"/>
          <p:cNvSpPr>
            <a:spLocks noChangeArrowheads="1"/>
          </p:cNvSpPr>
          <p:nvPr/>
        </p:nvSpPr>
        <p:spPr bwMode="auto">
          <a:xfrm>
            <a:off x="6419322" y="952500"/>
            <a:ext cx="1757627" cy="427038"/>
          </a:xfrm>
          <a:prstGeom prst="rect">
            <a:avLst/>
          </a:prstGeom>
          <a:solidFill>
            <a:srgbClr val="EAEAEA"/>
          </a:solidFill>
          <a:ln>
            <a:noFill/>
          </a:ln>
          <a:effectLst/>
          <a:extLst>
            <a:ext uri="{91240B29-F687-4F45-9708-019B960494DF}">
              <a14:hiddenLine xmlns:a14="http://schemas.microsoft.com/office/drawing/2010/main" w="3175">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000" dirty="0">
                <a:solidFill>
                  <a:srgbClr val="5F5F5F"/>
                </a:solidFill>
                <a:latin typeface="+mj-lt"/>
              </a:rPr>
              <a:t>Project Sponsors</a:t>
            </a:r>
          </a:p>
        </p:txBody>
      </p:sp>
      <p:sp>
        <p:nvSpPr>
          <p:cNvPr id="215073" name="Rectangle 33"/>
          <p:cNvSpPr>
            <a:spLocks noChangeArrowheads="1"/>
          </p:cNvSpPr>
          <p:nvPr/>
        </p:nvSpPr>
        <p:spPr bwMode="auto">
          <a:xfrm>
            <a:off x="5803636" y="3009902"/>
            <a:ext cx="2988998" cy="714375"/>
          </a:xfrm>
          <a:prstGeom prst="rect">
            <a:avLst/>
          </a:prstGeom>
          <a:solidFill>
            <a:srgbClr val="EAEAEA"/>
          </a:solidFill>
          <a:ln>
            <a:noFill/>
          </a:ln>
          <a:effectLst/>
          <a:extLst>
            <a:ext uri="{91240B29-F687-4F45-9708-019B960494DF}">
              <a14:hiddenLine xmlns:a14="http://schemas.microsoft.com/office/drawing/2010/main" w="3175">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200" dirty="0">
                <a:solidFill>
                  <a:srgbClr val="5F5F5F"/>
                </a:solidFill>
                <a:latin typeface="+mj-lt"/>
              </a:rPr>
              <a:t>PROJECT COMPANY</a:t>
            </a:r>
          </a:p>
        </p:txBody>
      </p:sp>
      <p:sp>
        <p:nvSpPr>
          <p:cNvPr id="215074" name="Line 34"/>
          <p:cNvSpPr>
            <a:spLocks noChangeShapeType="1"/>
          </p:cNvSpPr>
          <p:nvPr/>
        </p:nvSpPr>
        <p:spPr bwMode="auto">
          <a:xfrm>
            <a:off x="7248260" y="1366838"/>
            <a:ext cx="0" cy="1643062"/>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75" name="Text Box 35"/>
          <p:cNvSpPr txBox="1">
            <a:spLocks noChangeArrowheads="1"/>
          </p:cNvSpPr>
          <p:nvPr/>
        </p:nvSpPr>
        <p:spPr bwMode="auto">
          <a:xfrm>
            <a:off x="7397884" y="1589089"/>
            <a:ext cx="133971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sz="1000" dirty="0">
                <a:solidFill>
                  <a:srgbClr val="BF337F"/>
                </a:solidFill>
                <a:latin typeface="+mj-lt"/>
              </a:rPr>
              <a:t>Equity Subscription and Sponsor </a:t>
            </a:r>
            <a:br>
              <a:rPr lang="en-GB" sz="1000" dirty="0">
                <a:solidFill>
                  <a:srgbClr val="BF337F"/>
                </a:solidFill>
                <a:latin typeface="+mj-lt"/>
              </a:rPr>
            </a:br>
            <a:r>
              <a:rPr lang="en-GB" sz="1000" dirty="0">
                <a:solidFill>
                  <a:srgbClr val="BF337F"/>
                </a:solidFill>
                <a:latin typeface="+mj-lt"/>
              </a:rPr>
              <a:t>Support Agreements</a:t>
            </a:r>
          </a:p>
        </p:txBody>
      </p:sp>
      <p:sp>
        <p:nvSpPr>
          <p:cNvPr id="215076" name="Freeform 36"/>
          <p:cNvSpPr>
            <a:spLocks/>
          </p:cNvSpPr>
          <p:nvPr/>
        </p:nvSpPr>
        <p:spPr bwMode="auto">
          <a:xfrm>
            <a:off x="7752161" y="1382715"/>
            <a:ext cx="173698" cy="206375"/>
          </a:xfrm>
          <a:custGeom>
            <a:avLst/>
            <a:gdLst>
              <a:gd name="T0" fmla="*/ 0 w 144"/>
              <a:gd name="T1" fmla="*/ 0 h 192"/>
              <a:gd name="T2" fmla="*/ 96 w 144"/>
              <a:gd name="T3" fmla="*/ 96 h 192"/>
              <a:gd name="T4" fmla="*/ 144 w 144"/>
              <a:gd name="T5" fmla="*/ 192 h 192"/>
            </a:gdLst>
            <a:ahLst/>
            <a:cxnLst>
              <a:cxn ang="0">
                <a:pos x="T0" y="T1"/>
              </a:cxn>
              <a:cxn ang="0">
                <a:pos x="T2" y="T3"/>
              </a:cxn>
              <a:cxn ang="0">
                <a:pos x="T4" y="T5"/>
              </a:cxn>
            </a:cxnLst>
            <a:rect l="0" t="0" r="r" b="b"/>
            <a:pathLst>
              <a:path w="144" h="192">
                <a:moveTo>
                  <a:pt x="0" y="0"/>
                </a:moveTo>
                <a:cubicBezTo>
                  <a:pt x="36" y="32"/>
                  <a:pt x="72" y="64"/>
                  <a:pt x="96" y="96"/>
                </a:cubicBezTo>
                <a:cubicBezTo>
                  <a:pt x="120" y="128"/>
                  <a:pt x="132" y="160"/>
                  <a:pt x="144" y="192"/>
                </a:cubicBezTo>
              </a:path>
            </a:pathLst>
          </a:custGeom>
          <a:noFill/>
          <a:ln w="3175" cmpd="sng">
            <a:solidFill>
              <a:schemeClr val="accent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77" name="Freeform 37"/>
          <p:cNvSpPr>
            <a:spLocks/>
          </p:cNvSpPr>
          <p:nvPr/>
        </p:nvSpPr>
        <p:spPr bwMode="auto">
          <a:xfrm>
            <a:off x="7547505" y="2444750"/>
            <a:ext cx="311283" cy="565150"/>
          </a:xfrm>
          <a:custGeom>
            <a:avLst/>
            <a:gdLst>
              <a:gd name="T0" fmla="*/ 240 w 240"/>
              <a:gd name="T1" fmla="*/ 0 h 672"/>
              <a:gd name="T2" fmla="*/ 144 w 240"/>
              <a:gd name="T3" fmla="*/ 336 h 672"/>
              <a:gd name="T4" fmla="*/ 0 w 240"/>
              <a:gd name="T5" fmla="*/ 672 h 672"/>
            </a:gdLst>
            <a:ahLst/>
            <a:cxnLst>
              <a:cxn ang="0">
                <a:pos x="T0" y="T1"/>
              </a:cxn>
              <a:cxn ang="0">
                <a:pos x="T2" y="T3"/>
              </a:cxn>
              <a:cxn ang="0">
                <a:pos x="T4" y="T5"/>
              </a:cxn>
            </a:cxnLst>
            <a:rect l="0" t="0" r="r" b="b"/>
            <a:pathLst>
              <a:path w="240" h="672">
                <a:moveTo>
                  <a:pt x="240" y="0"/>
                </a:moveTo>
                <a:cubicBezTo>
                  <a:pt x="212" y="112"/>
                  <a:pt x="184" y="224"/>
                  <a:pt x="144" y="336"/>
                </a:cubicBezTo>
                <a:cubicBezTo>
                  <a:pt x="104" y="448"/>
                  <a:pt x="52" y="560"/>
                  <a:pt x="0" y="672"/>
                </a:cubicBezTo>
              </a:path>
            </a:pathLst>
          </a:custGeom>
          <a:noFill/>
          <a:ln w="3175" cmpd="sng">
            <a:solidFill>
              <a:schemeClr val="accent2"/>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78" name="Line 38"/>
          <p:cNvSpPr>
            <a:spLocks noChangeShapeType="1"/>
          </p:cNvSpPr>
          <p:nvPr/>
        </p:nvSpPr>
        <p:spPr bwMode="auto">
          <a:xfrm>
            <a:off x="9398000" y="3009902"/>
            <a:ext cx="0" cy="428625"/>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79" name="Line 39"/>
          <p:cNvSpPr>
            <a:spLocks noChangeShapeType="1"/>
          </p:cNvSpPr>
          <p:nvPr/>
        </p:nvSpPr>
        <p:spPr bwMode="auto">
          <a:xfrm flipH="1">
            <a:off x="8809833" y="3438525"/>
            <a:ext cx="588169" cy="0"/>
          </a:xfrm>
          <a:prstGeom prst="line">
            <a:avLst/>
          </a:prstGeom>
          <a:noFill/>
          <a:ln w="31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80" name="Line 40"/>
          <p:cNvSpPr>
            <a:spLocks noChangeShapeType="1"/>
          </p:cNvSpPr>
          <p:nvPr/>
        </p:nvSpPr>
        <p:spPr bwMode="auto">
          <a:xfrm flipH="1">
            <a:off x="7968854" y="4090988"/>
            <a:ext cx="937286"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81" name="Line 41"/>
          <p:cNvSpPr>
            <a:spLocks noChangeShapeType="1"/>
          </p:cNvSpPr>
          <p:nvPr/>
        </p:nvSpPr>
        <p:spPr bwMode="auto">
          <a:xfrm flipV="1">
            <a:off x="7968854" y="3732215"/>
            <a:ext cx="0" cy="358775"/>
          </a:xfrm>
          <a:prstGeom prst="line">
            <a:avLst/>
          </a:prstGeom>
          <a:noFill/>
          <a:ln w="31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82" name="Line 42"/>
          <p:cNvSpPr>
            <a:spLocks noChangeShapeType="1"/>
          </p:cNvSpPr>
          <p:nvPr/>
        </p:nvSpPr>
        <p:spPr bwMode="auto">
          <a:xfrm>
            <a:off x="6261100" y="1192215"/>
            <a:ext cx="0" cy="1831975"/>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83" name="Rectangle 43"/>
          <p:cNvSpPr>
            <a:spLocks noChangeArrowheads="1"/>
          </p:cNvSpPr>
          <p:nvPr/>
        </p:nvSpPr>
        <p:spPr bwMode="auto">
          <a:xfrm>
            <a:off x="8950855" y="1403352"/>
            <a:ext cx="1288125" cy="360363"/>
          </a:xfrm>
          <a:prstGeom prst="rect">
            <a:avLst/>
          </a:prstGeom>
          <a:solidFill>
            <a:srgbClr val="EAEAEA"/>
          </a:solidFill>
          <a:ln>
            <a:noFill/>
          </a:ln>
          <a:effectLst/>
          <a:extLst>
            <a:ext uri="{91240B29-F687-4F45-9708-019B960494DF}">
              <a14:hiddenLine xmlns:a14="http://schemas.microsoft.com/office/drawing/2010/main" w="3175">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000" dirty="0">
                <a:solidFill>
                  <a:srgbClr val="5F5F5F"/>
                </a:solidFill>
                <a:latin typeface="+mj-lt"/>
              </a:rPr>
              <a:t>Security Trustee</a:t>
            </a:r>
          </a:p>
        </p:txBody>
      </p:sp>
      <p:sp>
        <p:nvSpPr>
          <p:cNvPr id="215084" name="Line 44"/>
          <p:cNvSpPr>
            <a:spLocks noChangeShapeType="1"/>
          </p:cNvSpPr>
          <p:nvPr/>
        </p:nvSpPr>
        <p:spPr bwMode="auto">
          <a:xfrm flipV="1">
            <a:off x="7822671" y="1763715"/>
            <a:ext cx="1642402" cy="1247775"/>
          </a:xfrm>
          <a:prstGeom prst="line">
            <a:avLst/>
          </a:prstGeom>
          <a:noFill/>
          <a:ln w="31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85" name="Text Box 45"/>
          <p:cNvSpPr txBox="1">
            <a:spLocks noChangeArrowheads="1"/>
          </p:cNvSpPr>
          <p:nvPr/>
        </p:nvSpPr>
        <p:spPr bwMode="auto">
          <a:xfrm>
            <a:off x="8985251" y="2195515"/>
            <a:ext cx="85817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1000" dirty="0">
                <a:solidFill>
                  <a:srgbClr val="BF337F"/>
                </a:solidFill>
                <a:latin typeface="+mj-lt"/>
              </a:rPr>
              <a:t>Security</a:t>
            </a:r>
          </a:p>
        </p:txBody>
      </p:sp>
      <p:sp>
        <p:nvSpPr>
          <p:cNvPr id="215086" name="Line 46"/>
          <p:cNvSpPr>
            <a:spLocks noChangeShapeType="1"/>
          </p:cNvSpPr>
          <p:nvPr/>
        </p:nvSpPr>
        <p:spPr bwMode="auto">
          <a:xfrm flipH="1">
            <a:off x="10067001" y="871540"/>
            <a:ext cx="1719" cy="541337"/>
          </a:xfrm>
          <a:prstGeom prst="line">
            <a:avLst/>
          </a:prstGeom>
          <a:noFill/>
          <a:ln w="31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87" name="Line 47"/>
          <p:cNvSpPr>
            <a:spLocks noChangeShapeType="1"/>
          </p:cNvSpPr>
          <p:nvPr/>
        </p:nvSpPr>
        <p:spPr bwMode="auto">
          <a:xfrm>
            <a:off x="1388931" y="1169990"/>
            <a:ext cx="7760" cy="5096997"/>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88" name="Line 48"/>
          <p:cNvSpPr>
            <a:spLocks noChangeShapeType="1"/>
          </p:cNvSpPr>
          <p:nvPr/>
        </p:nvSpPr>
        <p:spPr bwMode="auto">
          <a:xfrm>
            <a:off x="1390651" y="6264120"/>
            <a:ext cx="9486371"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89" name="Line 49"/>
          <p:cNvSpPr>
            <a:spLocks noChangeShapeType="1"/>
          </p:cNvSpPr>
          <p:nvPr/>
        </p:nvSpPr>
        <p:spPr bwMode="auto">
          <a:xfrm flipH="1">
            <a:off x="10238980" y="1620838"/>
            <a:ext cx="644921" cy="0"/>
          </a:xfrm>
          <a:prstGeom prst="line">
            <a:avLst/>
          </a:prstGeom>
          <a:noFill/>
          <a:ln w="31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90" name="Line 50"/>
          <p:cNvSpPr>
            <a:spLocks noChangeShapeType="1"/>
          </p:cNvSpPr>
          <p:nvPr/>
        </p:nvSpPr>
        <p:spPr bwMode="auto">
          <a:xfrm flipV="1">
            <a:off x="8572500" y="1550990"/>
            <a:ext cx="366316" cy="230187"/>
          </a:xfrm>
          <a:prstGeom prst="line">
            <a:avLst/>
          </a:prstGeom>
          <a:noFill/>
          <a:ln w="31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91" name="Text Box 51"/>
          <p:cNvSpPr txBox="1">
            <a:spLocks noChangeArrowheads="1"/>
          </p:cNvSpPr>
          <p:nvPr/>
        </p:nvSpPr>
        <p:spPr bwMode="auto">
          <a:xfrm>
            <a:off x="10099677" y="3824289"/>
            <a:ext cx="10159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50000"/>
              </a:spcBef>
              <a:spcAft>
                <a:spcPct val="0"/>
              </a:spcAft>
            </a:pPr>
            <a:r>
              <a:rPr lang="en-GB" sz="1000" dirty="0">
                <a:solidFill>
                  <a:srgbClr val="BF337F"/>
                </a:solidFill>
                <a:latin typeface="+mj-lt"/>
              </a:rPr>
              <a:t>Intercreditor</a:t>
            </a:r>
            <a:br>
              <a:rPr lang="en-GB" sz="1000" dirty="0">
                <a:solidFill>
                  <a:srgbClr val="BF337F"/>
                </a:solidFill>
                <a:latin typeface="+mj-lt"/>
              </a:rPr>
            </a:br>
            <a:r>
              <a:rPr lang="en-GB" sz="1000" dirty="0">
                <a:solidFill>
                  <a:srgbClr val="BF337F"/>
                </a:solidFill>
                <a:latin typeface="+mj-lt"/>
              </a:rPr>
              <a:t>Agreement</a:t>
            </a:r>
          </a:p>
        </p:txBody>
      </p:sp>
      <p:sp>
        <p:nvSpPr>
          <p:cNvPr id="215092" name="Text Box 52"/>
          <p:cNvSpPr txBox="1">
            <a:spLocks noChangeArrowheads="1"/>
          </p:cNvSpPr>
          <p:nvPr/>
        </p:nvSpPr>
        <p:spPr bwMode="auto">
          <a:xfrm>
            <a:off x="8655051" y="6069014"/>
            <a:ext cx="2161779"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1000" dirty="0">
                <a:solidFill>
                  <a:srgbClr val="BF337F"/>
                </a:solidFill>
                <a:latin typeface="+mj-lt"/>
              </a:rPr>
              <a:t>Direct Agreements</a:t>
            </a:r>
          </a:p>
        </p:txBody>
      </p:sp>
      <p:grpSp>
        <p:nvGrpSpPr>
          <p:cNvPr id="215093" name="Group 53"/>
          <p:cNvGrpSpPr>
            <a:grpSpLocks/>
          </p:cNvGrpSpPr>
          <p:nvPr/>
        </p:nvGrpSpPr>
        <p:grpSpPr bwMode="auto">
          <a:xfrm>
            <a:off x="10058400" y="2776540"/>
            <a:ext cx="82550" cy="2403475"/>
            <a:chOff x="5376" y="1920"/>
            <a:chExt cx="48" cy="1392"/>
          </a:xfrm>
        </p:grpSpPr>
        <p:sp>
          <p:nvSpPr>
            <p:cNvPr id="215094" name="Line 54"/>
            <p:cNvSpPr>
              <a:spLocks noChangeShapeType="1"/>
            </p:cNvSpPr>
            <p:nvPr/>
          </p:nvSpPr>
          <p:spPr bwMode="auto">
            <a:xfrm>
              <a:off x="5424" y="1920"/>
              <a:ext cx="0" cy="1392"/>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95" name="Line 55"/>
            <p:cNvSpPr>
              <a:spLocks noChangeShapeType="1"/>
            </p:cNvSpPr>
            <p:nvPr/>
          </p:nvSpPr>
          <p:spPr bwMode="auto">
            <a:xfrm>
              <a:off x="5376" y="1920"/>
              <a:ext cx="48"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96" name="Line 56"/>
            <p:cNvSpPr>
              <a:spLocks noChangeShapeType="1"/>
            </p:cNvSpPr>
            <p:nvPr/>
          </p:nvSpPr>
          <p:spPr bwMode="auto">
            <a:xfrm>
              <a:off x="5376" y="2640"/>
              <a:ext cx="48"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097" name="Line 57"/>
            <p:cNvSpPr>
              <a:spLocks noChangeShapeType="1"/>
            </p:cNvSpPr>
            <p:nvPr/>
          </p:nvSpPr>
          <p:spPr bwMode="auto">
            <a:xfrm>
              <a:off x="5376" y="3312"/>
              <a:ext cx="48"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grpSp>
      <p:sp>
        <p:nvSpPr>
          <p:cNvPr id="215098" name="Text Box 58"/>
          <p:cNvSpPr txBox="1">
            <a:spLocks noChangeArrowheads="1"/>
          </p:cNvSpPr>
          <p:nvPr/>
        </p:nvSpPr>
        <p:spPr bwMode="auto">
          <a:xfrm>
            <a:off x="3702050" y="620715"/>
            <a:ext cx="2806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1000" dirty="0">
                <a:solidFill>
                  <a:srgbClr val="BF337F"/>
                </a:solidFill>
                <a:latin typeface="+mj-lt"/>
              </a:rPr>
              <a:t>Direct Agreements</a:t>
            </a:r>
          </a:p>
        </p:txBody>
      </p:sp>
      <p:sp>
        <p:nvSpPr>
          <p:cNvPr id="215099" name="Rectangle 59"/>
          <p:cNvSpPr>
            <a:spLocks noChangeArrowheads="1"/>
          </p:cNvSpPr>
          <p:nvPr/>
        </p:nvSpPr>
        <p:spPr bwMode="auto">
          <a:xfrm>
            <a:off x="1638300" y="3605215"/>
            <a:ext cx="1559852" cy="528637"/>
          </a:xfrm>
          <a:prstGeom prst="rect">
            <a:avLst/>
          </a:prstGeom>
          <a:solidFill>
            <a:srgbClr val="EAEAEA"/>
          </a:solidFill>
          <a:ln>
            <a:noFill/>
          </a:ln>
          <a:effectLst/>
          <a:extLst>
            <a:ext uri="{91240B29-F687-4F45-9708-019B960494DF}">
              <a14:hiddenLine xmlns:a14="http://schemas.microsoft.com/office/drawing/2010/main" w="3175">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000" dirty="0">
                <a:solidFill>
                  <a:srgbClr val="5F5F5F"/>
                </a:solidFill>
                <a:latin typeface="+mj-lt"/>
              </a:rPr>
              <a:t>Parent Company</a:t>
            </a:r>
          </a:p>
          <a:p>
            <a:pPr algn="ctr" eaLnBrk="0" fontAlgn="base" hangingPunct="0">
              <a:spcBef>
                <a:spcPct val="0"/>
              </a:spcBef>
              <a:spcAft>
                <a:spcPct val="0"/>
              </a:spcAft>
            </a:pPr>
            <a:r>
              <a:rPr lang="en-GB" sz="1000" dirty="0">
                <a:solidFill>
                  <a:srgbClr val="5F5F5F"/>
                </a:solidFill>
                <a:latin typeface="+mj-lt"/>
              </a:rPr>
              <a:t>of Operator</a:t>
            </a:r>
          </a:p>
        </p:txBody>
      </p:sp>
      <p:sp>
        <p:nvSpPr>
          <p:cNvPr id="215100" name="Text Box 60"/>
          <p:cNvSpPr txBox="1">
            <a:spLocks noChangeArrowheads="1"/>
          </p:cNvSpPr>
          <p:nvPr/>
        </p:nvSpPr>
        <p:spPr bwMode="auto">
          <a:xfrm>
            <a:off x="3464720" y="3897315"/>
            <a:ext cx="169571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1000" dirty="0">
                <a:solidFill>
                  <a:srgbClr val="000000"/>
                </a:solidFill>
                <a:latin typeface="+mj-lt"/>
              </a:rPr>
              <a:t>O&amp;M Guarantee</a:t>
            </a:r>
          </a:p>
        </p:txBody>
      </p:sp>
      <p:sp>
        <p:nvSpPr>
          <p:cNvPr id="215101" name="Line 61"/>
          <p:cNvSpPr>
            <a:spLocks noChangeShapeType="1"/>
          </p:cNvSpPr>
          <p:nvPr/>
        </p:nvSpPr>
        <p:spPr bwMode="auto">
          <a:xfrm flipV="1">
            <a:off x="6261100" y="3724275"/>
            <a:ext cx="0" cy="20955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102" name="Line 62"/>
          <p:cNvSpPr>
            <a:spLocks noChangeShapeType="1"/>
          </p:cNvSpPr>
          <p:nvPr/>
        </p:nvSpPr>
        <p:spPr bwMode="auto">
          <a:xfrm>
            <a:off x="3180953" y="5338763"/>
            <a:ext cx="3499776" cy="0"/>
          </a:xfrm>
          <a:prstGeom prst="line">
            <a:avLst/>
          </a:prstGeom>
          <a:noFill/>
          <a:ln w="31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103" name="Rectangle 63"/>
          <p:cNvSpPr>
            <a:spLocks noChangeArrowheads="1"/>
          </p:cNvSpPr>
          <p:nvPr/>
        </p:nvSpPr>
        <p:spPr bwMode="auto">
          <a:xfrm>
            <a:off x="1638300" y="5097465"/>
            <a:ext cx="1559852" cy="528637"/>
          </a:xfrm>
          <a:prstGeom prst="rect">
            <a:avLst/>
          </a:prstGeom>
          <a:solidFill>
            <a:srgbClr val="EAEAEA"/>
          </a:solidFill>
          <a:ln>
            <a:noFill/>
          </a:ln>
          <a:effectLst/>
          <a:extLst>
            <a:ext uri="{91240B29-F687-4F45-9708-019B960494DF}">
              <a14:hiddenLine xmlns:a14="http://schemas.microsoft.com/office/drawing/2010/main" w="3175">
                <a:solidFill>
                  <a:srgbClr val="5F5F5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sz="1000" dirty="0">
                <a:solidFill>
                  <a:srgbClr val="5F5F5F"/>
                </a:solidFill>
                <a:latin typeface="+mj-lt"/>
              </a:rPr>
              <a:t>Parent Company of</a:t>
            </a:r>
          </a:p>
          <a:p>
            <a:pPr algn="ctr" eaLnBrk="0" fontAlgn="base" hangingPunct="0">
              <a:spcBef>
                <a:spcPct val="0"/>
              </a:spcBef>
              <a:spcAft>
                <a:spcPct val="0"/>
              </a:spcAft>
            </a:pPr>
            <a:r>
              <a:rPr lang="en-GB" sz="1000" dirty="0">
                <a:solidFill>
                  <a:srgbClr val="5F5F5F"/>
                </a:solidFill>
                <a:latin typeface="+mj-lt"/>
              </a:rPr>
              <a:t>Construction Contractor</a:t>
            </a:r>
          </a:p>
        </p:txBody>
      </p:sp>
      <p:sp>
        <p:nvSpPr>
          <p:cNvPr id="215104" name="Text Box 64"/>
          <p:cNvSpPr txBox="1">
            <a:spLocks noChangeArrowheads="1"/>
          </p:cNvSpPr>
          <p:nvPr/>
        </p:nvSpPr>
        <p:spPr bwMode="auto">
          <a:xfrm>
            <a:off x="3454401" y="5283202"/>
            <a:ext cx="169571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1000" dirty="0">
                <a:solidFill>
                  <a:srgbClr val="000000"/>
                </a:solidFill>
                <a:latin typeface="+mj-lt"/>
              </a:rPr>
              <a:t>Construction Guarantee</a:t>
            </a:r>
          </a:p>
        </p:txBody>
      </p:sp>
      <p:sp>
        <p:nvSpPr>
          <p:cNvPr id="215105" name="Line 65"/>
          <p:cNvSpPr>
            <a:spLocks noChangeShapeType="1"/>
          </p:cNvSpPr>
          <p:nvPr/>
        </p:nvSpPr>
        <p:spPr bwMode="auto">
          <a:xfrm flipV="1">
            <a:off x="6685889" y="3719515"/>
            <a:ext cx="0" cy="1622425"/>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106" name="Text Box 66"/>
          <p:cNvSpPr txBox="1">
            <a:spLocks noChangeArrowheads="1"/>
          </p:cNvSpPr>
          <p:nvPr/>
        </p:nvSpPr>
        <p:spPr bwMode="auto">
          <a:xfrm>
            <a:off x="3454401" y="4853456"/>
            <a:ext cx="210674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1000" dirty="0">
                <a:solidFill>
                  <a:srgbClr val="000000"/>
                </a:solidFill>
                <a:latin typeface="+mj-lt"/>
              </a:rPr>
              <a:t>O&amp;M Agreement</a:t>
            </a:r>
          </a:p>
        </p:txBody>
      </p:sp>
      <p:sp>
        <p:nvSpPr>
          <p:cNvPr id="215107" name="Text Box 67"/>
          <p:cNvSpPr txBox="1">
            <a:spLocks noChangeArrowheads="1"/>
          </p:cNvSpPr>
          <p:nvPr/>
        </p:nvSpPr>
        <p:spPr bwMode="auto">
          <a:xfrm>
            <a:off x="3444082" y="2578102"/>
            <a:ext cx="210674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1000" dirty="0">
                <a:solidFill>
                  <a:srgbClr val="000000"/>
                </a:solidFill>
                <a:latin typeface="+mj-lt"/>
              </a:rPr>
              <a:t>Offtake Agreement</a:t>
            </a:r>
          </a:p>
        </p:txBody>
      </p:sp>
      <p:sp>
        <p:nvSpPr>
          <p:cNvPr id="215108" name="Text Box 68"/>
          <p:cNvSpPr txBox="1">
            <a:spLocks noChangeArrowheads="1"/>
          </p:cNvSpPr>
          <p:nvPr/>
        </p:nvSpPr>
        <p:spPr bwMode="auto">
          <a:xfrm>
            <a:off x="3454400" y="3208340"/>
            <a:ext cx="2063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1000" dirty="0">
                <a:solidFill>
                  <a:srgbClr val="000000"/>
                </a:solidFill>
                <a:latin typeface="+mj-lt"/>
              </a:rPr>
              <a:t>Feedstock Supply Agreement</a:t>
            </a:r>
          </a:p>
        </p:txBody>
      </p:sp>
      <p:sp>
        <p:nvSpPr>
          <p:cNvPr id="215109" name="Text Box 69"/>
          <p:cNvSpPr txBox="1">
            <a:spLocks noChangeArrowheads="1"/>
          </p:cNvSpPr>
          <p:nvPr/>
        </p:nvSpPr>
        <p:spPr bwMode="auto">
          <a:xfrm>
            <a:off x="3444082" y="5899152"/>
            <a:ext cx="266051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1000" dirty="0">
                <a:solidFill>
                  <a:srgbClr val="000000"/>
                </a:solidFill>
                <a:latin typeface="+mj-lt"/>
              </a:rPr>
              <a:t>Construction Contract</a:t>
            </a:r>
          </a:p>
        </p:txBody>
      </p:sp>
      <p:sp>
        <p:nvSpPr>
          <p:cNvPr id="215110" name="Text Box 70"/>
          <p:cNvSpPr txBox="1">
            <a:spLocks noChangeArrowheads="1"/>
          </p:cNvSpPr>
          <p:nvPr/>
        </p:nvSpPr>
        <p:spPr bwMode="auto">
          <a:xfrm>
            <a:off x="3454400" y="1230313"/>
            <a:ext cx="2725870" cy="39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1000" dirty="0">
                <a:solidFill>
                  <a:srgbClr val="000000"/>
                </a:solidFill>
                <a:latin typeface="+mj-lt"/>
              </a:rPr>
              <a:t>Concession Arrangements, Regulatory Consents/Permits/Approvals</a:t>
            </a:r>
          </a:p>
        </p:txBody>
      </p:sp>
      <p:sp>
        <p:nvSpPr>
          <p:cNvPr id="215111" name="Line 71"/>
          <p:cNvSpPr>
            <a:spLocks noChangeShapeType="1"/>
          </p:cNvSpPr>
          <p:nvPr/>
        </p:nvSpPr>
        <p:spPr bwMode="auto">
          <a:xfrm>
            <a:off x="5848350" y="2609850"/>
            <a:ext cx="0" cy="414338"/>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112" name="Line 72"/>
          <p:cNvSpPr>
            <a:spLocks noChangeShapeType="1"/>
          </p:cNvSpPr>
          <p:nvPr/>
        </p:nvSpPr>
        <p:spPr bwMode="auto">
          <a:xfrm>
            <a:off x="1390650" y="3860800"/>
            <a:ext cx="24765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3000" dirty="0">
              <a:solidFill>
                <a:srgbClr val="000000"/>
              </a:solidFill>
              <a:latin typeface="+mj-lt"/>
            </a:endParaRPr>
          </a:p>
        </p:txBody>
      </p:sp>
      <p:sp>
        <p:nvSpPr>
          <p:cNvPr id="215113" name="Text Box 73"/>
          <p:cNvSpPr txBox="1">
            <a:spLocks noChangeArrowheads="1"/>
          </p:cNvSpPr>
          <p:nvPr/>
        </p:nvSpPr>
        <p:spPr bwMode="auto">
          <a:xfrm>
            <a:off x="7968855" y="4052890"/>
            <a:ext cx="701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GB" sz="1000" dirty="0">
                <a:solidFill>
                  <a:srgbClr val="BF337F"/>
                </a:solidFill>
                <a:latin typeface="+mj-lt"/>
              </a:rPr>
              <a:t>Hedges</a:t>
            </a:r>
          </a:p>
        </p:txBody>
      </p:sp>
    </p:spTree>
    <p:extLst>
      <p:ext uri="{BB962C8B-B14F-4D97-AF65-F5344CB8AC3E}">
        <p14:creationId xmlns:p14="http://schemas.microsoft.com/office/powerpoint/2010/main" val="2801857480"/>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larfield"/>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ln>
            <a:noFill/>
          </a:ln>
        </p:spPr>
      </p:pic>
      <p:sp>
        <p:nvSpPr>
          <p:cNvPr id="3" name="Rectangle 2">
            <a:extLst>
              <a:ext uri="{FF2B5EF4-FFF2-40B4-BE49-F238E27FC236}">
                <a16:creationId xmlns:a16="http://schemas.microsoft.com/office/drawing/2014/main" id="{FAB14DDE-6414-4E3C-BD69-C6E465998516}"/>
              </a:ext>
            </a:extLst>
          </p:cNvPr>
          <p:cNvSpPr/>
          <p:nvPr/>
        </p:nvSpPr>
        <p:spPr>
          <a:xfrm>
            <a:off x="335360" y="404664"/>
            <a:ext cx="4148893" cy="584775"/>
          </a:xfrm>
          <a:prstGeom prst="rect">
            <a:avLst/>
          </a:prstGeom>
        </p:spPr>
        <p:txBody>
          <a:bodyPr wrap="none">
            <a:spAutoFit/>
          </a:bodyPr>
          <a:lstStyle/>
          <a:p>
            <a:r>
              <a:rPr lang="en-GB" sz="3200" dirty="0">
                <a:solidFill>
                  <a:schemeClr val="bg1"/>
                </a:solidFill>
              </a:rPr>
              <a:t>What is “Bankability”?</a:t>
            </a:r>
          </a:p>
        </p:txBody>
      </p:sp>
    </p:spTree>
    <p:extLst>
      <p:ext uri="{BB962C8B-B14F-4D97-AF65-F5344CB8AC3E}">
        <p14:creationId xmlns:p14="http://schemas.microsoft.com/office/powerpoint/2010/main" val="185888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a:extLst>
              <a:ext uri="{FF2B5EF4-FFF2-40B4-BE49-F238E27FC236}">
                <a16:creationId xmlns:a16="http://schemas.microsoft.com/office/drawing/2014/main" id="{757914F9-80FA-48D8-A533-7FFF2959ECF2}"/>
              </a:ext>
            </a:extLst>
          </p:cNvPr>
          <p:cNvSpPr txBox="1">
            <a:spLocks noChangeArrowheads="1"/>
          </p:cNvSpPr>
          <p:nvPr/>
        </p:nvSpPr>
        <p:spPr bwMode="gray">
          <a:xfrm>
            <a:off x="0" y="-5418"/>
            <a:ext cx="12192000" cy="6863417"/>
          </a:xfrm>
          <a:prstGeom prst="rect">
            <a:avLst/>
          </a:prstGeom>
          <a:solidFill>
            <a:schemeClr val="accent2">
              <a:lumMod val="20000"/>
              <a:lumOff val="80000"/>
            </a:schemeClr>
          </a:solidFill>
          <a:ln>
            <a:noFill/>
          </a:ln>
          <a:effectLst/>
          <a:extLst/>
        </p:spPr>
        <p:txBody>
          <a:bodyPr wrap="square" anchor="ctr">
            <a:spAutoFit/>
          </a:bodyPr>
          <a:lstStyle>
            <a:lvl1pPr eaLnBrk="0" hangingPunct="0">
              <a:defRPr sz="1200" b="1">
                <a:solidFill>
                  <a:schemeClr val="tx1"/>
                </a:solidFill>
                <a:latin typeface="TradeGothic" pitchFamily="2" charset="0"/>
                <a:cs typeface="Arial" charset="0"/>
              </a:defRPr>
            </a:lvl1pPr>
            <a:lvl2pPr marL="742950" indent="-285750" eaLnBrk="0" hangingPunct="0">
              <a:defRPr sz="1200" b="1">
                <a:solidFill>
                  <a:schemeClr val="tx1"/>
                </a:solidFill>
                <a:latin typeface="TradeGothic" pitchFamily="2" charset="0"/>
                <a:cs typeface="Arial" charset="0"/>
              </a:defRPr>
            </a:lvl2pPr>
            <a:lvl3pPr marL="1143000" indent="-228600" eaLnBrk="0" hangingPunct="0">
              <a:defRPr sz="1200" b="1">
                <a:solidFill>
                  <a:schemeClr val="tx1"/>
                </a:solidFill>
                <a:latin typeface="TradeGothic" pitchFamily="2" charset="0"/>
                <a:cs typeface="Arial" charset="0"/>
              </a:defRPr>
            </a:lvl3pPr>
            <a:lvl4pPr marL="1600200" indent="-228600" eaLnBrk="0" hangingPunct="0">
              <a:defRPr sz="1200" b="1">
                <a:solidFill>
                  <a:schemeClr val="tx1"/>
                </a:solidFill>
                <a:latin typeface="TradeGothic" pitchFamily="2" charset="0"/>
                <a:cs typeface="Arial" charset="0"/>
              </a:defRPr>
            </a:lvl4pPr>
            <a:lvl5pPr marL="2057400" indent="-228600" eaLnBrk="0" hangingPunct="0">
              <a:defRPr sz="1200" b="1">
                <a:solidFill>
                  <a:schemeClr val="tx1"/>
                </a:solidFill>
                <a:latin typeface="TradeGothic" pitchFamily="2" charset="0"/>
                <a:cs typeface="Arial" charset="0"/>
              </a:defRPr>
            </a:lvl5pPr>
            <a:lvl6pPr marL="2514600" indent="-228600" eaLnBrk="0" fontAlgn="base" hangingPunct="0">
              <a:spcBef>
                <a:spcPct val="0"/>
              </a:spcBef>
              <a:spcAft>
                <a:spcPct val="0"/>
              </a:spcAft>
              <a:defRPr sz="1200" b="1">
                <a:solidFill>
                  <a:schemeClr val="tx1"/>
                </a:solidFill>
                <a:latin typeface="TradeGothic" pitchFamily="2" charset="0"/>
                <a:cs typeface="Arial" charset="0"/>
              </a:defRPr>
            </a:lvl6pPr>
            <a:lvl7pPr marL="2971800" indent="-228600" eaLnBrk="0" fontAlgn="base" hangingPunct="0">
              <a:spcBef>
                <a:spcPct val="0"/>
              </a:spcBef>
              <a:spcAft>
                <a:spcPct val="0"/>
              </a:spcAft>
              <a:defRPr sz="1200" b="1">
                <a:solidFill>
                  <a:schemeClr val="tx1"/>
                </a:solidFill>
                <a:latin typeface="TradeGothic" pitchFamily="2" charset="0"/>
                <a:cs typeface="Arial" charset="0"/>
              </a:defRPr>
            </a:lvl7pPr>
            <a:lvl8pPr marL="3429000" indent="-228600" eaLnBrk="0" fontAlgn="base" hangingPunct="0">
              <a:spcBef>
                <a:spcPct val="0"/>
              </a:spcBef>
              <a:spcAft>
                <a:spcPct val="0"/>
              </a:spcAft>
              <a:defRPr sz="1200" b="1">
                <a:solidFill>
                  <a:schemeClr val="tx1"/>
                </a:solidFill>
                <a:latin typeface="TradeGothic" pitchFamily="2" charset="0"/>
                <a:cs typeface="Arial" charset="0"/>
              </a:defRPr>
            </a:lvl8pPr>
            <a:lvl9pPr marL="3886200" indent="-228600" eaLnBrk="0" fontAlgn="base" hangingPunct="0">
              <a:spcBef>
                <a:spcPct val="0"/>
              </a:spcBef>
              <a:spcAft>
                <a:spcPct val="0"/>
              </a:spcAft>
              <a:defRPr sz="1200" b="1">
                <a:solidFill>
                  <a:schemeClr val="tx1"/>
                </a:solidFill>
                <a:latin typeface="TradeGothic" pitchFamily="2" charset="0"/>
                <a:cs typeface="Arial" charset="0"/>
              </a:defRPr>
            </a:lvl9pPr>
          </a:lstStyle>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a:p>
            <a:pPr algn="ctr" eaLnBrk="1" hangingPunct="1"/>
            <a:endParaRPr lang="en-GB" sz="1100" b="0" dirty="0">
              <a:latin typeface="Arial" charset="0"/>
            </a:endParaRPr>
          </a:p>
        </p:txBody>
      </p:sp>
      <p:sp>
        <p:nvSpPr>
          <p:cNvPr id="10" name="Oval 8">
            <a:extLst>
              <a:ext uri="{FF2B5EF4-FFF2-40B4-BE49-F238E27FC236}">
                <a16:creationId xmlns:a16="http://schemas.microsoft.com/office/drawing/2014/main" id="{6B03C046-DB5A-4728-B150-F3DA9D30093A}"/>
              </a:ext>
            </a:extLst>
          </p:cNvPr>
          <p:cNvSpPr>
            <a:spLocks noGrp="1" noChangeArrowheads="1"/>
          </p:cNvSpPr>
          <p:nvPr>
            <p:ph sz="quarter" idx="11"/>
          </p:nvPr>
        </p:nvSpPr>
        <p:spPr bwMode="auto">
          <a:xfrm>
            <a:off x="4911080" y="1412776"/>
            <a:ext cx="2049512" cy="1208418"/>
          </a:xfrm>
          <a:prstGeom prst="ellipse">
            <a:avLst/>
          </a:prstGeom>
          <a:solidFill>
            <a:schemeClr val="accent1"/>
          </a:solidFill>
          <a:ln w="25400">
            <a:solidFill>
              <a:srgbClr val="FFFFFF"/>
            </a:solidFill>
            <a:round/>
            <a:headEnd/>
            <a:tailEnd/>
          </a:ln>
        </p:spPr>
        <p:txBody>
          <a:bodyPr anchor="ctr">
            <a:normAutofit/>
          </a:bodyPr>
          <a:lstStyle>
            <a:lvl1pPr>
              <a:spcAft>
                <a:spcPct val="50000"/>
              </a:spcAft>
              <a:buSzPct val="100000"/>
              <a:defRPr sz="2000">
                <a:solidFill>
                  <a:schemeClr val="tx1"/>
                </a:solidFill>
                <a:latin typeface="Arial" panose="020B0604020202020204" pitchFamily="34" charset="0"/>
                <a:cs typeface="Arial" panose="020B0604020202020204" pitchFamily="34" charset="0"/>
              </a:defRPr>
            </a:lvl1pPr>
            <a:lvl2pPr marL="742950" indent="-285750">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2pPr>
            <a:lvl3pPr marL="1143000" indent="-228600">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3pPr>
            <a:lvl4pPr marL="1600200" indent="-228600">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4pPr>
            <a:lvl5pPr marL="2057400" indent="-228600">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GB" altLang="en-US" sz="2400" dirty="0">
                <a:solidFill>
                  <a:srgbClr val="FFFFFF"/>
                </a:solidFill>
              </a:rPr>
              <a:t>Time</a:t>
            </a:r>
            <a:endParaRPr lang="en-GB" altLang="en-US" sz="2800" dirty="0">
              <a:solidFill>
                <a:srgbClr val="FFFFFF"/>
              </a:solidFill>
            </a:endParaRPr>
          </a:p>
        </p:txBody>
      </p:sp>
      <p:sp>
        <p:nvSpPr>
          <p:cNvPr id="11" name="Oval 1">
            <a:extLst>
              <a:ext uri="{FF2B5EF4-FFF2-40B4-BE49-F238E27FC236}">
                <a16:creationId xmlns:a16="http://schemas.microsoft.com/office/drawing/2014/main" id="{DC03E4A8-409D-4CFA-8634-0CDCFB76B30C}"/>
              </a:ext>
            </a:extLst>
          </p:cNvPr>
          <p:cNvSpPr>
            <a:spLocks noChangeArrowheads="1"/>
          </p:cNvSpPr>
          <p:nvPr/>
        </p:nvSpPr>
        <p:spPr bwMode="auto">
          <a:xfrm>
            <a:off x="1997472" y="4251406"/>
            <a:ext cx="2088232" cy="1224136"/>
          </a:xfrm>
          <a:prstGeom prst="ellipse">
            <a:avLst/>
          </a:prstGeom>
          <a:solidFill>
            <a:schemeClr val="accent1"/>
          </a:solidFill>
          <a:ln w="25400">
            <a:solidFill>
              <a:srgbClr val="FFFFFF"/>
            </a:solidFill>
            <a:round/>
            <a:headEnd/>
            <a:tailEnd/>
          </a:ln>
        </p:spPr>
        <p:txBody>
          <a:bodyPr anchor="ctr"/>
          <a:lstStyle>
            <a:lvl1pPr>
              <a:spcAft>
                <a:spcPct val="50000"/>
              </a:spcAft>
              <a:buSzPct val="100000"/>
              <a:defRPr sz="2000">
                <a:solidFill>
                  <a:schemeClr val="tx1"/>
                </a:solidFill>
                <a:latin typeface="Arial" panose="020B0604020202020204" pitchFamily="34" charset="0"/>
                <a:cs typeface="Arial" panose="020B0604020202020204" pitchFamily="34" charset="0"/>
              </a:defRPr>
            </a:lvl1pPr>
            <a:lvl2pPr marL="742950" indent="-285750">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2pPr>
            <a:lvl3pPr marL="1143000" indent="-228600">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3pPr>
            <a:lvl4pPr marL="1600200" indent="-228600">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4pPr>
            <a:lvl5pPr marL="2057400" indent="-228600">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GB" altLang="en-US" sz="2400" dirty="0">
                <a:solidFill>
                  <a:srgbClr val="FFFFFF"/>
                </a:solidFill>
              </a:rPr>
              <a:t>Quality</a:t>
            </a:r>
            <a:endParaRPr lang="en-GB" altLang="en-US" sz="3000" dirty="0">
              <a:solidFill>
                <a:srgbClr val="FFFFFF"/>
              </a:solidFill>
            </a:endParaRPr>
          </a:p>
        </p:txBody>
      </p:sp>
      <p:sp>
        <p:nvSpPr>
          <p:cNvPr id="12" name="Oval 7">
            <a:extLst>
              <a:ext uri="{FF2B5EF4-FFF2-40B4-BE49-F238E27FC236}">
                <a16:creationId xmlns:a16="http://schemas.microsoft.com/office/drawing/2014/main" id="{974A7944-8B0A-448F-BA6B-199A8403D071}"/>
              </a:ext>
            </a:extLst>
          </p:cNvPr>
          <p:cNvSpPr>
            <a:spLocks noChangeArrowheads="1"/>
          </p:cNvSpPr>
          <p:nvPr/>
        </p:nvSpPr>
        <p:spPr bwMode="auto">
          <a:xfrm>
            <a:off x="8256240" y="4282078"/>
            <a:ext cx="2088232" cy="1217951"/>
          </a:xfrm>
          <a:prstGeom prst="ellipse">
            <a:avLst/>
          </a:prstGeom>
          <a:solidFill>
            <a:schemeClr val="accent1"/>
          </a:solidFill>
          <a:ln w="25400">
            <a:solidFill>
              <a:srgbClr val="FFFFFF"/>
            </a:solidFill>
            <a:round/>
            <a:headEnd/>
            <a:tailEnd/>
          </a:ln>
        </p:spPr>
        <p:txBody>
          <a:bodyPr anchor="ctr"/>
          <a:lstStyle>
            <a:lvl1pPr>
              <a:spcAft>
                <a:spcPct val="50000"/>
              </a:spcAft>
              <a:buSzPct val="100000"/>
              <a:defRPr sz="2000">
                <a:solidFill>
                  <a:schemeClr val="tx1"/>
                </a:solidFill>
                <a:latin typeface="Arial" panose="020B0604020202020204" pitchFamily="34" charset="0"/>
                <a:cs typeface="Arial" panose="020B0604020202020204" pitchFamily="34" charset="0"/>
              </a:defRPr>
            </a:lvl1pPr>
            <a:lvl2pPr marL="742950" indent="-285750">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2pPr>
            <a:lvl3pPr marL="1143000" indent="-228600">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3pPr>
            <a:lvl4pPr marL="1600200" indent="-228600">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4pPr>
            <a:lvl5pPr marL="2057400" indent="-228600">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50000"/>
              </a:spcAft>
              <a:buClr>
                <a:schemeClr val="tx1"/>
              </a:buClr>
              <a:buSzPct val="100000"/>
              <a:buFont typeface="Arial" panose="020B0604020202020204" pitchFamily="34" charset="0"/>
              <a:buChar char="&gt;"/>
              <a:defRPr sz="20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GB" altLang="en-US" sz="2400" dirty="0">
                <a:solidFill>
                  <a:srgbClr val="FFFFFF"/>
                </a:solidFill>
              </a:rPr>
              <a:t>Cost</a:t>
            </a:r>
          </a:p>
        </p:txBody>
      </p:sp>
      <p:sp>
        <p:nvSpPr>
          <p:cNvPr id="13" name="Straight Connector 3">
            <a:extLst>
              <a:ext uri="{FF2B5EF4-FFF2-40B4-BE49-F238E27FC236}">
                <a16:creationId xmlns:a16="http://schemas.microsoft.com/office/drawing/2014/main" id="{ACD57AF6-B09A-4D57-8380-5D91776E72C6}"/>
              </a:ext>
            </a:extLst>
          </p:cNvPr>
          <p:cNvSpPr>
            <a:spLocks noChangeShapeType="1"/>
          </p:cNvSpPr>
          <p:nvPr/>
        </p:nvSpPr>
        <p:spPr bwMode="auto">
          <a:xfrm flipV="1">
            <a:off x="3199532" y="2420886"/>
            <a:ext cx="1910928" cy="1728184"/>
          </a:xfrm>
          <a:prstGeom prst="line">
            <a:avLst/>
          </a:prstGeom>
          <a:noFill/>
          <a:ln w="25400">
            <a:solidFill>
              <a:srgbClr val="AF005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3000" dirty="0">
              <a:solidFill>
                <a:srgbClr val="000000"/>
              </a:solidFill>
              <a:latin typeface="Arial" panose="020B0604020202020204" pitchFamily="34" charset="0"/>
              <a:cs typeface="Arial" panose="020B0604020202020204" pitchFamily="34" charset="0"/>
            </a:endParaRPr>
          </a:p>
        </p:txBody>
      </p:sp>
      <p:sp>
        <p:nvSpPr>
          <p:cNvPr id="14" name="Straight Connector 9">
            <a:extLst>
              <a:ext uri="{FF2B5EF4-FFF2-40B4-BE49-F238E27FC236}">
                <a16:creationId xmlns:a16="http://schemas.microsoft.com/office/drawing/2014/main" id="{00F27D49-50C8-45BD-A3AA-2463E56E1F60}"/>
              </a:ext>
            </a:extLst>
          </p:cNvPr>
          <p:cNvSpPr>
            <a:spLocks noChangeShapeType="1"/>
          </p:cNvSpPr>
          <p:nvPr/>
        </p:nvSpPr>
        <p:spPr bwMode="auto">
          <a:xfrm flipH="1" flipV="1">
            <a:off x="6761214" y="2420885"/>
            <a:ext cx="2198958" cy="1830510"/>
          </a:xfrm>
          <a:prstGeom prst="line">
            <a:avLst/>
          </a:prstGeom>
          <a:noFill/>
          <a:ln w="25400">
            <a:solidFill>
              <a:srgbClr val="AF005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3000" dirty="0">
              <a:solidFill>
                <a:srgbClr val="000000"/>
              </a:solidFill>
              <a:latin typeface="Arial" panose="020B0604020202020204" pitchFamily="34" charset="0"/>
              <a:cs typeface="Arial" panose="020B0604020202020204" pitchFamily="34" charset="0"/>
            </a:endParaRPr>
          </a:p>
        </p:txBody>
      </p:sp>
      <p:sp>
        <p:nvSpPr>
          <p:cNvPr id="15" name="Straight Connector 11">
            <a:extLst>
              <a:ext uri="{FF2B5EF4-FFF2-40B4-BE49-F238E27FC236}">
                <a16:creationId xmlns:a16="http://schemas.microsoft.com/office/drawing/2014/main" id="{0DD35346-CBA8-4AC1-B5A3-F1A7DB51C049}"/>
              </a:ext>
            </a:extLst>
          </p:cNvPr>
          <p:cNvSpPr>
            <a:spLocks noChangeShapeType="1"/>
          </p:cNvSpPr>
          <p:nvPr/>
        </p:nvSpPr>
        <p:spPr bwMode="auto">
          <a:xfrm flipV="1">
            <a:off x="4101723" y="4869158"/>
            <a:ext cx="4154517" cy="0"/>
          </a:xfrm>
          <a:prstGeom prst="line">
            <a:avLst/>
          </a:prstGeom>
          <a:noFill/>
          <a:ln w="25400">
            <a:solidFill>
              <a:srgbClr val="AF005D"/>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GB" sz="3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344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title"/>
          </p:nvPr>
        </p:nvSpPr>
        <p:spPr/>
        <p:txBody>
          <a:bodyPr/>
          <a:lstStyle/>
          <a:p>
            <a:pPr eaLnBrk="1" hangingPunct="1"/>
            <a:r>
              <a:rPr lang="en-GB" dirty="0"/>
              <a:t>“Bankability”</a:t>
            </a:r>
          </a:p>
        </p:txBody>
      </p:sp>
      <p:sp>
        <p:nvSpPr>
          <p:cNvPr id="9220" name="Rectangle 6"/>
          <p:cNvSpPr>
            <a:spLocks noGrp="1" noChangeArrowheads="1"/>
          </p:cNvSpPr>
          <p:nvPr>
            <p:ph sz="quarter" idx="11"/>
          </p:nvPr>
        </p:nvSpPr>
        <p:spPr/>
        <p:txBody>
          <a:bodyPr>
            <a:normAutofit lnSpcReduction="10000"/>
          </a:bodyPr>
          <a:lstStyle/>
          <a:p>
            <a:pPr marL="342900" indent="-342900">
              <a:buFont typeface="Arial" panose="020B0604020202020204" pitchFamily="34" charset="0"/>
              <a:buChar char="•"/>
            </a:pPr>
            <a:r>
              <a:rPr lang="en-GB" dirty="0"/>
              <a:t>Traditional goal</a:t>
            </a:r>
          </a:p>
          <a:p>
            <a:pPr marL="882650" lvl="2" indent="-342900">
              <a:buFont typeface="Courier New" panose="02070309020205020404" pitchFamily="49" charset="0"/>
              <a:buChar char="o"/>
            </a:pPr>
            <a:r>
              <a:rPr lang="en-GB" dirty="0"/>
              <a:t>Full risk pass through to counterparties and/or insurers</a:t>
            </a:r>
          </a:p>
          <a:p>
            <a:pPr marL="882650" lvl="2" indent="-342900">
              <a:buFont typeface="Courier New" panose="02070309020205020404" pitchFamily="49" charset="0"/>
              <a:buChar char="o"/>
            </a:pPr>
            <a:r>
              <a:rPr lang="en-GB" dirty="0"/>
              <a:t>No retained risks in the project company</a:t>
            </a:r>
          </a:p>
          <a:p>
            <a:pPr marL="882650" lvl="2" indent="-342900">
              <a:buFont typeface="Courier New" panose="02070309020205020404" pitchFamily="49" charset="0"/>
              <a:buChar char="o"/>
            </a:pPr>
            <a:r>
              <a:rPr lang="en-GB" dirty="0"/>
              <a:t>Fixed price, fixed time, guaranteed performance levels – limited relief events</a:t>
            </a:r>
          </a:p>
          <a:p>
            <a:pPr marL="882650" lvl="2" indent="-342900">
              <a:buFont typeface="Courier New" panose="02070309020205020404" pitchFamily="49" charset="0"/>
              <a:buChar char="o"/>
            </a:pPr>
            <a:r>
              <a:rPr lang="en-GB" dirty="0"/>
              <a:t>High caps on liability, delay liquidated damages, termination liabilities</a:t>
            </a:r>
          </a:p>
          <a:p>
            <a:pPr marL="342900" indent="-342900">
              <a:buFont typeface="Arial" panose="020B0604020202020204" pitchFamily="34" charset="0"/>
              <a:buChar char="•"/>
            </a:pPr>
            <a:r>
              <a:rPr lang="en-GB" dirty="0"/>
              <a:t>No single solution – about balancing and identifying risk</a:t>
            </a:r>
          </a:p>
          <a:p>
            <a:pPr marL="882650" lvl="2" indent="-342900">
              <a:buFont typeface="Courier New" panose="02070309020205020404" pitchFamily="49" charset="0"/>
              <a:buChar char="o"/>
            </a:pPr>
            <a:r>
              <a:rPr lang="en-GB" dirty="0"/>
              <a:t>Sponsor support</a:t>
            </a:r>
          </a:p>
          <a:p>
            <a:pPr marL="882650" lvl="2" indent="-342900">
              <a:buFont typeface="Courier New" panose="02070309020205020404" pitchFamily="49" charset="0"/>
              <a:buChar char="o"/>
            </a:pPr>
            <a:r>
              <a:rPr lang="en-GB" dirty="0"/>
              <a:t>Contractual matrix</a:t>
            </a:r>
          </a:p>
          <a:p>
            <a:pPr marL="882650" lvl="2" indent="-342900">
              <a:buFont typeface="Courier New" panose="02070309020205020404" pitchFamily="49" charset="0"/>
              <a:buChar char="o"/>
            </a:pPr>
            <a:r>
              <a:rPr lang="en-GB" dirty="0"/>
              <a:t>Technical analysis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231044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D8D20F-1E4B-49EB-8C39-979A75421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Rectangle 2">
            <a:extLst>
              <a:ext uri="{FF2B5EF4-FFF2-40B4-BE49-F238E27FC236}">
                <a16:creationId xmlns:a16="http://schemas.microsoft.com/office/drawing/2014/main" id="{CD1D306F-5A5A-436F-AF05-887D923ECE14}"/>
              </a:ext>
            </a:extLst>
          </p:cNvPr>
          <p:cNvSpPr/>
          <p:nvPr/>
        </p:nvSpPr>
        <p:spPr>
          <a:xfrm>
            <a:off x="335360" y="404664"/>
            <a:ext cx="4467890" cy="584775"/>
          </a:xfrm>
          <a:prstGeom prst="rect">
            <a:avLst/>
          </a:prstGeom>
        </p:spPr>
        <p:txBody>
          <a:bodyPr wrap="none">
            <a:spAutoFit/>
          </a:bodyPr>
          <a:lstStyle/>
          <a:p>
            <a:r>
              <a:rPr lang="en-GB" sz="3200" dirty="0">
                <a:solidFill>
                  <a:schemeClr val="bg1"/>
                </a:solidFill>
              </a:rPr>
              <a:t>Core Bankability Issues</a:t>
            </a:r>
          </a:p>
        </p:txBody>
      </p:sp>
    </p:spTree>
    <p:extLst>
      <p:ext uri="{BB962C8B-B14F-4D97-AF65-F5344CB8AC3E}">
        <p14:creationId xmlns:p14="http://schemas.microsoft.com/office/powerpoint/2010/main" val="1295892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Core issues</a:t>
            </a:r>
          </a:p>
        </p:txBody>
      </p:sp>
      <p:sp>
        <p:nvSpPr>
          <p:cNvPr id="4" name="Content Placeholder 3"/>
          <p:cNvSpPr>
            <a:spLocks noGrp="1"/>
          </p:cNvSpPr>
          <p:nvPr>
            <p:ph sz="quarter" idx="11"/>
          </p:nvPr>
        </p:nvSpPr>
        <p:spPr>
          <a:xfrm>
            <a:off x="1847528" y="1844824"/>
            <a:ext cx="8492400" cy="4752528"/>
          </a:xfrm>
        </p:spPr>
        <p:txBody>
          <a:bodyPr>
            <a:normAutofit/>
          </a:bodyPr>
          <a:lstStyle/>
          <a:p>
            <a:pPr lvl="2" indent="0">
              <a:buNone/>
            </a:pPr>
            <a:endParaRPr lang="en-GB" dirty="0"/>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457276181"/>
              </p:ext>
            </p:extLst>
          </p:nvPr>
        </p:nvGraphicFramePr>
        <p:xfrm>
          <a:off x="911424" y="1988839"/>
          <a:ext cx="10225136" cy="4267200"/>
        </p:xfrm>
        <a:graphic>
          <a:graphicData uri="http://schemas.openxmlformats.org/drawingml/2006/table">
            <a:tbl>
              <a:tblPr firstRow="1" bandRow="1">
                <a:tableStyleId>{5C22544A-7EE6-4342-B048-85BDC9FD1C3A}</a:tableStyleId>
              </a:tblPr>
              <a:tblGrid>
                <a:gridCol w="2556284">
                  <a:extLst>
                    <a:ext uri="{9D8B030D-6E8A-4147-A177-3AD203B41FA5}">
                      <a16:colId xmlns:a16="http://schemas.microsoft.com/office/drawing/2014/main" val="20000"/>
                    </a:ext>
                  </a:extLst>
                </a:gridCol>
                <a:gridCol w="2556284">
                  <a:extLst>
                    <a:ext uri="{9D8B030D-6E8A-4147-A177-3AD203B41FA5}">
                      <a16:colId xmlns:a16="http://schemas.microsoft.com/office/drawing/2014/main" val="20001"/>
                    </a:ext>
                  </a:extLst>
                </a:gridCol>
                <a:gridCol w="2556284">
                  <a:extLst>
                    <a:ext uri="{9D8B030D-6E8A-4147-A177-3AD203B41FA5}">
                      <a16:colId xmlns:a16="http://schemas.microsoft.com/office/drawing/2014/main" val="20002"/>
                    </a:ext>
                  </a:extLst>
                </a:gridCol>
                <a:gridCol w="2556284">
                  <a:extLst>
                    <a:ext uri="{9D8B030D-6E8A-4147-A177-3AD203B41FA5}">
                      <a16:colId xmlns:a16="http://schemas.microsoft.com/office/drawing/2014/main" val="3834841978"/>
                    </a:ext>
                  </a:extLst>
                </a:gridCol>
              </a:tblGrid>
              <a:tr h="293390">
                <a:tc>
                  <a:txBody>
                    <a:bodyPr/>
                    <a:lstStyle/>
                    <a:p>
                      <a:pPr algn="ctr"/>
                      <a:r>
                        <a:rPr lang="en-GB" dirty="0"/>
                        <a:t>Time</a:t>
                      </a:r>
                    </a:p>
                  </a:txBody>
                  <a:tcPr/>
                </a:tc>
                <a:tc>
                  <a:txBody>
                    <a:bodyPr/>
                    <a:lstStyle/>
                    <a:p>
                      <a:pPr algn="ctr"/>
                      <a:r>
                        <a:rPr lang="en-GB" dirty="0"/>
                        <a:t>Cost</a:t>
                      </a:r>
                    </a:p>
                  </a:txBody>
                  <a:tcPr/>
                </a:tc>
                <a:tc>
                  <a:txBody>
                    <a:bodyPr/>
                    <a:lstStyle/>
                    <a:p>
                      <a:pPr algn="ctr"/>
                      <a:r>
                        <a:rPr lang="en-GB" dirty="0"/>
                        <a:t>Quality</a:t>
                      </a:r>
                    </a:p>
                  </a:txBody>
                  <a:tcPr/>
                </a:tc>
                <a:tc>
                  <a:txBody>
                    <a:bodyPr/>
                    <a:lstStyle/>
                    <a:p>
                      <a:pPr algn="ctr"/>
                      <a:r>
                        <a:rPr lang="en-GB" dirty="0"/>
                        <a:t>Credit/Liability</a:t>
                      </a:r>
                    </a:p>
                  </a:txBody>
                  <a:tcPr/>
                </a:tc>
                <a:extLst>
                  <a:ext uri="{0D108BD9-81ED-4DB2-BD59-A6C34878D82A}">
                    <a16:rowId xmlns:a16="http://schemas.microsoft.com/office/drawing/2014/main" val="10000"/>
                  </a:ext>
                </a:extLst>
              </a:tr>
              <a:tr h="1760345">
                <a:tc>
                  <a:txBody>
                    <a:bodyPr/>
                    <a:lstStyle/>
                    <a:p>
                      <a:pPr marL="285750" indent="-285750">
                        <a:spcAft>
                          <a:spcPts val="600"/>
                        </a:spcAft>
                        <a:buFont typeface="Arial" panose="020B0604020202020204" pitchFamily="34" charset="0"/>
                        <a:buChar char="•"/>
                      </a:pPr>
                      <a:r>
                        <a:rPr lang="en-GB" sz="1400" dirty="0"/>
                        <a:t>Exhaustive list of relief events</a:t>
                      </a:r>
                    </a:p>
                    <a:p>
                      <a:pPr marL="285750" indent="-285750">
                        <a:spcAft>
                          <a:spcPts val="600"/>
                        </a:spcAft>
                        <a:buFont typeface="Arial" panose="020B0604020202020204" pitchFamily="34" charset="0"/>
                        <a:buChar char="•"/>
                      </a:pPr>
                      <a:r>
                        <a:rPr lang="en-GB" sz="1400" dirty="0"/>
                        <a:t>Treatment of unforeseen conditions</a:t>
                      </a:r>
                    </a:p>
                    <a:p>
                      <a:pPr marL="285750" indent="-285750">
                        <a:spcAft>
                          <a:spcPts val="600"/>
                        </a:spcAft>
                        <a:buFont typeface="Arial" panose="020B0604020202020204" pitchFamily="34" charset="0"/>
                        <a:buChar char="•"/>
                      </a:pPr>
                      <a:r>
                        <a:rPr lang="en-GB" sz="1400" dirty="0"/>
                        <a:t>Acceptance of Employer’s Requirements/Rely Upon Information</a:t>
                      </a:r>
                    </a:p>
                    <a:p>
                      <a:pPr marL="285750" indent="-285750">
                        <a:spcAft>
                          <a:spcPts val="600"/>
                        </a:spcAft>
                        <a:buFont typeface="Arial" panose="020B0604020202020204" pitchFamily="34" charset="0"/>
                        <a:buChar char="•"/>
                      </a:pPr>
                      <a:r>
                        <a:rPr lang="en-GB" sz="1400" dirty="0"/>
                        <a:t>Contractual and physical interfaces</a:t>
                      </a:r>
                    </a:p>
                    <a:p>
                      <a:pPr marL="285750" indent="-285750">
                        <a:spcAft>
                          <a:spcPts val="600"/>
                        </a:spcAft>
                        <a:buFont typeface="Arial" panose="020B0604020202020204" pitchFamily="34" charset="0"/>
                        <a:buChar char="•"/>
                      </a:pPr>
                      <a:r>
                        <a:rPr lang="en-GB" sz="1400" dirty="0"/>
                        <a:t>Definition of Force Majeure</a:t>
                      </a:r>
                    </a:p>
                    <a:p>
                      <a:pPr marL="285750" indent="-285750">
                        <a:spcAft>
                          <a:spcPts val="600"/>
                        </a:spcAft>
                        <a:buFont typeface="Arial" panose="020B0604020202020204" pitchFamily="34" charset="0"/>
                        <a:buChar char="•"/>
                      </a:pPr>
                      <a:r>
                        <a:rPr lang="en-GB" sz="1400" dirty="0"/>
                        <a:t>Weather relief</a:t>
                      </a:r>
                    </a:p>
                    <a:p>
                      <a:pPr marL="285750" indent="-285750">
                        <a:spcAft>
                          <a:spcPts val="600"/>
                        </a:spcAft>
                        <a:buFont typeface="Arial" panose="020B0604020202020204" pitchFamily="34" charset="0"/>
                        <a:buChar char="•"/>
                      </a:pPr>
                      <a:r>
                        <a:rPr lang="en-GB" sz="1400" dirty="0"/>
                        <a:t>Change management</a:t>
                      </a:r>
                    </a:p>
                    <a:p>
                      <a:pPr marL="742950" lvl="1" indent="-285750">
                        <a:spcAft>
                          <a:spcPts val="600"/>
                        </a:spcAft>
                        <a:buFont typeface="Arial" panose="020B0604020202020204" pitchFamily="34" charset="0"/>
                        <a:buChar char="•"/>
                      </a:pPr>
                      <a:r>
                        <a:rPr lang="en-GB" sz="1400" dirty="0"/>
                        <a:t>Change orders</a:t>
                      </a:r>
                    </a:p>
                    <a:p>
                      <a:pPr marL="742950" lvl="1" indent="-285750">
                        <a:spcAft>
                          <a:spcPts val="600"/>
                        </a:spcAft>
                        <a:buFont typeface="Arial" panose="020B0604020202020204" pitchFamily="34" charset="0"/>
                        <a:buChar char="•"/>
                      </a:pPr>
                      <a:r>
                        <a:rPr lang="en-GB" sz="1400" dirty="0"/>
                        <a:t>Change in law</a:t>
                      </a:r>
                    </a:p>
                  </a:txBody>
                  <a:tcPr/>
                </a:tc>
                <a:tc>
                  <a:txBody>
                    <a:bodyPr/>
                    <a:lstStyle/>
                    <a:p>
                      <a:pPr marL="285750" indent="-285750">
                        <a:spcAft>
                          <a:spcPts val="600"/>
                        </a:spcAft>
                        <a:buFont typeface="Arial" panose="020B0604020202020204" pitchFamily="34" charset="0"/>
                        <a:buChar char="•"/>
                      </a:pPr>
                      <a:r>
                        <a:rPr lang="en-GB" sz="1400" dirty="0"/>
                        <a:t>Exhaustive list of compensation events</a:t>
                      </a:r>
                    </a:p>
                    <a:p>
                      <a:pPr marL="285750" indent="-285750">
                        <a:spcAft>
                          <a:spcPts val="600"/>
                        </a:spcAft>
                        <a:buFont typeface="Arial" panose="020B0604020202020204" pitchFamily="34" charset="0"/>
                        <a:buChar char="•"/>
                      </a:pPr>
                      <a:r>
                        <a:rPr lang="en-GB" sz="1400" baseline="0" dirty="0"/>
                        <a:t>Currency(ies)</a:t>
                      </a:r>
                    </a:p>
                    <a:p>
                      <a:pPr marL="285750" indent="-285750">
                        <a:spcAft>
                          <a:spcPts val="600"/>
                        </a:spcAft>
                        <a:buFont typeface="Arial" panose="020B0604020202020204" pitchFamily="34" charset="0"/>
                        <a:buChar char="•"/>
                      </a:pPr>
                      <a:r>
                        <a:rPr lang="en-GB" sz="1400" baseline="0" dirty="0"/>
                        <a:t>Change management</a:t>
                      </a:r>
                    </a:p>
                    <a:p>
                      <a:pPr marL="742950" lvl="1" indent="-285750">
                        <a:spcAft>
                          <a:spcPts val="600"/>
                        </a:spcAft>
                        <a:buFont typeface="Arial" panose="020B0604020202020204" pitchFamily="34" charset="0"/>
                        <a:buChar char="•"/>
                      </a:pPr>
                      <a:r>
                        <a:rPr lang="en-GB" sz="1400" baseline="0" dirty="0"/>
                        <a:t>Change orders</a:t>
                      </a:r>
                    </a:p>
                    <a:p>
                      <a:pPr marL="742950" lvl="1" indent="-285750">
                        <a:spcAft>
                          <a:spcPts val="600"/>
                        </a:spcAft>
                        <a:buFont typeface="Arial" panose="020B0604020202020204" pitchFamily="34" charset="0"/>
                        <a:buChar char="•"/>
                      </a:pPr>
                      <a:r>
                        <a:rPr lang="en-GB" sz="1400" baseline="0" dirty="0"/>
                        <a:t>Change in law</a:t>
                      </a:r>
                    </a:p>
                    <a:p>
                      <a:pPr marL="742950" lvl="1" indent="-285750">
                        <a:spcAft>
                          <a:spcPts val="600"/>
                        </a:spcAft>
                        <a:buFont typeface="Arial" panose="020B0604020202020204" pitchFamily="34" charset="0"/>
                        <a:buChar char="•"/>
                      </a:pPr>
                      <a:r>
                        <a:rPr lang="en-GB" sz="1400" baseline="0" dirty="0"/>
                        <a:t>Change in prices – consumables/labour</a:t>
                      </a:r>
                    </a:p>
                    <a:p>
                      <a:pPr marL="285750" indent="-285750">
                        <a:spcAft>
                          <a:spcPts val="600"/>
                        </a:spcAft>
                        <a:buFont typeface="Arial" panose="020B0604020202020204" pitchFamily="34" charset="0"/>
                        <a:buChar char="•"/>
                      </a:pPr>
                      <a:r>
                        <a:rPr lang="en-GB" sz="1400" baseline="0" dirty="0"/>
                        <a:t>Payment terms – milestones/progress</a:t>
                      </a:r>
                    </a:p>
                    <a:p>
                      <a:pPr marL="285750" indent="-285750">
                        <a:spcAft>
                          <a:spcPts val="600"/>
                        </a:spcAft>
                        <a:buFont typeface="Arial" panose="020B0604020202020204" pitchFamily="34" charset="0"/>
                        <a:buChar char="•"/>
                      </a:pPr>
                      <a:r>
                        <a:rPr lang="en-GB" sz="1400" baseline="0" dirty="0"/>
                        <a:t>Compensation on termination</a:t>
                      </a:r>
                    </a:p>
                    <a:p>
                      <a:pPr marL="285750" indent="-285750">
                        <a:buFont typeface="Arial" panose="020B0604020202020204" pitchFamily="34" charset="0"/>
                        <a:buChar char="•"/>
                      </a:pPr>
                      <a:endParaRPr lang="en-GB" sz="1400" baseline="0" dirty="0"/>
                    </a:p>
                    <a:p>
                      <a:pPr marL="285750" indent="-285750">
                        <a:buFont typeface="Arial" panose="020B0604020202020204" pitchFamily="34" charset="0"/>
                        <a:buChar char="•"/>
                      </a:pPr>
                      <a:endParaRPr lang="en-GB" sz="1400" dirty="0"/>
                    </a:p>
                  </a:txBody>
                  <a:tcPr/>
                </a:tc>
                <a:tc>
                  <a:txBody>
                    <a:bodyPr/>
                    <a:lstStyle/>
                    <a:p>
                      <a:pPr marL="285750" indent="-285750">
                        <a:spcAft>
                          <a:spcPts val="600"/>
                        </a:spcAft>
                        <a:buFont typeface="Arial" panose="020B0604020202020204" pitchFamily="34" charset="0"/>
                        <a:buChar char="•"/>
                      </a:pPr>
                      <a:r>
                        <a:rPr lang="en-GB" sz="1400" dirty="0"/>
                        <a:t>Design development</a:t>
                      </a:r>
                    </a:p>
                    <a:p>
                      <a:pPr marL="285750" indent="-285750">
                        <a:spcAft>
                          <a:spcPts val="600"/>
                        </a:spcAft>
                        <a:buFont typeface="Arial" panose="020B0604020202020204" pitchFamily="34" charset="0"/>
                        <a:buChar char="•"/>
                      </a:pPr>
                      <a:r>
                        <a:rPr lang="en-GB" sz="1400" dirty="0"/>
                        <a:t>Owner supplied items/interfaces</a:t>
                      </a:r>
                    </a:p>
                    <a:p>
                      <a:pPr marL="285750" indent="-285750">
                        <a:spcAft>
                          <a:spcPts val="600"/>
                        </a:spcAft>
                        <a:buFont typeface="Arial" panose="020B0604020202020204" pitchFamily="34" charset="0"/>
                        <a:buChar char="•"/>
                      </a:pPr>
                      <a:r>
                        <a:rPr lang="en-GB" sz="1400" dirty="0"/>
                        <a:t>Guaranteed Performance Levels</a:t>
                      </a:r>
                    </a:p>
                    <a:p>
                      <a:pPr marL="285750" indent="-285750">
                        <a:spcAft>
                          <a:spcPts val="600"/>
                        </a:spcAft>
                        <a:buFont typeface="Arial" panose="020B0604020202020204" pitchFamily="34" charset="0"/>
                        <a:buChar char="•"/>
                      </a:pPr>
                      <a:r>
                        <a:rPr lang="en-GB" sz="1400" dirty="0"/>
                        <a:t>Acceptance and handover</a:t>
                      </a:r>
                    </a:p>
                    <a:p>
                      <a:pPr marL="285750" indent="-285750">
                        <a:spcAft>
                          <a:spcPts val="600"/>
                        </a:spcAft>
                        <a:buFont typeface="Arial" panose="020B0604020202020204" pitchFamily="34" charset="0"/>
                        <a:buChar char="•"/>
                      </a:pPr>
                      <a:r>
                        <a:rPr lang="en-GB" sz="1400" dirty="0"/>
                        <a:t>Deemed completion (?)</a:t>
                      </a:r>
                    </a:p>
                    <a:p>
                      <a:pPr marL="285750" indent="-285750">
                        <a:spcAft>
                          <a:spcPts val="600"/>
                        </a:spcAft>
                        <a:buFont typeface="Arial" panose="020B0604020202020204" pitchFamily="34" charset="0"/>
                        <a:buChar char="•"/>
                      </a:pPr>
                      <a:r>
                        <a:rPr lang="en-GB" sz="1400" dirty="0"/>
                        <a:t>Defects correction periods</a:t>
                      </a:r>
                    </a:p>
                    <a:p>
                      <a:pPr marL="285750" indent="-285750">
                        <a:spcAft>
                          <a:spcPts val="600"/>
                        </a:spcAft>
                        <a:buFont typeface="Arial" panose="020B0604020202020204" pitchFamily="34" charset="0"/>
                        <a:buChar char="•"/>
                      </a:pPr>
                      <a:r>
                        <a:rPr lang="en-GB" sz="1400" dirty="0"/>
                        <a:t>Latent defects</a:t>
                      </a:r>
                    </a:p>
                    <a:p>
                      <a:pPr marL="285750" indent="-285750">
                        <a:spcAft>
                          <a:spcPts val="600"/>
                        </a:spcAft>
                        <a:buFont typeface="Arial" panose="020B0604020202020204" pitchFamily="34" charset="0"/>
                        <a:buChar char="•"/>
                      </a:pPr>
                      <a:r>
                        <a:rPr lang="en-GB" sz="1400" dirty="0"/>
                        <a:t>Termination rights</a:t>
                      </a:r>
                    </a:p>
                  </a:txBody>
                  <a:tcPr/>
                </a:tc>
                <a:tc>
                  <a:txBody>
                    <a:bodyPr/>
                    <a:lstStyle/>
                    <a:p>
                      <a:pPr marL="285750" indent="-285750">
                        <a:spcAft>
                          <a:spcPts val="600"/>
                        </a:spcAft>
                        <a:buFont typeface="Arial" panose="020B0604020202020204" pitchFamily="34" charset="0"/>
                        <a:buChar char="•"/>
                      </a:pPr>
                      <a:r>
                        <a:rPr lang="en-GB" sz="1400" dirty="0"/>
                        <a:t>Transfer of title</a:t>
                      </a:r>
                    </a:p>
                    <a:p>
                      <a:pPr marL="285750" indent="-285750">
                        <a:spcAft>
                          <a:spcPts val="600"/>
                        </a:spcAft>
                        <a:buFont typeface="Arial" panose="020B0604020202020204" pitchFamily="34" charset="0"/>
                        <a:buChar char="•"/>
                      </a:pPr>
                      <a:r>
                        <a:rPr lang="en-GB" sz="1400" dirty="0"/>
                        <a:t>Transfer of care, custody and control</a:t>
                      </a:r>
                    </a:p>
                    <a:p>
                      <a:pPr marL="285750" indent="-285750">
                        <a:spcAft>
                          <a:spcPts val="600"/>
                        </a:spcAft>
                        <a:buFont typeface="Arial" panose="020B0604020202020204" pitchFamily="34" charset="0"/>
                        <a:buChar char="•"/>
                      </a:pPr>
                      <a:r>
                        <a:rPr lang="en-GB" sz="1400" dirty="0"/>
                        <a:t>Contractor credit support</a:t>
                      </a:r>
                    </a:p>
                    <a:p>
                      <a:pPr marL="742950" lvl="1" indent="-285750">
                        <a:spcAft>
                          <a:spcPts val="600"/>
                        </a:spcAft>
                        <a:buFont typeface="Arial" panose="020B0604020202020204" pitchFamily="34" charset="0"/>
                        <a:buChar char="•"/>
                      </a:pPr>
                      <a:r>
                        <a:rPr lang="en-GB" sz="1400" kern="1200" baseline="0" dirty="0">
                          <a:solidFill>
                            <a:schemeClr val="dk1"/>
                          </a:solidFill>
                          <a:latin typeface="+mn-lt"/>
                          <a:ea typeface="+mn-ea"/>
                          <a:cs typeface="+mn-cs"/>
                        </a:rPr>
                        <a:t>Bonds</a:t>
                      </a:r>
                    </a:p>
                    <a:p>
                      <a:pPr marL="742950" lvl="1" indent="-285750">
                        <a:spcAft>
                          <a:spcPts val="600"/>
                        </a:spcAft>
                        <a:buFont typeface="Arial" panose="020B0604020202020204" pitchFamily="34" charset="0"/>
                        <a:buChar char="•"/>
                      </a:pPr>
                      <a:r>
                        <a:rPr lang="en-GB" sz="1400" kern="1200" baseline="0" dirty="0">
                          <a:solidFill>
                            <a:schemeClr val="dk1"/>
                          </a:solidFill>
                          <a:latin typeface="+mn-lt"/>
                          <a:ea typeface="+mn-ea"/>
                          <a:cs typeface="+mn-cs"/>
                        </a:rPr>
                        <a:t>PCG</a:t>
                      </a:r>
                    </a:p>
                    <a:p>
                      <a:pPr marL="285750" indent="-285750">
                        <a:spcAft>
                          <a:spcPts val="600"/>
                        </a:spcAft>
                        <a:buFont typeface="Arial" panose="020B0604020202020204" pitchFamily="34" charset="0"/>
                        <a:buChar char="•"/>
                      </a:pPr>
                      <a:r>
                        <a:rPr lang="en-GB" sz="1400" dirty="0"/>
                        <a:t>Caps on liability</a:t>
                      </a:r>
                    </a:p>
                    <a:p>
                      <a:pPr marL="742950" lvl="1" indent="-285750">
                        <a:spcAft>
                          <a:spcPts val="600"/>
                        </a:spcAft>
                        <a:buFont typeface="Arial" panose="020B0604020202020204" pitchFamily="34" charset="0"/>
                        <a:buChar char="•"/>
                      </a:pPr>
                      <a:r>
                        <a:rPr lang="en-GB" sz="1400" dirty="0"/>
                        <a:t>Aggregate</a:t>
                      </a:r>
                    </a:p>
                    <a:p>
                      <a:pPr marL="742950" lvl="1" indent="-285750">
                        <a:spcAft>
                          <a:spcPts val="600"/>
                        </a:spcAft>
                        <a:buFont typeface="Arial" panose="020B0604020202020204" pitchFamily="34" charset="0"/>
                        <a:buChar char="•"/>
                      </a:pPr>
                      <a:r>
                        <a:rPr lang="en-GB" sz="1400" dirty="0"/>
                        <a:t>Delay LDs</a:t>
                      </a:r>
                    </a:p>
                    <a:p>
                      <a:pPr marL="742950" lvl="1" indent="-285750">
                        <a:spcAft>
                          <a:spcPts val="600"/>
                        </a:spcAft>
                        <a:buFont typeface="Arial" panose="020B0604020202020204" pitchFamily="34" charset="0"/>
                        <a:buChar char="•"/>
                      </a:pPr>
                      <a:r>
                        <a:rPr lang="en-GB" sz="1400" dirty="0"/>
                        <a:t>Performance LDs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400" dirty="0"/>
                        <a:t>Employer L/C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61490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title"/>
          </p:nvPr>
        </p:nvSpPr>
        <p:spPr/>
        <p:txBody>
          <a:bodyPr/>
          <a:lstStyle/>
          <a:p>
            <a:pPr eaLnBrk="1" hangingPunct="1"/>
            <a:r>
              <a:rPr lang="en-GB" dirty="0"/>
              <a:t>Other matters</a:t>
            </a:r>
          </a:p>
        </p:txBody>
      </p:sp>
      <p:sp>
        <p:nvSpPr>
          <p:cNvPr id="9220" name="Rectangle 6"/>
          <p:cNvSpPr>
            <a:spLocks noGrp="1" noChangeArrowheads="1"/>
          </p:cNvSpPr>
          <p:nvPr>
            <p:ph sz="quarter" idx="11"/>
          </p:nvPr>
        </p:nvSpPr>
        <p:spPr/>
        <p:txBody>
          <a:bodyPr>
            <a:normAutofit/>
          </a:bodyPr>
          <a:lstStyle/>
          <a:p>
            <a:pPr marL="342900" indent="-342900">
              <a:buFont typeface="Arial" panose="020B0604020202020204" pitchFamily="34" charset="0"/>
              <a:buChar char="•"/>
            </a:pPr>
            <a:r>
              <a:rPr lang="en-GB" dirty="0"/>
              <a:t>Direct agreement and step in rights</a:t>
            </a:r>
          </a:p>
          <a:p>
            <a:pPr marL="342900" indent="-342900">
              <a:buFont typeface="Arial" panose="020B0604020202020204" pitchFamily="34" charset="0"/>
              <a:buChar char="•"/>
            </a:pPr>
            <a:r>
              <a:rPr lang="en-GB" dirty="0"/>
              <a:t>Collateral warranties</a:t>
            </a:r>
          </a:p>
          <a:p>
            <a:pPr marL="342900" indent="-342900">
              <a:buFont typeface="Arial" panose="020B0604020202020204" pitchFamily="34" charset="0"/>
              <a:buChar char="•"/>
            </a:pPr>
            <a:r>
              <a:rPr lang="en-GB" dirty="0"/>
              <a:t>Assignment rights</a:t>
            </a:r>
          </a:p>
          <a:p>
            <a:pPr marL="342900" indent="-342900">
              <a:buFont typeface="Arial" panose="020B0604020202020204" pitchFamily="34" charset="0"/>
              <a:buChar char="•"/>
            </a:pPr>
            <a:r>
              <a:rPr lang="en-GB" dirty="0"/>
              <a:t>Access to information and inspection rights</a:t>
            </a:r>
          </a:p>
          <a:p>
            <a:pPr marL="342900" indent="-342900">
              <a:buFont typeface="Arial" panose="020B0604020202020204" pitchFamily="34" charset="0"/>
              <a:buChar char="•"/>
            </a:pPr>
            <a:r>
              <a:rPr lang="en-GB" dirty="0"/>
              <a:t>ECA requirements</a:t>
            </a:r>
          </a:p>
          <a:p>
            <a:pPr marL="882650" lvl="2" indent="-342900">
              <a:buFont typeface="Courier New" panose="02070309020205020404" pitchFamily="49" charset="0"/>
              <a:buChar char="o"/>
            </a:pPr>
            <a:r>
              <a:rPr lang="en-GB" dirty="0"/>
              <a:t>Eligible content</a:t>
            </a:r>
          </a:p>
          <a:p>
            <a:pPr marL="882650" lvl="2" indent="-342900">
              <a:buFont typeface="Courier New" panose="02070309020205020404" pitchFamily="49" charset="0"/>
              <a:buChar char="o"/>
            </a:pPr>
            <a:r>
              <a:rPr lang="en-GB" dirty="0"/>
              <a:t>Invoicing documents</a:t>
            </a:r>
          </a:p>
          <a:p>
            <a:pPr marL="342900" indent="-342900">
              <a:buFont typeface="Arial" panose="020B0604020202020204" pitchFamily="34" charset="0"/>
              <a:buChar char="•"/>
            </a:pPr>
            <a:r>
              <a:rPr lang="en-GB" dirty="0"/>
              <a:t>Environmental requirements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497409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Limits on liability and credit enhancement</a:t>
            </a:r>
          </a:p>
        </p:txBody>
      </p:sp>
      <p:sp>
        <p:nvSpPr>
          <p:cNvPr id="6" name="TextBox 5"/>
          <p:cNvSpPr txBox="1"/>
          <p:nvPr/>
        </p:nvSpPr>
        <p:spPr>
          <a:xfrm>
            <a:off x="1847850" y="2348881"/>
            <a:ext cx="1367830" cy="276999"/>
          </a:xfrm>
          <a:prstGeom prst="rect">
            <a:avLst/>
          </a:prstGeom>
          <a:noFill/>
        </p:spPr>
        <p:txBody>
          <a:bodyPr wrap="square" lIns="0" rtlCol="0">
            <a:spAutoFit/>
          </a:bodyPr>
          <a:lstStyle/>
          <a:p>
            <a:r>
              <a:rPr lang="en-GB" sz="1200" dirty="0"/>
              <a:t>Performance bond</a:t>
            </a:r>
          </a:p>
        </p:txBody>
      </p:sp>
      <p:sp>
        <p:nvSpPr>
          <p:cNvPr id="7" name="TextBox 6"/>
          <p:cNvSpPr txBox="1"/>
          <p:nvPr/>
        </p:nvSpPr>
        <p:spPr>
          <a:xfrm>
            <a:off x="1847850" y="2913297"/>
            <a:ext cx="1367830" cy="276999"/>
          </a:xfrm>
          <a:prstGeom prst="rect">
            <a:avLst/>
          </a:prstGeom>
          <a:noFill/>
        </p:spPr>
        <p:txBody>
          <a:bodyPr wrap="square" lIns="0" rtlCol="0">
            <a:spAutoFit/>
          </a:bodyPr>
          <a:lstStyle/>
          <a:p>
            <a:r>
              <a:rPr lang="en-GB" sz="1200" dirty="0"/>
              <a:t>Warranty bond</a:t>
            </a:r>
          </a:p>
        </p:txBody>
      </p:sp>
      <p:sp>
        <p:nvSpPr>
          <p:cNvPr id="8" name="TextBox 7"/>
          <p:cNvSpPr txBox="1"/>
          <p:nvPr/>
        </p:nvSpPr>
        <p:spPr>
          <a:xfrm>
            <a:off x="1847850" y="3477713"/>
            <a:ext cx="1367830" cy="276999"/>
          </a:xfrm>
          <a:prstGeom prst="rect">
            <a:avLst/>
          </a:prstGeom>
          <a:noFill/>
        </p:spPr>
        <p:txBody>
          <a:bodyPr wrap="square" lIns="0" rtlCol="0">
            <a:spAutoFit/>
          </a:bodyPr>
          <a:lstStyle/>
          <a:p>
            <a:r>
              <a:rPr lang="en-GB" sz="1200" dirty="0"/>
              <a:t>Aggregate liability</a:t>
            </a:r>
          </a:p>
        </p:txBody>
      </p:sp>
      <p:sp>
        <p:nvSpPr>
          <p:cNvPr id="9" name="TextBox 8"/>
          <p:cNvSpPr txBox="1"/>
          <p:nvPr/>
        </p:nvSpPr>
        <p:spPr>
          <a:xfrm>
            <a:off x="1847850" y="4042129"/>
            <a:ext cx="1367830" cy="276999"/>
          </a:xfrm>
          <a:prstGeom prst="rect">
            <a:avLst/>
          </a:prstGeom>
          <a:noFill/>
        </p:spPr>
        <p:txBody>
          <a:bodyPr wrap="square" lIns="0" rtlCol="0">
            <a:spAutoFit/>
          </a:bodyPr>
          <a:lstStyle/>
          <a:p>
            <a:r>
              <a:rPr lang="en-GB" sz="1200" dirty="0"/>
              <a:t>Aggregate LDs</a:t>
            </a:r>
          </a:p>
        </p:txBody>
      </p:sp>
      <p:sp>
        <p:nvSpPr>
          <p:cNvPr id="10" name="TextBox 9"/>
          <p:cNvSpPr txBox="1"/>
          <p:nvPr/>
        </p:nvSpPr>
        <p:spPr>
          <a:xfrm>
            <a:off x="1847850" y="4606545"/>
            <a:ext cx="1367830" cy="276999"/>
          </a:xfrm>
          <a:prstGeom prst="rect">
            <a:avLst/>
          </a:prstGeom>
          <a:noFill/>
        </p:spPr>
        <p:txBody>
          <a:bodyPr wrap="square" lIns="0" rtlCol="0">
            <a:spAutoFit/>
          </a:bodyPr>
          <a:lstStyle/>
          <a:p>
            <a:r>
              <a:rPr lang="en-GB" sz="1200" dirty="0"/>
              <a:t>Delay LDs</a:t>
            </a:r>
          </a:p>
        </p:txBody>
      </p:sp>
      <p:sp>
        <p:nvSpPr>
          <p:cNvPr id="11" name="TextBox 10"/>
          <p:cNvSpPr txBox="1"/>
          <p:nvPr/>
        </p:nvSpPr>
        <p:spPr>
          <a:xfrm>
            <a:off x="1847850" y="5170960"/>
            <a:ext cx="1367830" cy="276999"/>
          </a:xfrm>
          <a:prstGeom prst="rect">
            <a:avLst/>
          </a:prstGeom>
          <a:noFill/>
        </p:spPr>
        <p:txBody>
          <a:bodyPr wrap="square" lIns="0" rtlCol="0">
            <a:spAutoFit/>
          </a:bodyPr>
          <a:lstStyle/>
          <a:p>
            <a:r>
              <a:rPr lang="en-GB" sz="1200" dirty="0"/>
              <a:t>Performance LDs</a:t>
            </a:r>
          </a:p>
        </p:txBody>
      </p:sp>
      <p:grpSp>
        <p:nvGrpSpPr>
          <p:cNvPr id="36" name="Group 35"/>
          <p:cNvGrpSpPr/>
          <p:nvPr/>
        </p:nvGrpSpPr>
        <p:grpSpPr>
          <a:xfrm>
            <a:off x="3071664" y="2060849"/>
            <a:ext cx="7488832" cy="4077851"/>
            <a:chOff x="1547664" y="2060848"/>
            <a:chExt cx="7488832" cy="4077851"/>
          </a:xfrm>
        </p:grpSpPr>
        <p:grpSp>
          <p:nvGrpSpPr>
            <p:cNvPr id="33" name="Group 32"/>
            <p:cNvGrpSpPr/>
            <p:nvPr/>
          </p:nvGrpSpPr>
          <p:grpSpPr>
            <a:xfrm>
              <a:off x="1547664" y="5861700"/>
              <a:ext cx="7488832" cy="276999"/>
              <a:chOff x="1547664" y="5861700"/>
              <a:chExt cx="7488832" cy="276999"/>
            </a:xfrm>
          </p:grpSpPr>
          <p:sp>
            <p:nvSpPr>
              <p:cNvPr id="12" name="TextBox 11"/>
              <p:cNvSpPr txBox="1"/>
              <p:nvPr/>
            </p:nvSpPr>
            <p:spPr>
              <a:xfrm>
                <a:off x="1547664" y="5861700"/>
                <a:ext cx="288032" cy="276999"/>
              </a:xfrm>
              <a:prstGeom prst="rect">
                <a:avLst/>
              </a:prstGeom>
              <a:noFill/>
            </p:spPr>
            <p:txBody>
              <a:bodyPr wrap="square" lIns="0" rIns="0" rtlCol="0">
                <a:spAutoFit/>
              </a:bodyPr>
              <a:lstStyle/>
              <a:p>
                <a:pPr algn="ctr"/>
                <a:r>
                  <a:rPr lang="en-GB" sz="1200" dirty="0"/>
                  <a:t>0</a:t>
                </a:r>
              </a:p>
            </p:txBody>
          </p:sp>
          <p:sp>
            <p:nvSpPr>
              <p:cNvPr id="13" name="TextBox 12"/>
              <p:cNvSpPr txBox="1"/>
              <p:nvPr/>
            </p:nvSpPr>
            <p:spPr>
              <a:xfrm>
                <a:off x="2267744" y="5861700"/>
                <a:ext cx="288032" cy="276999"/>
              </a:xfrm>
              <a:prstGeom prst="rect">
                <a:avLst/>
              </a:prstGeom>
              <a:noFill/>
            </p:spPr>
            <p:txBody>
              <a:bodyPr wrap="square" lIns="0" rIns="0" rtlCol="0">
                <a:spAutoFit/>
              </a:bodyPr>
              <a:lstStyle/>
              <a:p>
                <a:pPr algn="ctr"/>
                <a:r>
                  <a:rPr lang="en-GB" sz="1200" dirty="0"/>
                  <a:t>10</a:t>
                </a:r>
              </a:p>
            </p:txBody>
          </p:sp>
          <p:sp>
            <p:nvSpPr>
              <p:cNvPr id="14" name="TextBox 13"/>
              <p:cNvSpPr txBox="1"/>
              <p:nvPr/>
            </p:nvSpPr>
            <p:spPr>
              <a:xfrm>
                <a:off x="2987824" y="5861700"/>
                <a:ext cx="288032" cy="276999"/>
              </a:xfrm>
              <a:prstGeom prst="rect">
                <a:avLst/>
              </a:prstGeom>
              <a:noFill/>
            </p:spPr>
            <p:txBody>
              <a:bodyPr wrap="square" lIns="0" rIns="0" rtlCol="0">
                <a:spAutoFit/>
              </a:bodyPr>
              <a:lstStyle/>
              <a:p>
                <a:pPr algn="ctr"/>
                <a:r>
                  <a:rPr lang="en-GB" sz="1200" dirty="0"/>
                  <a:t>20</a:t>
                </a:r>
              </a:p>
            </p:txBody>
          </p:sp>
          <p:sp>
            <p:nvSpPr>
              <p:cNvPr id="15" name="TextBox 14"/>
              <p:cNvSpPr txBox="1"/>
              <p:nvPr/>
            </p:nvSpPr>
            <p:spPr>
              <a:xfrm>
                <a:off x="3707904" y="5861700"/>
                <a:ext cx="288032" cy="276999"/>
              </a:xfrm>
              <a:prstGeom prst="rect">
                <a:avLst/>
              </a:prstGeom>
              <a:noFill/>
            </p:spPr>
            <p:txBody>
              <a:bodyPr wrap="square" lIns="0" rIns="0" rtlCol="0">
                <a:spAutoFit/>
              </a:bodyPr>
              <a:lstStyle/>
              <a:p>
                <a:pPr algn="ctr"/>
                <a:r>
                  <a:rPr lang="en-GB" sz="1200" dirty="0"/>
                  <a:t>30</a:t>
                </a:r>
              </a:p>
            </p:txBody>
          </p:sp>
          <p:sp>
            <p:nvSpPr>
              <p:cNvPr id="16" name="TextBox 15"/>
              <p:cNvSpPr txBox="1"/>
              <p:nvPr/>
            </p:nvSpPr>
            <p:spPr>
              <a:xfrm>
                <a:off x="4427856" y="5861700"/>
                <a:ext cx="288032" cy="276999"/>
              </a:xfrm>
              <a:prstGeom prst="rect">
                <a:avLst/>
              </a:prstGeom>
              <a:noFill/>
            </p:spPr>
            <p:txBody>
              <a:bodyPr wrap="square" lIns="0" rIns="0" rtlCol="0">
                <a:spAutoFit/>
              </a:bodyPr>
              <a:lstStyle/>
              <a:p>
                <a:pPr algn="ctr"/>
                <a:r>
                  <a:rPr lang="en-GB" sz="1200" dirty="0"/>
                  <a:t>40</a:t>
                </a:r>
              </a:p>
            </p:txBody>
          </p:sp>
          <p:sp>
            <p:nvSpPr>
              <p:cNvPr id="17" name="TextBox 16"/>
              <p:cNvSpPr txBox="1"/>
              <p:nvPr/>
            </p:nvSpPr>
            <p:spPr>
              <a:xfrm>
                <a:off x="5111900" y="5861700"/>
                <a:ext cx="288032" cy="276999"/>
              </a:xfrm>
              <a:prstGeom prst="rect">
                <a:avLst/>
              </a:prstGeom>
              <a:noFill/>
            </p:spPr>
            <p:txBody>
              <a:bodyPr wrap="square" lIns="0" rIns="0" rtlCol="0">
                <a:spAutoFit/>
              </a:bodyPr>
              <a:lstStyle/>
              <a:p>
                <a:pPr algn="ctr"/>
                <a:r>
                  <a:rPr lang="en-GB" sz="1200" dirty="0"/>
                  <a:t>50</a:t>
                </a:r>
              </a:p>
            </p:txBody>
          </p:sp>
          <p:sp>
            <p:nvSpPr>
              <p:cNvPr id="18" name="TextBox 17"/>
              <p:cNvSpPr txBox="1"/>
              <p:nvPr/>
            </p:nvSpPr>
            <p:spPr>
              <a:xfrm>
                <a:off x="5868144" y="5861700"/>
                <a:ext cx="288032" cy="276999"/>
              </a:xfrm>
              <a:prstGeom prst="rect">
                <a:avLst/>
              </a:prstGeom>
              <a:noFill/>
            </p:spPr>
            <p:txBody>
              <a:bodyPr wrap="square" lIns="0" rIns="0" rtlCol="0">
                <a:spAutoFit/>
              </a:bodyPr>
              <a:lstStyle/>
              <a:p>
                <a:pPr algn="ctr"/>
                <a:r>
                  <a:rPr lang="en-GB" sz="1200" dirty="0"/>
                  <a:t>60</a:t>
                </a:r>
              </a:p>
            </p:txBody>
          </p:sp>
          <p:sp>
            <p:nvSpPr>
              <p:cNvPr id="19" name="TextBox 18"/>
              <p:cNvSpPr txBox="1"/>
              <p:nvPr/>
            </p:nvSpPr>
            <p:spPr>
              <a:xfrm>
                <a:off x="6588224" y="5861700"/>
                <a:ext cx="288032" cy="276999"/>
              </a:xfrm>
              <a:prstGeom prst="rect">
                <a:avLst/>
              </a:prstGeom>
              <a:noFill/>
            </p:spPr>
            <p:txBody>
              <a:bodyPr wrap="square" lIns="0" rIns="0" rtlCol="0">
                <a:spAutoFit/>
              </a:bodyPr>
              <a:lstStyle/>
              <a:p>
                <a:pPr algn="ctr"/>
                <a:r>
                  <a:rPr lang="en-GB" sz="1200" dirty="0"/>
                  <a:t>70</a:t>
                </a:r>
              </a:p>
            </p:txBody>
          </p:sp>
          <p:sp>
            <p:nvSpPr>
              <p:cNvPr id="20" name="TextBox 19"/>
              <p:cNvSpPr txBox="1"/>
              <p:nvPr/>
            </p:nvSpPr>
            <p:spPr>
              <a:xfrm>
                <a:off x="7308304" y="5861700"/>
                <a:ext cx="288032" cy="276999"/>
              </a:xfrm>
              <a:prstGeom prst="rect">
                <a:avLst/>
              </a:prstGeom>
              <a:noFill/>
            </p:spPr>
            <p:txBody>
              <a:bodyPr wrap="square" lIns="0" rIns="0" rtlCol="0">
                <a:spAutoFit/>
              </a:bodyPr>
              <a:lstStyle/>
              <a:p>
                <a:pPr algn="ctr"/>
                <a:r>
                  <a:rPr lang="en-GB" sz="1200" dirty="0"/>
                  <a:t>80</a:t>
                </a:r>
              </a:p>
            </p:txBody>
          </p:sp>
          <p:sp>
            <p:nvSpPr>
              <p:cNvPr id="21" name="TextBox 20"/>
              <p:cNvSpPr txBox="1"/>
              <p:nvPr/>
            </p:nvSpPr>
            <p:spPr>
              <a:xfrm>
                <a:off x="8028384" y="5861700"/>
                <a:ext cx="288032" cy="276999"/>
              </a:xfrm>
              <a:prstGeom prst="rect">
                <a:avLst/>
              </a:prstGeom>
              <a:noFill/>
            </p:spPr>
            <p:txBody>
              <a:bodyPr wrap="square" lIns="0" rIns="0" rtlCol="0">
                <a:spAutoFit/>
              </a:bodyPr>
              <a:lstStyle/>
              <a:p>
                <a:pPr algn="ctr"/>
                <a:r>
                  <a:rPr lang="en-GB" sz="1200" dirty="0"/>
                  <a:t>90</a:t>
                </a:r>
              </a:p>
            </p:txBody>
          </p:sp>
          <p:sp>
            <p:nvSpPr>
              <p:cNvPr id="22" name="TextBox 21"/>
              <p:cNvSpPr txBox="1"/>
              <p:nvPr/>
            </p:nvSpPr>
            <p:spPr>
              <a:xfrm>
                <a:off x="8748464" y="5861700"/>
                <a:ext cx="288032" cy="276999"/>
              </a:xfrm>
              <a:prstGeom prst="rect">
                <a:avLst/>
              </a:prstGeom>
              <a:noFill/>
            </p:spPr>
            <p:txBody>
              <a:bodyPr wrap="square" lIns="0" rIns="0" rtlCol="0">
                <a:spAutoFit/>
              </a:bodyPr>
              <a:lstStyle/>
              <a:p>
                <a:pPr algn="ctr"/>
                <a:r>
                  <a:rPr lang="en-GB" sz="1200" dirty="0"/>
                  <a:t>100</a:t>
                </a:r>
              </a:p>
            </p:txBody>
          </p:sp>
        </p:grpSp>
        <p:grpSp>
          <p:nvGrpSpPr>
            <p:cNvPr id="34" name="Group 33"/>
            <p:cNvGrpSpPr/>
            <p:nvPr/>
          </p:nvGrpSpPr>
          <p:grpSpPr>
            <a:xfrm>
              <a:off x="1691680" y="2060848"/>
              <a:ext cx="7128470" cy="3672408"/>
              <a:chOff x="1691680" y="2060848"/>
              <a:chExt cx="7128470" cy="3672408"/>
            </a:xfrm>
          </p:grpSpPr>
          <p:cxnSp>
            <p:nvCxnSpPr>
              <p:cNvPr id="24" name="Straight Connector 23"/>
              <p:cNvCxnSpPr/>
              <p:nvPr/>
            </p:nvCxnSpPr>
            <p:spPr>
              <a:xfrm>
                <a:off x="1691680" y="2060848"/>
                <a:ext cx="0" cy="3672408"/>
              </a:xfrm>
              <a:prstGeom prst="line">
                <a:avLst/>
              </a:prstGeom>
              <a:ln>
                <a:solidFill>
                  <a:srgbClr val="C9C1B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691680" y="5728868"/>
                <a:ext cx="7128470" cy="0"/>
              </a:xfrm>
              <a:prstGeom prst="line">
                <a:avLst/>
              </a:prstGeom>
              <a:ln>
                <a:solidFill>
                  <a:srgbClr val="C9C1B8"/>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2051721" y="2395306"/>
              <a:ext cx="6840759" cy="3006225"/>
              <a:chOff x="2051721" y="2395306"/>
              <a:chExt cx="6840759" cy="3006225"/>
            </a:xfrm>
          </p:grpSpPr>
          <p:sp>
            <p:nvSpPr>
              <p:cNvPr id="27" name="Rectangle 26"/>
              <p:cNvSpPr/>
              <p:nvPr/>
            </p:nvSpPr>
            <p:spPr>
              <a:xfrm>
                <a:off x="2411760" y="5217385"/>
                <a:ext cx="1080120" cy="184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2411761" y="4652970"/>
                <a:ext cx="1080119" cy="184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p:nvSpPr>
            <p:spPr>
              <a:xfrm>
                <a:off x="2843808" y="4088554"/>
                <a:ext cx="1368152" cy="184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p:cNvSpPr/>
              <p:nvPr/>
            </p:nvSpPr>
            <p:spPr>
              <a:xfrm>
                <a:off x="3131840" y="3524138"/>
                <a:ext cx="5760640" cy="184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p:cNvSpPr/>
              <p:nvPr/>
            </p:nvSpPr>
            <p:spPr>
              <a:xfrm>
                <a:off x="2051721" y="2959722"/>
                <a:ext cx="720080" cy="184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p:cNvSpPr/>
              <p:nvPr/>
            </p:nvSpPr>
            <p:spPr>
              <a:xfrm>
                <a:off x="2411760" y="2395306"/>
                <a:ext cx="1149648" cy="1841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Tree>
    <p:extLst>
      <p:ext uri="{BB962C8B-B14F-4D97-AF65-F5344CB8AC3E}">
        <p14:creationId xmlns:p14="http://schemas.microsoft.com/office/powerpoint/2010/main" val="216931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Contacts</a:t>
            </a:r>
          </a:p>
        </p:txBody>
      </p:sp>
      <p:grpSp>
        <p:nvGrpSpPr>
          <p:cNvPr id="11" name="Group 10"/>
          <p:cNvGrpSpPr>
            <a:grpSpLocks/>
          </p:cNvGrpSpPr>
          <p:nvPr/>
        </p:nvGrpSpPr>
        <p:grpSpPr bwMode="auto">
          <a:xfrm>
            <a:off x="5352675" y="3577102"/>
            <a:ext cx="2303468" cy="1477963"/>
            <a:chOff x="3108" y="1788"/>
            <a:chExt cx="1451" cy="931"/>
          </a:xfrm>
        </p:grpSpPr>
        <p:sp>
          <p:nvSpPr>
            <p:cNvPr id="14" name="Text Box 12"/>
            <p:cNvSpPr txBox="1">
              <a:spLocks noChangeArrowheads="1"/>
            </p:cNvSpPr>
            <p:nvPr/>
          </p:nvSpPr>
          <p:spPr bwMode="auto">
            <a:xfrm>
              <a:off x="3108" y="1788"/>
              <a:ext cx="8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dirty="0"/>
                <a:t>Ilia Ditiatev</a:t>
              </a:r>
            </a:p>
          </p:txBody>
        </p:sp>
        <p:sp>
          <p:nvSpPr>
            <p:cNvPr id="15" name="Text Box 13"/>
            <p:cNvSpPr txBox="1">
              <a:spLocks noChangeArrowheads="1"/>
            </p:cNvSpPr>
            <p:nvPr/>
          </p:nvSpPr>
          <p:spPr bwMode="auto">
            <a:xfrm>
              <a:off x="3111" y="1982"/>
              <a:ext cx="1448" cy="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dirty="0"/>
                <a:t>London/Moscow</a:t>
              </a:r>
            </a:p>
            <a:p>
              <a:pPr eaLnBrk="0" hangingPunct="0"/>
              <a:r>
                <a:rPr lang="en-GB" sz="1400" dirty="0">
                  <a:hlinkClick r:id="rId3"/>
                </a:rPr>
                <a:t>ilia.ditiatev@linklaters.com</a:t>
              </a:r>
              <a:endParaRPr lang="en-GB" sz="1400" dirty="0"/>
            </a:p>
            <a:p>
              <a:pPr eaLnBrk="0" hangingPunct="0"/>
              <a:r>
                <a:rPr lang="en-GB" sz="1400" dirty="0"/>
                <a:t>+44 207 456 4791</a:t>
              </a:r>
            </a:p>
            <a:p>
              <a:pPr eaLnBrk="0" hangingPunct="0"/>
              <a:r>
                <a:rPr lang="en-GB" sz="1400" dirty="0"/>
                <a:t>+7 495 797 9760</a:t>
              </a:r>
            </a:p>
            <a:p>
              <a:pPr eaLnBrk="0" hangingPunct="0"/>
              <a:endParaRPr lang="en-GB" sz="1400" dirty="0"/>
            </a:p>
          </p:txBody>
        </p:sp>
      </p:grpSp>
      <p:grpSp>
        <p:nvGrpSpPr>
          <p:cNvPr id="23" name="Group 22"/>
          <p:cNvGrpSpPr>
            <a:grpSpLocks/>
          </p:cNvGrpSpPr>
          <p:nvPr/>
        </p:nvGrpSpPr>
        <p:grpSpPr bwMode="auto">
          <a:xfrm>
            <a:off x="815414" y="3577102"/>
            <a:ext cx="2679704" cy="1046163"/>
            <a:chOff x="295" y="1788"/>
            <a:chExt cx="1688" cy="659"/>
          </a:xfrm>
        </p:grpSpPr>
        <p:sp>
          <p:nvSpPr>
            <p:cNvPr id="26" name="Text Box 24"/>
            <p:cNvSpPr txBox="1">
              <a:spLocks noChangeArrowheads="1"/>
            </p:cNvSpPr>
            <p:nvPr/>
          </p:nvSpPr>
          <p:spPr bwMode="auto">
            <a:xfrm>
              <a:off x="295" y="1788"/>
              <a:ext cx="114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dirty="0"/>
                <a:t>Andrew Penfold</a:t>
              </a:r>
            </a:p>
          </p:txBody>
        </p:sp>
        <p:sp>
          <p:nvSpPr>
            <p:cNvPr id="27" name="Text Box 25"/>
            <p:cNvSpPr txBox="1">
              <a:spLocks noChangeArrowheads="1"/>
            </p:cNvSpPr>
            <p:nvPr/>
          </p:nvSpPr>
          <p:spPr bwMode="auto">
            <a:xfrm>
              <a:off x="298" y="1982"/>
              <a:ext cx="1685" cy="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400" dirty="0"/>
                <a:t>London</a:t>
              </a:r>
            </a:p>
            <a:p>
              <a:pPr eaLnBrk="0" hangingPunct="0"/>
              <a:r>
                <a:rPr lang="en-GB" sz="1400" dirty="0">
                  <a:hlinkClick r:id="rId4"/>
                </a:rPr>
                <a:t>andrew.penfold@linklaters.com</a:t>
              </a:r>
              <a:endParaRPr lang="en-GB" sz="1400" dirty="0"/>
            </a:p>
            <a:p>
              <a:pPr eaLnBrk="0" hangingPunct="0"/>
              <a:r>
                <a:rPr lang="en-GB" sz="1400" dirty="0"/>
                <a:t>+44 207 456 5935</a:t>
              </a:r>
            </a:p>
          </p:txBody>
        </p:sp>
      </p:grpSp>
      <p:pic>
        <p:nvPicPr>
          <p:cNvPr id="52" name="Picture 51">
            <a:extLst>
              <a:ext uri="{FF2B5EF4-FFF2-40B4-BE49-F238E27FC236}">
                <a16:creationId xmlns:a16="http://schemas.microsoft.com/office/drawing/2014/main" id="{B7631E92-2CC0-4D1F-BFD6-349D02D787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3432" y="2096642"/>
            <a:ext cx="1107594" cy="1476374"/>
          </a:xfrm>
          <a:prstGeom prst="rect">
            <a:avLst/>
          </a:prstGeom>
        </p:spPr>
      </p:pic>
      <p:pic>
        <p:nvPicPr>
          <p:cNvPr id="54" name="Picture 53">
            <a:extLst>
              <a:ext uri="{FF2B5EF4-FFF2-40B4-BE49-F238E27FC236}">
                <a16:creationId xmlns:a16="http://schemas.microsoft.com/office/drawing/2014/main" id="{71EDC3DB-F7E4-4E9B-9A98-C38A7F22DB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7928" y="2096641"/>
            <a:ext cx="1107594" cy="1476375"/>
          </a:xfrm>
          <a:prstGeom prst="rect">
            <a:avLst/>
          </a:prstGeom>
        </p:spPr>
      </p:pic>
    </p:spTree>
    <p:extLst>
      <p:ext uri="{BB962C8B-B14F-4D97-AF65-F5344CB8AC3E}">
        <p14:creationId xmlns:p14="http://schemas.microsoft.com/office/powerpoint/2010/main" val="2710815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00" y="878400"/>
            <a:ext cx="11323200" cy="856800"/>
          </a:xfrm>
        </p:spPr>
        <p:txBody>
          <a:bodyPr/>
          <a:lstStyle/>
          <a:p>
            <a:pPr algn="ctr"/>
            <a:r>
              <a:rPr lang="en-GB" dirty="0"/>
              <a:t>Linklaters LLP</a:t>
            </a:r>
          </a:p>
        </p:txBody>
      </p:sp>
      <p:sp>
        <p:nvSpPr>
          <p:cNvPr id="4" name="FirmAddress"/>
          <p:cNvSpPr txBox="1">
            <a:spLocks noChangeArrowheads="1"/>
          </p:cNvSpPr>
          <p:nvPr/>
        </p:nvSpPr>
        <p:spPr>
          <a:xfrm>
            <a:off x="2093914" y="2276475"/>
            <a:ext cx="8004175" cy="1656581"/>
          </a:xfrm>
          <a:prstGeom prst="rect">
            <a:avLst/>
          </a:prstGeom>
        </p:spPr>
        <p:txBody>
          <a:bodyPr/>
          <a:lstStyle>
            <a:lvl1pPr marL="0" indent="0" algn="l" defTabSz="914400" rtl="0" eaLnBrk="1" latinLnBrk="0" hangingPunct="1">
              <a:lnSpc>
                <a:spcPts val="2400"/>
              </a:lnSpc>
              <a:spcBef>
                <a:spcPts val="0"/>
              </a:spcBef>
              <a:spcAft>
                <a:spcPts val="1200"/>
              </a:spcAft>
              <a:buFont typeface="Arial" pitchFamily="34" charset="0"/>
              <a:buNone/>
              <a:defRPr sz="2000" kern="1200">
                <a:solidFill>
                  <a:schemeClr val="tx1"/>
                </a:solidFill>
                <a:latin typeface="Arial" pitchFamily="34" charset="0"/>
                <a:ea typeface="+mn-ea"/>
                <a:cs typeface="Arial" pitchFamily="34" charset="0"/>
              </a:defRPr>
            </a:lvl1pPr>
            <a:lvl2pPr marL="270000" indent="-270000" algn="l" defTabSz="914400" rtl="0" eaLnBrk="1" latinLnBrk="0" hangingPunct="1">
              <a:lnSpc>
                <a:spcPts val="2400"/>
              </a:lnSpc>
              <a:spcBef>
                <a:spcPts val="0"/>
              </a:spcBef>
              <a:spcAft>
                <a:spcPts val="1200"/>
              </a:spcAft>
              <a:buFont typeface="TradeGothic" pitchFamily="2" charset="0"/>
              <a:buChar char="&gt;"/>
              <a:defRPr sz="2000" kern="1200">
                <a:solidFill>
                  <a:schemeClr val="tx1"/>
                </a:solidFill>
                <a:latin typeface="Arial" pitchFamily="34" charset="0"/>
                <a:ea typeface="+mn-ea"/>
                <a:cs typeface="Arial" pitchFamily="34" charset="0"/>
              </a:defRPr>
            </a:lvl2pPr>
            <a:lvl3pPr marL="540000" indent="-270000" algn="l" defTabSz="914400" rtl="0" eaLnBrk="1" latinLnBrk="0" hangingPunct="1">
              <a:lnSpc>
                <a:spcPts val="2400"/>
              </a:lnSpc>
              <a:spcBef>
                <a:spcPts val="0"/>
              </a:spcBef>
              <a:spcAft>
                <a:spcPts val="1200"/>
              </a:spcAft>
              <a:buFont typeface="TradeGothic" pitchFamily="2" charset="0"/>
              <a:buChar char="&gt;"/>
              <a:defRPr sz="2000" kern="1200">
                <a:solidFill>
                  <a:schemeClr val="tx1"/>
                </a:solidFill>
                <a:latin typeface="Arial" pitchFamily="34" charset="0"/>
                <a:ea typeface="+mn-ea"/>
                <a:cs typeface="Arial" pitchFamily="34" charset="0"/>
              </a:defRPr>
            </a:lvl3pPr>
            <a:lvl4pPr marL="810000" indent="-270000" algn="l" defTabSz="914400" rtl="0" eaLnBrk="1" latinLnBrk="0" hangingPunct="1">
              <a:lnSpc>
                <a:spcPts val="2400"/>
              </a:lnSpc>
              <a:spcBef>
                <a:spcPts val="0"/>
              </a:spcBef>
              <a:spcAft>
                <a:spcPts val="1200"/>
              </a:spcAft>
              <a:buFont typeface="TradeGothic" pitchFamily="2" charset="0"/>
              <a:buChar char="&gt;"/>
              <a:defRPr sz="2000" kern="1200">
                <a:solidFill>
                  <a:schemeClr val="tx1"/>
                </a:solidFill>
                <a:latin typeface="Arial" pitchFamily="34" charset="0"/>
                <a:ea typeface="+mn-ea"/>
                <a:cs typeface="Arial" pitchFamily="34" charset="0"/>
              </a:defRPr>
            </a:lvl4pPr>
            <a:lvl5pPr marL="1080000" indent="-270000" algn="l" defTabSz="914400" rtl="0" eaLnBrk="1" latinLnBrk="0" hangingPunct="1">
              <a:lnSpc>
                <a:spcPts val="2400"/>
              </a:lnSpc>
              <a:spcBef>
                <a:spcPts val="0"/>
              </a:spcBef>
              <a:spcAft>
                <a:spcPts val="1200"/>
              </a:spcAft>
              <a:buFont typeface="TradeGothic" pitchFamily="2" charset="0"/>
              <a:buChar char="&gt;"/>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Aft>
                <a:spcPts val="600"/>
              </a:spcAft>
            </a:pPr>
            <a:r>
              <a:rPr lang="en-GB" sz="1300" dirty="0"/>
              <a:t>One Silk Street</a:t>
            </a:r>
          </a:p>
          <a:p>
            <a:pPr algn="ctr">
              <a:lnSpc>
                <a:spcPct val="100000"/>
              </a:lnSpc>
              <a:spcAft>
                <a:spcPts val="600"/>
              </a:spcAft>
            </a:pPr>
            <a:r>
              <a:rPr lang="en-GB" sz="1300" dirty="0"/>
              <a:t>London EC2Y 8HQ</a:t>
            </a:r>
          </a:p>
          <a:p>
            <a:pPr algn="ctr">
              <a:lnSpc>
                <a:spcPct val="100000"/>
              </a:lnSpc>
              <a:spcAft>
                <a:spcPts val="600"/>
              </a:spcAft>
            </a:pPr>
            <a:r>
              <a:rPr lang="en-GB" sz="1300" dirty="0"/>
              <a:t>Tel: (+44) 20 7456 2000</a:t>
            </a:r>
          </a:p>
          <a:p>
            <a:pPr algn="ctr">
              <a:lnSpc>
                <a:spcPct val="100000"/>
              </a:lnSpc>
              <a:spcAft>
                <a:spcPts val="600"/>
              </a:spcAft>
            </a:pPr>
            <a:r>
              <a:rPr lang="en-GB" sz="1300" dirty="0"/>
              <a:t>Fax: (+44) 20 7456 2222</a:t>
            </a:r>
          </a:p>
        </p:txBody>
      </p:sp>
      <p:sp>
        <p:nvSpPr>
          <p:cNvPr id="6" name="Disclaimer"/>
          <p:cNvSpPr>
            <a:spLocks noChangeArrowheads="1"/>
          </p:cNvSpPr>
          <p:nvPr/>
        </p:nvSpPr>
        <p:spPr bwMode="auto">
          <a:xfrm>
            <a:off x="816000" y="5530851"/>
            <a:ext cx="105600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just">
              <a:spcAft>
                <a:spcPct val="50000"/>
              </a:spcAft>
            </a:pPr>
            <a:r>
              <a:rPr lang="en-GB" sz="500" dirty="0">
                <a:cs typeface="Arial" charset="0"/>
              </a:rPr>
              <a:t>Linklaters LLP is a limited liability partnership registered in England and Wales with registered number OC326345. It is a law firm authorised and regulated by the Solicitors Regulation Authority. The term partner in relation to Linklaters LLP is used to refer to a member of Linklaters LLP or an employee or consultant of Linklaters LLP or any of its affiliated firms or entities with equivalent standing and qualifications. A list of the names of the members of Linklaters LLP together with a list of those non-members who are designated as partners and their professional qualifications is open to inspection at its registered office, One Silk Street, London EC2Y 8HQ or on www.linklaters.com and such persons are either solicitors, registered foreign lawyers or European lawyers. This document contains confidential and proprietary information. It is provided on condition that its contents are kept confidential and are not disclosed to any third party without the prior written consent of Linklaters. Please refer to www.linklaters.com/regulation for important information on our regulatory position.</a:t>
            </a:r>
          </a:p>
        </p:txBody>
      </p:sp>
    </p:spTree>
    <p:extLst>
      <p:ext uri="{BB962C8B-B14F-4D97-AF65-F5344CB8AC3E}">
        <p14:creationId xmlns:p14="http://schemas.microsoft.com/office/powerpoint/2010/main" val="301123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Agenda</a:t>
            </a:r>
          </a:p>
        </p:txBody>
      </p:sp>
      <p:sp>
        <p:nvSpPr>
          <p:cNvPr id="14" name="Text Placeholder 13"/>
          <p:cNvSpPr>
            <a:spLocks noGrp="1"/>
          </p:cNvSpPr>
          <p:nvPr>
            <p:ph sz="quarter" idx="11"/>
          </p:nvPr>
        </p:nvSpPr>
        <p:spPr/>
        <p:txBody>
          <a:bodyPr/>
          <a:lstStyle/>
          <a:p>
            <a:pPr marL="342900" indent="-342900">
              <a:buFont typeface="Arial" panose="020B0604020202020204" pitchFamily="34" charset="0"/>
              <a:buChar char="•"/>
            </a:pPr>
            <a:r>
              <a:rPr lang="en-GB" dirty="0"/>
              <a:t>Construction contract structures (and standard forms)</a:t>
            </a:r>
          </a:p>
          <a:p>
            <a:pPr marL="342900" indent="-342900">
              <a:buFont typeface="Arial" panose="020B0604020202020204" pitchFamily="34" charset="0"/>
              <a:buChar char="•"/>
            </a:pPr>
            <a:r>
              <a:rPr lang="en-GB" dirty="0"/>
              <a:t>How does project finance impact (complicate?) construction procurement?</a:t>
            </a:r>
          </a:p>
          <a:p>
            <a:pPr marL="342900" indent="-342900">
              <a:buFont typeface="Arial" panose="020B0604020202020204" pitchFamily="34" charset="0"/>
              <a:buChar char="•"/>
            </a:pPr>
            <a:r>
              <a:rPr lang="en-GB" dirty="0"/>
              <a:t>What is “bankability”?</a:t>
            </a:r>
          </a:p>
          <a:p>
            <a:pPr marL="342900" indent="-342900">
              <a:buFont typeface="Arial" panose="020B0604020202020204" pitchFamily="34" charset="0"/>
              <a:buChar char="•"/>
            </a:pPr>
            <a:r>
              <a:rPr lang="en-GB" dirty="0"/>
              <a:t>What are the core “bankability” issues?</a:t>
            </a:r>
          </a:p>
          <a:p>
            <a:pPr marL="882650" lvl="2" indent="-342900">
              <a:buFont typeface="Courier New" panose="02070309020205020404" pitchFamily="49" charset="0"/>
              <a:buChar char="o"/>
            </a:pPr>
            <a:endParaRPr lang="en-GB" dirty="0"/>
          </a:p>
        </p:txBody>
      </p:sp>
    </p:spTree>
    <p:extLst>
      <p:ext uri="{BB962C8B-B14F-4D97-AF65-F5344CB8AC3E}">
        <p14:creationId xmlns:p14="http://schemas.microsoft.com/office/powerpoint/2010/main" val="3073941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ndfield"/>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2"/>
            <a:ext cx="12192000" cy="6857999"/>
          </a:xfrm>
          <a:prstGeom prst="rect">
            <a:avLst/>
          </a:prstGeom>
          <a:noFill/>
          <a:ln>
            <a:noFill/>
          </a:ln>
        </p:spPr>
      </p:pic>
      <p:sp>
        <p:nvSpPr>
          <p:cNvPr id="4" name="Rectangle 3">
            <a:extLst>
              <a:ext uri="{FF2B5EF4-FFF2-40B4-BE49-F238E27FC236}">
                <a16:creationId xmlns:a16="http://schemas.microsoft.com/office/drawing/2014/main" id="{2A3997BF-0E75-4DDE-962D-41C041396F02}"/>
              </a:ext>
            </a:extLst>
          </p:cNvPr>
          <p:cNvSpPr/>
          <p:nvPr/>
        </p:nvSpPr>
        <p:spPr>
          <a:xfrm>
            <a:off x="335360" y="404664"/>
            <a:ext cx="6128601" cy="584775"/>
          </a:xfrm>
          <a:prstGeom prst="rect">
            <a:avLst/>
          </a:prstGeom>
        </p:spPr>
        <p:txBody>
          <a:bodyPr wrap="none">
            <a:spAutoFit/>
          </a:bodyPr>
          <a:lstStyle/>
          <a:p>
            <a:r>
              <a:rPr lang="en-GB" sz="3200" dirty="0">
                <a:solidFill>
                  <a:schemeClr val="bg1"/>
                </a:solidFill>
              </a:rPr>
              <a:t>Construction Contract Structures</a:t>
            </a:r>
          </a:p>
        </p:txBody>
      </p:sp>
    </p:spTree>
    <p:extLst>
      <p:ext uri="{BB962C8B-B14F-4D97-AF65-F5344CB8AC3E}">
        <p14:creationId xmlns:p14="http://schemas.microsoft.com/office/powerpoint/2010/main" val="273833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title"/>
          </p:nvPr>
        </p:nvSpPr>
        <p:spPr/>
        <p:txBody>
          <a:bodyPr/>
          <a:lstStyle/>
          <a:p>
            <a:pPr eaLnBrk="1" hangingPunct="1"/>
            <a:r>
              <a:rPr lang="en-GB" dirty="0"/>
              <a:t>Common structures</a:t>
            </a:r>
          </a:p>
        </p:txBody>
      </p:sp>
      <p:sp>
        <p:nvSpPr>
          <p:cNvPr id="9220" name="Rectangle 6"/>
          <p:cNvSpPr>
            <a:spLocks noGrp="1" noChangeArrowheads="1"/>
          </p:cNvSpPr>
          <p:nvPr>
            <p:ph sz="quarter" idx="11"/>
          </p:nvPr>
        </p:nvSpPr>
        <p:spPr/>
        <p:txBody>
          <a:bodyPr>
            <a:normAutofit/>
          </a:bodyPr>
          <a:lstStyle/>
          <a:p>
            <a:pPr marL="342900" indent="-342900">
              <a:buFont typeface="Arial" panose="020B0604020202020204" pitchFamily="34" charset="0"/>
              <a:buChar char="•"/>
            </a:pPr>
            <a:r>
              <a:rPr lang="en-GB" dirty="0"/>
              <a:t>Construct only (and design only, supply only etc…)</a:t>
            </a:r>
          </a:p>
          <a:p>
            <a:pPr marL="342900" indent="-342900">
              <a:buFont typeface="Arial" panose="020B0604020202020204" pitchFamily="34" charset="0"/>
              <a:buChar char="•"/>
            </a:pPr>
            <a:r>
              <a:rPr lang="en-GB" dirty="0"/>
              <a:t>Design &amp; construct</a:t>
            </a:r>
          </a:p>
          <a:p>
            <a:pPr marL="342900" indent="-342900">
              <a:buFont typeface="Arial" panose="020B0604020202020204" pitchFamily="34" charset="0"/>
              <a:buChar char="•"/>
            </a:pPr>
            <a:r>
              <a:rPr lang="en-GB" dirty="0"/>
              <a:t>EP+C</a:t>
            </a:r>
          </a:p>
          <a:p>
            <a:pPr marL="342900" indent="-342900">
              <a:buFont typeface="Arial" panose="020B0604020202020204" pitchFamily="34" charset="0"/>
              <a:buChar char="•"/>
            </a:pPr>
            <a:r>
              <a:rPr lang="en-GB" dirty="0"/>
              <a:t>EPC/Turnkey</a:t>
            </a:r>
          </a:p>
          <a:p>
            <a:pPr marL="342900" indent="-342900">
              <a:buFont typeface="Arial" panose="020B0604020202020204" pitchFamily="34" charset="0"/>
              <a:buChar char="•"/>
            </a:pPr>
            <a:r>
              <a:rPr lang="en-GB" dirty="0"/>
              <a:t>Multi-contract</a:t>
            </a:r>
          </a:p>
        </p:txBody>
      </p:sp>
    </p:spTree>
    <p:extLst>
      <p:ext uri="{BB962C8B-B14F-4D97-AF65-F5344CB8AC3E}">
        <p14:creationId xmlns:p14="http://schemas.microsoft.com/office/powerpoint/2010/main" val="273484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Common structures – impact on risk allocation</a:t>
            </a:r>
          </a:p>
        </p:txBody>
      </p:sp>
      <p:sp>
        <p:nvSpPr>
          <p:cNvPr id="3" name="AutoShape 3"/>
          <p:cNvSpPr>
            <a:spLocks noChangeAspect="1" noChangeArrowheads="1" noTextEdit="1"/>
          </p:cNvSpPr>
          <p:nvPr/>
        </p:nvSpPr>
        <p:spPr bwMode="auto">
          <a:xfrm>
            <a:off x="911424" y="1853272"/>
            <a:ext cx="10075688" cy="500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2" name="Rectangle 5"/>
          <p:cNvSpPr>
            <a:spLocks noChangeArrowheads="1"/>
          </p:cNvSpPr>
          <p:nvPr/>
        </p:nvSpPr>
        <p:spPr bwMode="auto">
          <a:xfrm>
            <a:off x="8030321" y="2387817"/>
            <a:ext cx="2939841" cy="3060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3" name="Rectangle 6"/>
          <p:cNvSpPr>
            <a:spLocks noChangeArrowheads="1"/>
          </p:cNvSpPr>
          <p:nvPr/>
        </p:nvSpPr>
        <p:spPr bwMode="auto">
          <a:xfrm>
            <a:off x="8030321" y="2400058"/>
            <a:ext cx="2939841" cy="3060372"/>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5" name="Rectangle 8"/>
          <p:cNvSpPr>
            <a:spLocks noChangeArrowheads="1"/>
          </p:cNvSpPr>
          <p:nvPr/>
        </p:nvSpPr>
        <p:spPr bwMode="auto">
          <a:xfrm>
            <a:off x="4894617" y="2400058"/>
            <a:ext cx="2941724" cy="3060372"/>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6" name="Rectangle 9"/>
          <p:cNvSpPr>
            <a:spLocks noChangeArrowheads="1"/>
          </p:cNvSpPr>
          <p:nvPr/>
        </p:nvSpPr>
        <p:spPr bwMode="auto">
          <a:xfrm>
            <a:off x="1907693" y="2400058"/>
            <a:ext cx="2939841" cy="30603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7" name="Rectangle 10"/>
          <p:cNvSpPr>
            <a:spLocks noChangeArrowheads="1"/>
          </p:cNvSpPr>
          <p:nvPr/>
        </p:nvSpPr>
        <p:spPr bwMode="auto">
          <a:xfrm>
            <a:off x="1907693" y="2400058"/>
            <a:ext cx="2939841" cy="3060372"/>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8" name="Rectangle 11"/>
          <p:cNvSpPr>
            <a:spLocks noChangeArrowheads="1"/>
          </p:cNvSpPr>
          <p:nvPr/>
        </p:nvSpPr>
        <p:spPr bwMode="auto">
          <a:xfrm>
            <a:off x="941557" y="5635891"/>
            <a:ext cx="819238" cy="581471"/>
          </a:xfrm>
          <a:prstGeom prst="rect">
            <a:avLst/>
          </a:prstGeom>
          <a:solidFill>
            <a:srgbClr val="BF33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9" name="Rectangle 12"/>
          <p:cNvSpPr>
            <a:spLocks noChangeArrowheads="1"/>
          </p:cNvSpPr>
          <p:nvPr/>
        </p:nvSpPr>
        <p:spPr bwMode="auto">
          <a:xfrm>
            <a:off x="941557" y="5635891"/>
            <a:ext cx="819238" cy="581471"/>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0" name="Rectangle 13"/>
          <p:cNvSpPr>
            <a:spLocks noChangeArrowheads="1"/>
          </p:cNvSpPr>
          <p:nvPr/>
        </p:nvSpPr>
        <p:spPr bwMode="auto">
          <a:xfrm>
            <a:off x="1067739" y="5627730"/>
            <a:ext cx="510376" cy="12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800" dirty="0">
                <a:solidFill>
                  <a:srgbClr val="FFFFFF"/>
                </a:solidFill>
                <a:latin typeface="Arial" pitchFamily="34" charset="0"/>
                <a:cs typeface="Arial" pitchFamily="34" charset="0"/>
              </a:rPr>
              <a:t>Number of </a:t>
            </a:r>
            <a:endParaRPr lang="en-GB" dirty="0">
              <a:latin typeface="Arial" pitchFamily="34" charset="0"/>
              <a:cs typeface="Arial" pitchFamily="34" charset="0"/>
            </a:endParaRPr>
          </a:p>
        </p:txBody>
      </p:sp>
      <p:sp>
        <p:nvSpPr>
          <p:cNvPr id="91" name="Rectangle 14"/>
          <p:cNvSpPr>
            <a:spLocks noChangeArrowheads="1"/>
          </p:cNvSpPr>
          <p:nvPr/>
        </p:nvSpPr>
        <p:spPr bwMode="auto">
          <a:xfrm>
            <a:off x="1086572" y="5774628"/>
            <a:ext cx="468943" cy="12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800" dirty="0">
                <a:solidFill>
                  <a:srgbClr val="FFFFFF"/>
                </a:solidFill>
                <a:latin typeface="Arial" pitchFamily="34" charset="0"/>
                <a:cs typeface="Arial" pitchFamily="34" charset="0"/>
              </a:rPr>
              <a:t>Contracts </a:t>
            </a:r>
            <a:endParaRPr lang="en-GB" dirty="0">
              <a:latin typeface="Arial" pitchFamily="34" charset="0"/>
              <a:cs typeface="Arial" pitchFamily="34" charset="0"/>
            </a:endParaRPr>
          </a:p>
        </p:txBody>
      </p:sp>
      <p:sp>
        <p:nvSpPr>
          <p:cNvPr id="92" name="Rectangle 15"/>
          <p:cNvSpPr>
            <a:spLocks noChangeArrowheads="1"/>
          </p:cNvSpPr>
          <p:nvPr/>
        </p:nvSpPr>
        <p:spPr bwMode="auto">
          <a:xfrm>
            <a:off x="1137421" y="5921526"/>
            <a:ext cx="384194" cy="12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800" dirty="0">
                <a:solidFill>
                  <a:srgbClr val="FFFFFF"/>
                </a:solidFill>
                <a:latin typeface="Arial" pitchFamily="34" charset="0"/>
                <a:cs typeface="Arial" pitchFamily="34" charset="0"/>
              </a:rPr>
              <a:t>with the </a:t>
            </a:r>
            <a:endParaRPr lang="en-GB" dirty="0">
              <a:latin typeface="Arial" pitchFamily="34" charset="0"/>
              <a:cs typeface="Arial" pitchFamily="34" charset="0"/>
            </a:endParaRPr>
          </a:p>
        </p:txBody>
      </p:sp>
      <p:sp>
        <p:nvSpPr>
          <p:cNvPr id="93" name="Rectangle 16"/>
          <p:cNvSpPr>
            <a:spLocks noChangeArrowheads="1"/>
          </p:cNvSpPr>
          <p:nvPr/>
        </p:nvSpPr>
        <p:spPr bwMode="auto">
          <a:xfrm>
            <a:off x="1175087" y="6070464"/>
            <a:ext cx="303212" cy="12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800" dirty="0">
                <a:solidFill>
                  <a:srgbClr val="FFFFFF"/>
                </a:solidFill>
                <a:latin typeface="Arial" pitchFamily="34" charset="0"/>
                <a:cs typeface="Arial" pitchFamily="34" charset="0"/>
              </a:rPr>
              <a:t>Owner</a:t>
            </a:r>
            <a:endParaRPr lang="en-GB" dirty="0">
              <a:latin typeface="Arial" pitchFamily="34" charset="0"/>
              <a:cs typeface="Arial" pitchFamily="34" charset="0"/>
            </a:endParaRPr>
          </a:p>
        </p:txBody>
      </p:sp>
      <p:sp>
        <p:nvSpPr>
          <p:cNvPr id="94" name="Rectangle 17"/>
          <p:cNvSpPr>
            <a:spLocks noChangeArrowheads="1"/>
          </p:cNvSpPr>
          <p:nvPr/>
        </p:nvSpPr>
        <p:spPr bwMode="auto">
          <a:xfrm>
            <a:off x="1902043" y="1875714"/>
            <a:ext cx="2941724" cy="581471"/>
          </a:xfrm>
          <a:prstGeom prst="rect">
            <a:avLst/>
          </a:prstGeom>
          <a:solidFill>
            <a:srgbClr val="BF33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5" name="Rectangle 18"/>
          <p:cNvSpPr>
            <a:spLocks noChangeArrowheads="1"/>
          </p:cNvSpPr>
          <p:nvPr/>
        </p:nvSpPr>
        <p:spPr bwMode="auto">
          <a:xfrm>
            <a:off x="1902043" y="1875714"/>
            <a:ext cx="2941724" cy="581471"/>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6" name="Rectangle 19"/>
          <p:cNvSpPr>
            <a:spLocks noChangeArrowheads="1"/>
          </p:cNvSpPr>
          <p:nvPr/>
        </p:nvSpPr>
        <p:spPr bwMode="auto">
          <a:xfrm>
            <a:off x="2832396" y="1998129"/>
            <a:ext cx="819238" cy="12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800" dirty="0">
                <a:solidFill>
                  <a:srgbClr val="FFFFFF"/>
                </a:solidFill>
                <a:latin typeface="Arial" pitchFamily="34" charset="0"/>
                <a:cs typeface="Arial" pitchFamily="34" charset="0"/>
              </a:rPr>
              <a:t>Turnkey Structure</a:t>
            </a:r>
            <a:endParaRPr lang="en-GB" dirty="0">
              <a:latin typeface="Arial" pitchFamily="34" charset="0"/>
              <a:cs typeface="Arial" pitchFamily="34" charset="0"/>
            </a:endParaRPr>
          </a:p>
        </p:txBody>
      </p:sp>
      <p:sp>
        <p:nvSpPr>
          <p:cNvPr id="97" name="Rectangle 20"/>
          <p:cNvSpPr>
            <a:spLocks noChangeArrowheads="1"/>
          </p:cNvSpPr>
          <p:nvPr/>
        </p:nvSpPr>
        <p:spPr bwMode="auto">
          <a:xfrm>
            <a:off x="2821096" y="2163389"/>
            <a:ext cx="33900" cy="12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800" dirty="0">
                <a:solidFill>
                  <a:srgbClr val="FFFFFF"/>
                </a:solidFill>
                <a:latin typeface="Arial" pitchFamily="34" charset="0"/>
                <a:cs typeface="Arial" pitchFamily="34" charset="0"/>
              </a:rPr>
              <a:t>(</a:t>
            </a:r>
            <a:endParaRPr lang="en-GB" dirty="0">
              <a:latin typeface="Arial" pitchFamily="34" charset="0"/>
              <a:cs typeface="Arial" pitchFamily="34" charset="0"/>
            </a:endParaRPr>
          </a:p>
        </p:txBody>
      </p:sp>
      <p:sp>
        <p:nvSpPr>
          <p:cNvPr id="98" name="Rectangle 21"/>
          <p:cNvSpPr>
            <a:spLocks noChangeArrowheads="1"/>
          </p:cNvSpPr>
          <p:nvPr/>
        </p:nvSpPr>
        <p:spPr bwMode="auto">
          <a:xfrm>
            <a:off x="2862529" y="2163389"/>
            <a:ext cx="79028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800" dirty="0">
                <a:solidFill>
                  <a:srgbClr val="FFFFFF"/>
                </a:solidFill>
                <a:latin typeface="Arial" pitchFamily="34" charset="0"/>
                <a:cs typeface="Arial" pitchFamily="34" charset="0"/>
              </a:rPr>
              <a:t>single contractor)</a:t>
            </a:r>
            <a:endParaRPr lang="en-GB" dirty="0">
              <a:latin typeface="Arial" pitchFamily="34" charset="0"/>
              <a:cs typeface="Arial" pitchFamily="34" charset="0"/>
            </a:endParaRPr>
          </a:p>
        </p:txBody>
      </p:sp>
      <p:sp>
        <p:nvSpPr>
          <p:cNvPr id="100" name="Rectangle 23"/>
          <p:cNvSpPr>
            <a:spLocks noChangeArrowheads="1"/>
          </p:cNvSpPr>
          <p:nvPr/>
        </p:nvSpPr>
        <p:spPr bwMode="auto">
          <a:xfrm>
            <a:off x="4904232" y="1875714"/>
            <a:ext cx="2941724" cy="581471"/>
          </a:xfrm>
          <a:prstGeom prst="rect">
            <a:avLst/>
          </a:prstGeom>
          <a:solidFill>
            <a:srgbClr val="BF33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1" name="Rectangle 24"/>
          <p:cNvSpPr>
            <a:spLocks noChangeArrowheads="1"/>
          </p:cNvSpPr>
          <p:nvPr/>
        </p:nvSpPr>
        <p:spPr bwMode="auto">
          <a:xfrm>
            <a:off x="4896500" y="1875714"/>
            <a:ext cx="2941724" cy="581471"/>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4" name="Rectangle 27"/>
          <p:cNvSpPr>
            <a:spLocks noChangeArrowheads="1"/>
          </p:cNvSpPr>
          <p:nvPr/>
        </p:nvSpPr>
        <p:spPr bwMode="auto">
          <a:xfrm>
            <a:off x="5853224" y="1998129"/>
            <a:ext cx="10836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800" dirty="0">
                <a:solidFill>
                  <a:srgbClr val="FFFFFF"/>
                </a:solidFill>
                <a:latin typeface="Arial" pitchFamily="34" charset="0"/>
                <a:cs typeface="Arial" pitchFamily="34" charset="0"/>
              </a:rPr>
              <a:t>Split Package Structure</a:t>
            </a:r>
            <a:endParaRPr lang="en-GB" dirty="0">
              <a:latin typeface="Arial" pitchFamily="34" charset="0"/>
              <a:cs typeface="Arial" pitchFamily="34" charset="0"/>
            </a:endParaRPr>
          </a:p>
        </p:txBody>
      </p:sp>
      <p:sp>
        <p:nvSpPr>
          <p:cNvPr id="108" name="Rectangle 31"/>
          <p:cNvSpPr>
            <a:spLocks noChangeArrowheads="1"/>
          </p:cNvSpPr>
          <p:nvPr/>
        </p:nvSpPr>
        <p:spPr bwMode="auto">
          <a:xfrm>
            <a:off x="5795268" y="2163389"/>
            <a:ext cx="121187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800" dirty="0">
                <a:solidFill>
                  <a:srgbClr val="FFFFFF"/>
                </a:solidFill>
                <a:latin typeface="Arial" pitchFamily="34" charset="0"/>
                <a:cs typeface="Arial" pitchFamily="34" charset="0"/>
              </a:rPr>
              <a:t>(Multiple main contractors)</a:t>
            </a:r>
            <a:endParaRPr lang="en-GB" dirty="0">
              <a:latin typeface="Arial" pitchFamily="34" charset="0"/>
              <a:cs typeface="Arial" pitchFamily="34" charset="0"/>
            </a:endParaRPr>
          </a:p>
        </p:txBody>
      </p:sp>
      <p:sp>
        <p:nvSpPr>
          <p:cNvPr id="110" name="Rectangle 33"/>
          <p:cNvSpPr>
            <a:spLocks noChangeArrowheads="1"/>
          </p:cNvSpPr>
          <p:nvPr/>
        </p:nvSpPr>
        <p:spPr bwMode="auto">
          <a:xfrm>
            <a:off x="1902043" y="1875714"/>
            <a:ext cx="214697" cy="2325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1" name="Rectangle 34"/>
          <p:cNvSpPr>
            <a:spLocks noChangeArrowheads="1"/>
          </p:cNvSpPr>
          <p:nvPr/>
        </p:nvSpPr>
        <p:spPr bwMode="auto">
          <a:xfrm>
            <a:off x="1902043" y="1875714"/>
            <a:ext cx="214697" cy="23258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2" name="Rectangle 35"/>
          <p:cNvSpPr>
            <a:spLocks noChangeArrowheads="1"/>
          </p:cNvSpPr>
          <p:nvPr/>
        </p:nvSpPr>
        <p:spPr bwMode="auto">
          <a:xfrm>
            <a:off x="1981142" y="1922640"/>
            <a:ext cx="48966" cy="1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700" dirty="0">
                <a:solidFill>
                  <a:srgbClr val="000000"/>
                </a:solidFill>
                <a:latin typeface="Arial" pitchFamily="34" charset="0"/>
                <a:cs typeface="Arial" pitchFamily="34" charset="0"/>
              </a:rPr>
              <a:t>1</a:t>
            </a:r>
            <a:endParaRPr lang="en-GB" dirty="0">
              <a:latin typeface="Arial" pitchFamily="34" charset="0"/>
              <a:cs typeface="Arial" pitchFamily="34" charset="0"/>
            </a:endParaRPr>
          </a:p>
        </p:txBody>
      </p:sp>
      <p:sp>
        <p:nvSpPr>
          <p:cNvPr id="113" name="Rectangle 36"/>
          <p:cNvSpPr>
            <a:spLocks noChangeArrowheads="1"/>
          </p:cNvSpPr>
          <p:nvPr/>
        </p:nvSpPr>
        <p:spPr bwMode="auto">
          <a:xfrm>
            <a:off x="4896500" y="1871634"/>
            <a:ext cx="214697" cy="2325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4" name="Rectangle 37"/>
          <p:cNvSpPr>
            <a:spLocks noChangeArrowheads="1"/>
          </p:cNvSpPr>
          <p:nvPr/>
        </p:nvSpPr>
        <p:spPr bwMode="auto">
          <a:xfrm>
            <a:off x="4896500" y="1871634"/>
            <a:ext cx="214697" cy="23258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5" name="Rectangle 38"/>
          <p:cNvSpPr>
            <a:spLocks noChangeArrowheads="1"/>
          </p:cNvSpPr>
          <p:nvPr/>
        </p:nvSpPr>
        <p:spPr bwMode="auto">
          <a:xfrm>
            <a:off x="4975599" y="1916519"/>
            <a:ext cx="48966" cy="1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700" dirty="0">
                <a:solidFill>
                  <a:srgbClr val="000000"/>
                </a:solidFill>
                <a:latin typeface="Arial" pitchFamily="34" charset="0"/>
                <a:cs typeface="Arial" pitchFamily="34" charset="0"/>
              </a:rPr>
              <a:t>2</a:t>
            </a:r>
            <a:endParaRPr lang="en-GB" dirty="0">
              <a:latin typeface="Arial" pitchFamily="34" charset="0"/>
              <a:cs typeface="Arial" pitchFamily="34" charset="0"/>
            </a:endParaRPr>
          </a:p>
        </p:txBody>
      </p:sp>
      <p:sp>
        <p:nvSpPr>
          <p:cNvPr id="116" name="Rectangle 39"/>
          <p:cNvSpPr>
            <a:spLocks noChangeArrowheads="1"/>
          </p:cNvSpPr>
          <p:nvPr/>
        </p:nvSpPr>
        <p:spPr bwMode="auto">
          <a:xfrm>
            <a:off x="941557" y="1875714"/>
            <a:ext cx="819238" cy="3584716"/>
          </a:xfrm>
          <a:prstGeom prst="rect">
            <a:avLst/>
          </a:prstGeom>
          <a:solidFill>
            <a:srgbClr val="BF33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7" name="Rectangle 40"/>
          <p:cNvSpPr>
            <a:spLocks noChangeArrowheads="1"/>
          </p:cNvSpPr>
          <p:nvPr/>
        </p:nvSpPr>
        <p:spPr bwMode="auto">
          <a:xfrm>
            <a:off x="941557" y="1875714"/>
            <a:ext cx="819238" cy="3584716"/>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8" name="Rectangle 41"/>
          <p:cNvSpPr>
            <a:spLocks noChangeArrowheads="1"/>
          </p:cNvSpPr>
          <p:nvPr/>
        </p:nvSpPr>
        <p:spPr bwMode="auto">
          <a:xfrm>
            <a:off x="998056" y="3499752"/>
            <a:ext cx="555575" cy="12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800" dirty="0">
                <a:solidFill>
                  <a:srgbClr val="FFFFFF"/>
                </a:solidFill>
                <a:latin typeface="Arial" pitchFamily="34" charset="0"/>
                <a:cs typeface="Arial" pitchFamily="34" charset="0"/>
              </a:rPr>
              <a:t>Contracting </a:t>
            </a:r>
            <a:endParaRPr lang="en-GB" dirty="0">
              <a:latin typeface="Arial" pitchFamily="34" charset="0"/>
              <a:cs typeface="Arial" pitchFamily="34" charset="0"/>
            </a:endParaRPr>
          </a:p>
        </p:txBody>
      </p:sp>
      <p:sp>
        <p:nvSpPr>
          <p:cNvPr id="119" name="Rectangle 42"/>
          <p:cNvSpPr>
            <a:spLocks noChangeArrowheads="1"/>
          </p:cNvSpPr>
          <p:nvPr/>
        </p:nvSpPr>
        <p:spPr bwMode="auto">
          <a:xfrm>
            <a:off x="1056439" y="3662972"/>
            <a:ext cx="442577" cy="12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800" dirty="0">
                <a:solidFill>
                  <a:srgbClr val="FFFFFF"/>
                </a:solidFill>
                <a:latin typeface="Arial" pitchFamily="34" charset="0"/>
                <a:cs typeface="Arial" pitchFamily="34" charset="0"/>
              </a:rPr>
              <a:t>Approach</a:t>
            </a:r>
            <a:endParaRPr lang="en-GB" dirty="0">
              <a:latin typeface="Arial" pitchFamily="34" charset="0"/>
              <a:cs typeface="Arial" pitchFamily="34" charset="0"/>
            </a:endParaRPr>
          </a:p>
        </p:txBody>
      </p:sp>
      <p:sp>
        <p:nvSpPr>
          <p:cNvPr id="120" name="Rectangle 43"/>
          <p:cNvSpPr>
            <a:spLocks noChangeArrowheads="1"/>
          </p:cNvSpPr>
          <p:nvPr/>
        </p:nvSpPr>
        <p:spPr bwMode="auto">
          <a:xfrm>
            <a:off x="8024671" y="1875714"/>
            <a:ext cx="2939841" cy="581471"/>
          </a:xfrm>
          <a:prstGeom prst="rect">
            <a:avLst/>
          </a:prstGeom>
          <a:solidFill>
            <a:srgbClr val="BF33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1" name="Rectangle 44"/>
          <p:cNvSpPr>
            <a:spLocks noChangeArrowheads="1"/>
          </p:cNvSpPr>
          <p:nvPr/>
        </p:nvSpPr>
        <p:spPr bwMode="auto">
          <a:xfrm>
            <a:off x="8024671" y="1875714"/>
            <a:ext cx="2939841" cy="581471"/>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2" name="Rectangle 45"/>
          <p:cNvSpPr>
            <a:spLocks noChangeArrowheads="1"/>
          </p:cNvSpPr>
          <p:nvPr/>
        </p:nvSpPr>
        <p:spPr bwMode="auto">
          <a:xfrm>
            <a:off x="8826817" y="1998129"/>
            <a:ext cx="1333381" cy="12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800" dirty="0">
                <a:solidFill>
                  <a:srgbClr val="FFFFFF"/>
                </a:solidFill>
                <a:latin typeface="Arial" pitchFamily="34" charset="0"/>
                <a:cs typeface="Arial" pitchFamily="34" charset="0"/>
              </a:rPr>
              <a:t>Direct Procurement Structure</a:t>
            </a:r>
            <a:endParaRPr lang="en-GB" dirty="0">
              <a:latin typeface="Arial" pitchFamily="34" charset="0"/>
              <a:cs typeface="Arial" pitchFamily="34" charset="0"/>
            </a:endParaRPr>
          </a:p>
        </p:txBody>
      </p:sp>
      <p:sp>
        <p:nvSpPr>
          <p:cNvPr id="124" name="Rectangle 47"/>
          <p:cNvSpPr>
            <a:spLocks noChangeArrowheads="1"/>
          </p:cNvSpPr>
          <p:nvPr/>
        </p:nvSpPr>
        <p:spPr bwMode="auto">
          <a:xfrm>
            <a:off x="9094070" y="2163389"/>
            <a:ext cx="8415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800" dirty="0">
                <a:solidFill>
                  <a:srgbClr val="FFFFFF"/>
                </a:solidFill>
                <a:latin typeface="Arial" pitchFamily="34" charset="0"/>
                <a:cs typeface="Arial" pitchFamily="34" charset="0"/>
              </a:rPr>
              <a:t>(multiple package)</a:t>
            </a:r>
            <a:endParaRPr lang="en-GB" dirty="0">
              <a:latin typeface="Arial" pitchFamily="34" charset="0"/>
              <a:cs typeface="Arial" pitchFamily="34" charset="0"/>
            </a:endParaRPr>
          </a:p>
        </p:txBody>
      </p:sp>
      <p:sp>
        <p:nvSpPr>
          <p:cNvPr id="126" name="Rectangle 49"/>
          <p:cNvSpPr>
            <a:spLocks noChangeArrowheads="1"/>
          </p:cNvSpPr>
          <p:nvPr/>
        </p:nvSpPr>
        <p:spPr bwMode="auto">
          <a:xfrm>
            <a:off x="2947278" y="2746900"/>
            <a:ext cx="817355" cy="534545"/>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7" name="Rectangle 50"/>
          <p:cNvSpPr>
            <a:spLocks noChangeArrowheads="1"/>
          </p:cNvSpPr>
          <p:nvPr/>
        </p:nvSpPr>
        <p:spPr bwMode="auto">
          <a:xfrm>
            <a:off x="2947278" y="2746900"/>
            <a:ext cx="817355" cy="534545"/>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28" name="Rectangle 51"/>
          <p:cNvSpPr>
            <a:spLocks noChangeArrowheads="1"/>
          </p:cNvSpPr>
          <p:nvPr/>
        </p:nvSpPr>
        <p:spPr bwMode="auto">
          <a:xfrm>
            <a:off x="2981178" y="2944804"/>
            <a:ext cx="629024" cy="1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700" dirty="0">
                <a:solidFill>
                  <a:srgbClr val="000000"/>
                </a:solidFill>
                <a:latin typeface="Arial" pitchFamily="34" charset="0"/>
                <a:cs typeface="Arial" pitchFamily="34" charset="0"/>
              </a:rPr>
              <a:t>EPC Contractor</a:t>
            </a:r>
            <a:endParaRPr lang="en-GB" dirty="0">
              <a:latin typeface="Arial" pitchFamily="34" charset="0"/>
              <a:cs typeface="Arial" pitchFamily="34" charset="0"/>
            </a:endParaRPr>
          </a:p>
        </p:txBody>
      </p:sp>
      <p:sp>
        <p:nvSpPr>
          <p:cNvPr id="129" name="Rectangle 52"/>
          <p:cNvSpPr>
            <a:spLocks noChangeArrowheads="1"/>
          </p:cNvSpPr>
          <p:nvPr/>
        </p:nvSpPr>
        <p:spPr bwMode="auto">
          <a:xfrm>
            <a:off x="1926526" y="3540557"/>
            <a:ext cx="516026"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0" name="Rectangle 53"/>
          <p:cNvSpPr>
            <a:spLocks noChangeArrowheads="1"/>
          </p:cNvSpPr>
          <p:nvPr/>
        </p:nvSpPr>
        <p:spPr bwMode="auto">
          <a:xfrm>
            <a:off x="1926526" y="3540557"/>
            <a:ext cx="516026"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3" name="Rectangle 56"/>
          <p:cNvSpPr>
            <a:spLocks noChangeArrowheads="1"/>
          </p:cNvSpPr>
          <p:nvPr/>
        </p:nvSpPr>
        <p:spPr bwMode="auto">
          <a:xfrm>
            <a:off x="4297608" y="3540557"/>
            <a:ext cx="516026"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4" name="Rectangle 57"/>
          <p:cNvSpPr>
            <a:spLocks noChangeArrowheads="1"/>
          </p:cNvSpPr>
          <p:nvPr/>
        </p:nvSpPr>
        <p:spPr bwMode="auto">
          <a:xfrm>
            <a:off x="4297608" y="3540557"/>
            <a:ext cx="516026"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37" name="Rectangle 60"/>
          <p:cNvSpPr>
            <a:spLocks noChangeArrowheads="1"/>
          </p:cNvSpPr>
          <p:nvPr/>
        </p:nvSpPr>
        <p:spPr bwMode="auto">
          <a:xfrm>
            <a:off x="3696834" y="3540557"/>
            <a:ext cx="514143"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8" name="Rectangle 61"/>
          <p:cNvSpPr>
            <a:spLocks noChangeArrowheads="1"/>
          </p:cNvSpPr>
          <p:nvPr/>
        </p:nvSpPr>
        <p:spPr bwMode="auto">
          <a:xfrm>
            <a:off x="3696834" y="3540557"/>
            <a:ext cx="514143"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1" name="Rectangle 64"/>
          <p:cNvSpPr>
            <a:spLocks noChangeArrowheads="1"/>
          </p:cNvSpPr>
          <p:nvPr/>
        </p:nvSpPr>
        <p:spPr bwMode="auto">
          <a:xfrm>
            <a:off x="3099826" y="3540557"/>
            <a:ext cx="514143"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2" name="Rectangle 65"/>
          <p:cNvSpPr>
            <a:spLocks noChangeArrowheads="1"/>
          </p:cNvSpPr>
          <p:nvPr/>
        </p:nvSpPr>
        <p:spPr bwMode="auto">
          <a:xfrm>
            <a:off x="3099826" y="3540557"/>
            <a:ext cx="514143"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46" name="Rectangle 69"/>
          <p:cNvSpPr>
            <a:spLocks noChangeArrowheads="1"/>
          </p:cNvSpPr>
          <p:nvPr/>
        </p:nvSpPr>
        <p:spPr bwMode="auto">
          <a:xfrm>
            <a:off x="2510351" y="3540557"/>
            <a:ext cx="516026"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7" name="Rectangle 70"/>
          <p:cNvSpPr>
            <a:spLocks noChangeArrowheads="1"/>
          </p:cNvSpPr>
          <p:nvPr/>
        </p:nvSpPr>
        <p:spPr bwMode="auto">
          <a:xfrm>
            <a:off x="2510351" y="3540557"/>
            <a:ext cx="516026"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0" name="Freeform 73"/>
          <p:cNvSpPr>
            <a:spLocks/>
          </p:cNvSpPr>
          <p:nvPr/>
        </p:nvSpPr>
        <p:spPr bwMode="auto">
          <a:xfrm>
            <a:off x="2184539" y="3385498"/>
            <a:ext cx="2369199" cy="155059"/>
          </a:xfrm>
          <a:custGeom>
            <a:avLst/>
            <a:gdLst>
              <a:gd name="T0" fmla="*/ 1258 w 1258"/>
              <a:gd name="T1" fmla="*/ 76 h 76"/>
              <a:gd name="T2" fmla="*/ 1258 w 1258"/>
              <a:gd name="T3" fmla="*/ 0 h 76"/>
              <a:gd name="T4" fmla="*/ 0 w 1258"/>
              <a:gd name="T5" fmla="*/ 0 h 76"/>
              <a:gd name="T6" fmla="*/ 0 w 1258"/>
              <a:gd name="T7" fmla="*/ 76 h 76"/>
            </a:gdLst>
            <a:ahLst/>
            <a:cxnLst>
              <a:cxn ang="0">
                <a:pos x="T0" y="T1"/>
              </a:cxn>
              <a:cxn ang="0">
                <a:pos x="T2" y="T3"/>
              </a:cxn>
              <a:cxn ang="0">
                <a:pos x="T4" y="T5"/>
              </a:cxn>
              <a:cxn ang="0">
                <a:pos x="T6" y="T7"/>
              </a:cxn>
            </a:cxnLst>
            <a:rect l="0" t="0" r="r" b="b"/>
            <a:pathLst>
              <a:path w="1258" h="76">
                <a:moveTo>
                  <a:pt x="1258" y="76"/>
                </a:moveTo>
                <a:lnTo>
                  <a:pt x="1258" y="0"/>
                </a:lnTo>
                <a:lnTo>
                  <a:pt x="0" y="0"/>
                </a:lnTo>
                <a:lnTo>
                  <a:pt x="0" y="76"/>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1" name="Freeform 74"/>
          <p:cNvSpPr>
            <a:spLocks/>
          </p:cNvSpPr>
          <p:nvPr/>
        </p:nvSpPr>
        <p:spPr bwMode="auto">
          <a:xfrm>
            <a:off x="3355955" y="3281445"/>
            <a:ext cx="0" cy="259111"/>
          </a:xfrm>
          <a:custGeom>
            <a:avLst/>
            <a:gdLst>
              <a:gd name="T0" fmla="*/ 0 h 127"/>
              <a:gd name="T1" fmla="*/ 71 h 127"/>
              <a:gd name="T2" fmla="*/ 71 h 127"/>
              <a:gd name="T3" fmla="*/ 127 h 127"/>
            </a:gdLst>
            <a:ahLst/>
            <a:cxnLst>
              <a:cxn ang="0">
                <a:pos x="0" y="T0"/>
              </a:cxn>
              <a:cxn ang="0">
                <a:pos x="0" y="T1"/>
              </a:cxn>
              <a:cxn ang="0">
                <a:pos x="0" y="T2"/>
              </a:cxn>
              <a:cxn ang="0">
                <a:pos x="0" y="T3"/>
              </a:cxn>
            </a:cxnLst>
            <a:rect l="0" t="0" r="r" b="b"/>
            <a:pathLst>
              <a:path h="127">
                <a:moveTo>
                  <a:pt x="0" y="0"/>
                </a:moveTo>
                <a:lnTo>
                  <a:pt x="0" y="71"/>
                </a:lnTo>
                <a:lnTo>
                  <a:pt x="0" y="71"/>
                </a:lnTo>
                <a:lnTo>
                  <a:pt x="0" y="127"/>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2" name="Rectangle 75"/>
          <p:cNvSpPr>
            <a:spLocks noChangeArrowheads="1"/>
          </p:cNvSpPr>
          <p:nvPr/>
        </p:nvSpPr>
        <p:spPr bwMode="auto">
          <a:xfrm>
            <a:off x="1943476" y="4242402"/>
            <a:ext cx="103582" cy="55902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3" name="Rectangle 76"/>
          <p:cNvSpPr>
            <a:spLocks noChangeArrowheads="1"/>
          </p:cNvSpPr>
          <p:nvPr/>
        </p:nvSpPr>
        <p:spPr bwMode="auto">
          <a:xfrm>
            <a:off x="1943476" y="4242402"/>
            <a:ext cx="103582" cy="55902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4" name="Rectangle 77"/>
          <p:cNvSpPr>
            <a:spLocks noChangeArrowheads="1"/>
          </p:cNvSpPr>
          <p:nvPr/>
        </p:nvSpPr>
        <p:spPr bwMode="auto">
          <a:xfrm>
            <a:off x="2322020" y="4242402"/>
            <a:ext cx="103582" cy="55902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5" name="Rectangle 78"/>
          <p:cNvSpPr>
            <a:spLocks noChangeArrowheads="1"/>
          </p:cNvSpPr>
          <p:nvPr/>
        </p:nvSpPr>
        <p:spPr bwMode="auto">
          <a:xfrm>
            <a:off x="2322020" y="4242402"/>
            <a:ext cx="103582" cy="55902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6" name="Rectangle 79"/>
          <p:cNvSpPr>
            <a:spLocks noChangeArrowheads="1"/>
          </p:cNvSpPr>
          <p:nvPr/>
        </p:nvSpPr>
        <p:spPr bwMode="auto">
          <a:xfrm>
            <a:off x="2133690" y="4242402"/>
            <a:ext cx="103582" cy="55902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7" name="Rectangle 80"/>
          <p:cNvSpPr>
            <a:spLocks noChangeArrowheads="1"/>
          </p:cNvSpPr>
          <p:nvPr/>
        </p:nvSpPr>
        <p:spPr bwMode="auto">
          <a:xfrm>
            <a:off x="2133690" y="4242402"/>
            <a:ext cx="103582" cy="55902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8" name="Freeform 81"/>
          <p:cNvSpPr>
            <a:spLocks/>
          </p:cNvSpPr>
          <p:nvPr/>
        </p:nvSpPr>
        <p:spPr bwMode="auto">
          <a:xfrm>
            <a:off x="1996208" y="4166913"/>
            <a:ext cx="378545" cy="75489"/>
          </a:xfrm>
          <a:custGeom>
            <a:avLst/>
            <a:gdLst>
              <a:gd name="T0" fmla="*/ 201 w 201"/>
              <a:gd name="T1" fmla="*/ 37 h 37"/>
              <a:gd name="T2" fmla="*/ 201 w 201"/>
              <a:gd name="T3" fmla="*/ 0 h 37"/>
              <a:gd name="T4" fmla="*/ 0 w 201"/>
              <a:gd name="T5" fmla="*/ 0 h 37"/>
              <a:gd name="T6" fmla="*/ 0 w 201"/>
              <a:gd name="T7" fmla="*/ 37 h 37"/>
            </a:gdLst>
            <a:ahLst/>
            <a:cxnLst>
              <a:cxn ang="0">
                <a:pos x="T0" y="T1"/>
              </a:cxn>
              <a:cxn ang="0">
                <a:pos x="T2" y="T3"/>
              </a:cxn>
              <a:cxn ang="0">
                <a:pos x="T4" y="T5"/>
              </a:cxn>
              <a:cxn ang="0">
                <a:pos x="T6" y="T7"/>
              </a:cxn>
            </a:cxnLst>
            <a:rect l="0" t="0" r="r" b="b"/>
            <a:pathLst>
              <a:path w="201" h="37">
                <a:moveTo>
                  <a:pt x="201" y="37"/>
                </a:moveTo>
                <a:lnTo>
                  <a:pt x="201" y="0"/>
                </a:lnTo>
                <a:lnTo>
                  <a:pt x="0" y="0"/>
                </a:lnTo>
                <a:lnTo>
                  <a:pt x="0" y="37"/>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59" name="Line 82"/>
          <p:cNvSpPr>
            <a:spLocks noChangeShapeType="1"/>
          </p:cNvSpPr>
          <p:nvPr/>
        </p:nvSpPr>
        <p:spPr bwMode="auto">
          <a:xfrm>
            <a:off x="2184539" y="4101625"/>
            <a:ext cx="0" cy="140777"/>
          </a:xfrm>
          <a:prstGeom prst="line">
            <a:avLst/>
          </a:prstGeom>
          <a:noFill/>
          <a:ln w="2">
            <a:solidFill>
              <a:srgbClr val="96969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0" name="Rectangle 83"/>
          <p:cNvSpPr>
            <a:spLocks noChangeArrowheads="1"/>
          </p:cNvSpPr>
          <p:nvPr/>
        </p:nvSpPr>
        <p:spPr bwMode="auto">
          <a:xfrm>
            <a:off x="2527301" y="4242402"/>
            <a:ext cx="103582" cy="55902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1" name="Rectangle 84"/>
          <p:cNvSpPr>
            <a:spLocks noChangeArrowheads="1"/>
          </p:cNvSpPr>
          <p:nvPr/>
        </p:nvSpPr>
        <p:spPr bwMode="auto">
          <a:xfrm>
            <a:off x="2527301" y="4242402"/>
            <a:ext cx="103582" cy="55902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2" name="Rectangle 85"/>
          <p:cNvSpPr>
            <a:spLocks noChangeArrowheads="1"/>
          </p:cNvSpPr>
          <p:nvPr/>
        </p:nvSpPr>
        <p:spPr bwMode="auto">
          <a:xfrm>
            <a:off x="2905845" y="4242402"/>
            <a:ext cx="103582" cy="55902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3" name="Rectangle 86"/>
          <p:cNvSpPr>
            <a:spLocks noChangeArrowheads="1"/>
          </p:cNvSpPr>
          <p:nvPr/>
        </p:nvSpPr>
        <p:spPr bwMode="auto">
          <a:xfrm>
            <a:off x="2905845" y="4242402"/>
            <a:ext cx="103582" cy="55902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4" name="Rectangle 87"/>
          <p:cNvSpPr>
            <a:spLocks noChangeArrowheads="1"/>
          </p:cNvSpPr>
          <p:nvPr/>
        </p:nvSpPr>
        <p:spPr bwMode="auto">
          <a:xfrm>
            <a:off x="2717515" y="4242402"/>
            <a:ext cx="103582" cy="55902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5" name="Rectangle 88"/>
          <p:cNvSpPr>
            <a:spLocks noChangeArrowheads="1"/>
          </p:cNvSpPr>
          <p:nvPr/>
        </p:nvSpPr>
        <p:spPr bwMode="auto">
          <a:xfrm>
            <a:off x="2717515" y="4242402"/>
            <a:ext cx="103582" cy="55902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6" name="Line 89"/>
          <p:cNvSpPr>
            <a:spLocks noChangeShapeType="1"/>
          </p:cNvSpPr>
          <p:nvPr/>
        </p:nvSpPr>
        <p:spPr bwMode="auto">
          <a:xfrm>
            <a:off x="2768364" y="4101625"/>
            <a:ext cx="0" cy="140777"/>
          </a:xfrm>
          <a:prstGeom prst="line">
            <a:avLst/>
          </a:prstGeom>
          <a:noFill/>
          <a:ln w="2">
            <a:solidFill>
              <a:srgbClr val="96969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7" name="Freeform 90"/>
          <p:cNvSpPr>
            <a:spLocks/>
          </p:cNvSpPr>
          <p:nvPr/>
        </p:nvSpPr>
        <p:spPr bwMode="auto">
          <a:xfrm>
            <a:off x="2580033" y="4166913"/>
            <a:ext cx="378545" cy="75489"/>
          </a:xfrm>
          <a:custGeom>
            <a:avLst/>
            <a:gdLst>
              <a:gd name="T0" fmla="*/ 0 w 201"/>
              <a:gd name="T1" fmla="*/ 37 h 37"/>
              <a:gd name="T2" fmla="*/ 0 w 201"/>
              <a:gd name="T3" fmla="*/ 0 h 37"/>
              <a:gd name="T4" fmla="*/ 201 w 201"/>
              <a:gd name="T5" fmla="*/ 0 h 37"/>
              <a:gd name="T6" fmla="*/ 201 w 201"/>
              <a:gd name="T7" fmla="*/ 37 h 37"/>
            </a:gdLst>
            <a:ahLst/>
            <a:cxnLst>
              <a:cxn ang="0">
                <a:pos x="T0" y="T1"/>
              </a:cxn>
              <a:cxn ang="0">
                <a:pos x="T2" y="T3"/>
              </a:cxn>
              <a:cxn ang="0">
                <a:pos x="T4" y="T5"/>
              </a:cxn>
              <a:cxn ang="0">
                <a:pos x="T6" y="T7"/>
              </a:cxn>
            </a:cxnLst>
            <a:rect l="0" t="0" r="r" b="b"/>
            <a:pathLst>
              <a:path w="201" h="37">
                <a:moveTo>
                  <a:pt x="0" y="37"/>
                </a:moveTo>
                <a:lnTo>
                  <a:pt x="0" y="0"/>
                </a:lnTo>
                <a:lnTo>
                  <a:pt x="201" y="0"/>
                </a:lnTo>
                <a:lnTo>
                  <a:pt x="201" y="37"/>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8" name="Rectangle 91"/>
          <p:cNvSpPr>
            <a:spLocks noChangeArrowheads="1"/>
          </p:cNvSpPr>
          <p:nvPr/>
        </p:nvSpPr>
        <p:spPr bwMode="auto">
          <a:xfrm>
            <a:off x="3116776" y="4238322"/>
            <a:ext cx="101699"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9" name="Rectangle 92"/>
          <p:cNvSpPr>
            <a:spLocks noChangeArrowheads="1"/>
          </p:cNvSpPr>
          <p:nvPr/>
        </p:nvSpPr>
        <p:spPr bwMode="auto">
          <a:xfrm>
            <a:off x="3116776" y="4238322"/>
            <a:ext cx="101699"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0" name="Rectangle 93"/>
          <p:cNvSpPr>
            <a:spLocks noChangeArrowheads="1"/>
          </p:cNvSpPr>
          <p:nvPr/>
        </p:nvSpPr>
        <p:spPr bwMode="auto">
          <a:xfrm>
            <a:off x="3495320" y="4238322"/>
            <a:ext cx="101699"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1" name="Rectangle 94"/>
          <p:cNvSpPr>
            <a:spLocks noChangeArrowheads="1"/>
          </p:cNvSpPr>
          <p:nvPr/>
        </p:nvSpPr>
        <p:spPr bwMode="auto">
          <a:xfrm>
            <a:off x="3495320" y="4238322"/>
            <a:ext cx="101699"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2" name="Rectangle 95"/>
          <p:cNvSpPr>
            <a:spLocks noChangeArrowheads="1"/>
          </p:cNvSpPr>
          <p:nvPr/>
        </p:nvSpPr>
        <p:spPr bwMode="auto">
          <a:xfrm>
            <a:off x="3305106" y="4238322"/>
            <a:ext cx="103582"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3" name="Rectangle 96"/>
          <p:cNvSpPr>
            <a:spLocks noChangeArrowheads="1"/>
          </p:cNvSpPr>
          <p:nvPr/>
        </p:nvSpPr>
        <p:spPr bwMode="auto">
          <a:xfrm>
            <a:off x="3305106" y="4238322"/>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4" name="Freeform 97"/>
          <p:cNvSpPr>
            <a:spLocks/>
          </p:cNvSpPr>
          <p:nvPr/>
        </p:nvSpPr>
        <p:spPr bwMode="auto">
          <a:xfrm>
            <a:off x="3167625" y="4164873"/>
            <a:ext cx="378545" cy="73449"/>
          </a:xfrm>
          <a:custGeom>
            <a:avLst/>
            <a:gdLst>
              <a:gd name="T0" fmla="*/ 201 w 201"/>
              <a:gd name="T1" fmla="*/ 36 h 36"/>
              <a:gd name="T2" fmla="*/ 201 w 201"/>
              <a:gd name="T3" fmla="*/ 0 h 36"/>
              <a:gd name="T4" fmla="*/ 0 w 201"/>
              <a:gd name="T5" fmla="*/ 0 h 36"/>
              <a:gd name="T6" fmla="*/ 0 w 201"/>
              <a:gd name="T7" fmla="*/ 36 h 36"/>
            </a:gdLst>
            <a:ahLst/>
            <a:cxnLst>
              <a:cxn ang="0">
                <a:pos x="T0" y="T1"/>
              </a:cxn>
              <a:cxn ang="0">
                <a:pos x="T2" y="T3"/>
              </a:cxn>
              <a:cxn ang="0">
                <a:pos x="T4" y="T5"/>
              </a:cxn>
              <a:cxn ang="0">
                <a:pos x="T6" y="T7"/>
              </a:cxn>
            </a:cxnLst>
            <a:rect l="0" t="0" r="r" b="b"/>
            <a:pathLst>
              <a:path w="201" h="36">
                <a:moveTo>
                  <a:pt x="201" y="36"/>
                </a:moveTo>
                <a:lnTo>
                  <a:pt x="201" y="0"/>
                </a:lnTo>
                <a:lnTo>
                  <a:pt x="0" y="0"/>
                </a:lnTo>
                <a:lnTo>
                  <a:pt x="0" y="36"/>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5" name="Freeform 98"/>
          <p:cNvSpPr>
            <a:spLocks/>
          </p:cNvSpPr>
          <p:nvPr/>
        </p:nvSpPr>
        <p:spPr bwMode="auto">
          <a:xfrm>
            <a:off x="3355955" y="4101625"/>
            <a:ext cx="0" cy="136697"/>
          </a:xfrm>
          <a:custGeom>
            <a:avLst/>
            <a:gdLst>
              <a:gd name="T0" fmla="*/ 0 h 67"/>
              <a:gd name="T1" fmla="*/ 18 h 67"/>
              <a:gd name="T2" fmla="*/ 18 h 67"/>
              <a:gd name="T3" fmla="*/ 67 h 67"/>
            </a:gdLst>
            <a:ahLst/>
            <a:cxnLst>
              <a:cxn ang="0">
                <a:pos x="0" y="T0"/>
              </a:cxn>
              <a:cxn ang="0">
                <a:pos x="0" y="T1"/>
              </a:cxn>
              <a:cxn ang="0">
                <a:pos x="0" y="T2"/>
              </a:cxn>
              <a:cxn ang="0">
                <a:pos x="0" y="T3"/>
              </a:cxn>
            </a:cxnLst>
            <a:rect l="0" t="0" r="r" b="b"/>
            <a:pathLst>
              <a:path h="67">
                <a:moveTo>
                  <a:pt x="0" y="0"/>
                </a:moveTo>
                <a:lnTo>
                  <a:pt x="0" y="18"/>
                </a:lnTo>
                <a:lnTo>
                  <a:pt x="0" y="18"/>
                </a:lnTo>
                <a:lnTo>
                  <a:pt x="0" y="67"/>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6" name="Rectangle 99"/>
          <p:cNvSpPr>
            <a:spLocks noChangeArrowheads="1"/>
          </p:cNvSpPr>
          <p:nvPr/>
        </p:nvSpPr>
        <p:spPr bwMode="auto">
          <a:xfrm>
            <a:off x="3711900" y="4238322"/>
            <a:ext cx="103582"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7" name="Rectangle 100"/>
          <p:cNvSpPr>
            <a:spLocks noChangeArrowheads="1"/>
          </p:cNvSpPr>
          <p:nvPr/>
        </p:nvSpPr>
        <p:spPr bwMode="auto">
          <a:xfrm>
            <a:off x="3711900" y="4238322"/>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8" name="Rectangle 101"/>
          <p:cNvSpPr>
            <a:spLocks noChangeArrowheads="1"/>
          </p:cNvSpPr>
          <p:nvPr/>
        </p:nvSpPr>
        <p:spPr bwMode="auto">
          <a:xfrm>
            <a:off x="4090445" y="4238322"/>
            <a:ext cx="103582"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9" name="Rectangle 102"/>
          <p:cNvSpPr>
            <a:spLocks noChangeArrowheads="1"/>
          </p:cNvSpPr>
          <p:nvPr/>
        </p:nvSpPr>
        <p:spPr bwMode="auto">
          <a:xfrm>
            <a:off x="4090445" y="4238322"/>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0" name="Rectangle 103"/>
          <p:cNvSpPr>
            <a:spLocks noChangeArrowheads="1"/>
          </p:cNvSpPr>
          <p:nvPr/>
        </p:nvSpPr>
        <p:spPr bwMode="auto">
          <a:xfrm>
            <a:off x="3900231" y="4238322"/>
            <a:ext cx="103582"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1" name="Rectangle 104"/>
          <p:cNvSpPr>
            <a:spLocks noChangeArrowheads="1"/>
          </p:cNvSpPr>
          <p:nvPr/>
        </p:nvSpPr>
        <p:spPr bwMode="auto">
          <a:xfrm>
            <a:off x="3900231" y="4238322"/>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2" name="Freeform 105"/>
          <p:cNvSpPr>
            <a:spLocks/>
          </p:cNvSpPr>
          <p:nvPr/>
        </p:nvSpPr>
        <p:spPr bwMode="auto">
          <a:xfrm>
            <a:off x="3762750" y="4164873"/>
            <a:ext cx="378545" cy="73449"/>
          </a:xfrm>
          <a:custGeom>
            <a:avLst/>
            <a:gdLst>
              <a:gd name="T0" fmla="*/ 201 w 201"/>
              <a:gd name="T1" fmla="*/ 36 h 36"/>
              <a:gd name="T2" fmla="*/ 201 w 201"/>
              <a:gd name="T3" fmla="*/ 0 h 36"/>
              <a:gd name="T4" fmla="*/ 0 w 201"/>
              <a:gd name="T5" fmla="*/ 0 h 36"/>
              <a:gd name="T6" fmla="*/ 0 w 201"/>
              <a:gd name="T7" fmla="*/ 36 h 36"/>
            </a:gdLst>
            <a:ahLst/>
            <a:cxnLst>
              <a:cxn ang="0">
                <a:pos x="T0" y="T1"/>
              </a:cxn>
              <a:cxn ang="0">
                <a:pos x="T2" y="T3"/>
              </a:cxn>
              <a:cxn ang="0">
                <a:pos x="T4" y="T5"/>
              </a:cxn>
              <a:cxn ang="0">
                <a:pos x="T6" y="T7"/>
              </a:cxn>
            </a:cxnLst>
            <a:rect l="0" t="0" r="r" b="b"/>
            <a:pathLst>
              <a:path w="201" h="36">
                <a:moveTo>
                  <a:pt x="201" y="36"/>
                </a:moveTo>
                <a:lnTo>
                  <a:pt x="201" y="0"/>
                </a:lnTo>
                <a:lnTo>
                  <a:pt x="0" y="0"/>
                </a:lnTo>
                <a:lnTo>
                  <a:pt x="0" y="36"/>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3" name="Freeform 106"/>
          <p:cNvSpPr>
            <a:spLocks/>
          </p:cNvSpPr>
          <p:nvPr/>
        </p:nvSpPr>
        <p:spPr bwMode="auto">
          <a:xfrm>
            <a:off x="3952963" y="4101625"/>
            <a:ext cx="0" cy="136697"/>
          </a:xfrm>
          <a:custGeom>
            <a:avLst/>
            <a:gdLst>
              <a:gd name="T0" fmla="*/ 0 h 67"/>
              <a:gd name="T1" fmla="*/ 36 h 67"/>
              <a:gd name="T2" fmla="*/ 36 h 67"/>
              <a:gd name="T3" fmla="*/ 67 h 67"/>
            </a:gdLst>
            <a:ahLst/>
            <a:cxnLst>
              <a:cxn ang="0">
                <a:pos x="0" y="T0"/>
              </a:cxn>
              <a:cxn ang="0">
                <a:pos x="0" y="T1"/>
              </a:cxn>
              <a:cxn ang="0">
                <a:pos x="0" y="T2"/>
              </a:cxn>
              <a:cxn ang="0">
                <a:pos x="0" y="T3"/>
              </a:cxn>
            </a:cxnLst>
            <a:rect l="0" t="0" r="r" b="b"/>
            <a:pathLst>
              <a:path h="67">
                <a:moveTo>
                  <a:pt x="0" y="0"/>
                </a:moveTo>
                <a:lnTo>
                  <a:pt x="0" y="36"/>
                </a:lnTo>
                <a:lnTo>
                  <a:pt x="0" y="36"/>
                </a:lnTo>
                <a:lnTo>
                  <a:pt x="0" y="67"/>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4" name="Rectangle 107"/>
          <p:cNvSpPr>
            <a:spLocks noChangeArrowheads="1"/>
          </p:cNvSpPr>
          <p:nvPr/>
        </p:nvSpPr>
        <p:spPr bwMode="auto">
          <a:xfrm>
            <a:off x="4314558" y="4242402"/>
            <a:ext cx="103582" cy="55902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5" name="Rectangle 108"/>
          <p:cNvSpPr>
            <a:spLocks noChangeArrowheads="1"/>
          </p:cNvSpPr>
          <p:nvPr/>
        </p:nvSpPr>
        <p:spPr bwMode="auto">
          <a:xfrm>
            <a:off x="4314558" y="4242402"/>
            <a:ext cx="103582" cy="55902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6" name="Rectangle 109"/>
          <p:cNvSpPr>
            <a:spLocks noChangeArrowheads="1"/>
          </p:cNvSpPr>
          <p:nvPr/>
        </p:nvSpPr>
        <p:spPr bwMode="auto">
          <a:xfrm>
            <a:off x="4693103" y="4242402"/>
            <a:ext cx="101699" cy="55902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7" name="Rectangle 110"/>
          <p:cNvSpPr>
            <a:spLocks noChangeArrowheads="1"/>
          </p:cNvSpPr>
          <p:nvPr/>
        </p:nvSpPr>
        <p:spPr bwMode="auto">
          <a:xfrm>
            <a:off x="4693103" y="4242402"/>
            <a:ext cx="101699" cy="55902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88" name="Rectangle 111"/>
          <p:cNvSpPr>
            <a:spLocks noChangeArrowheads="1"/>
          </p:cNvSpPr>
          <p:nvPr/>
        </p:nvSpPr>
        <p:spPr bwMode="auto">
          <a:xfrm>
            <a:off x="4502889" y="4242402"/>
            <a:ext cx="103582" cy="55902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9" name="Rectangle 112"/>
          <p:cNvSpPr>
            <a:spLocks noChangeArrowheads="1"/>
          </p:cNvSpPr>
          <p:nvPr/>
        </p:nvSpPr>
        <p:spPr bwMode="auto">
          <a:xfrm>
            <a:off x="4502889" y="4242402"/>
            <a:ext cx="103582" cy="55902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0" name="Freeform 113"/>
          <p:cNvSpPr>
            <a:spLocks/>
          </p:cNvSpPr>
          <p:nvPr/>
        </p:nvSpPr>
        <p:spPr bwMode="auto">
          <a:xfrm>
            <a:off x="4365407" y="4166913"/>
            <a:ext cx="378545" cy="75489"/>
          </a:xfrm>
          <a:custGeom>
            <a:avLst/>
            <a:gdLst>
              <a:gd name="T0" fmla="*/ 201 w 201"/>
              <a:gd name="T1" fmla="*/ 37 h 37"/>
              <a:gd name="T2" fmla="*/ 201 w 201"/>
              <a:gd name="T3" fmla="*/ 0 h 37"/>
              <a:gd name="T4" fmla="*/ 0 w 201"/>
              <a:gd name="T5" fmla="*/ 0 h 37"/>
              <a:gd name="T6" fmla="*/ 0 w 201"/>
              <a:gd name="T7" fmla="*/ 37 h 37"/>
            </a:gdLst>
            <a:ahLst/>
            <a:cxnLst>
              <a:cxn ang="0">
                <a:pos x="T0" y="T1"/>
              </a:cxn>
              <a:cxn ang="0">
                <a:pos x="T2" y="T3"/>
              </a:cxn>
              <a:cxn ang="0">
                <a:pos x="T4" y="T5"/>
              </a:cxn>
              <a:cxn ang="0">
                <a:pos x="T6" y="T7"/>
              </a:cxn>
            </a:cxnLst>
            <a:rect l="0" t="0" r="r" b="b"/>
            <a:pathLst>
              <a:path w="201" h="37">
                <a:moveTo>
                  <a:pt x="201" y="37"/>
                </a:moveTo>
                <a:lnTo>
                  <a:pt x="201" y="0"/>
                </a:lnTo>
                <a:lnTo>
                  <a:pt x="0" y="0"/>
                </a:lnTo>
                <a:lnTo>
                  <a:pt x="0" y="37"/>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1" name="Line 114"/>
          <p:cNvSpPr>
            <a:spLocks noChangeShapeType="1"/>
          </p:cNvSpPr>
          <p:nvPr/>
        </p:nvSpPr>
        <p:spPr bwMode="auto">
          <a:xfrm>
            <a:off x="4553738" y="4101625"/>
            <a:ext cx="0" cy="140777"/>
          </a:xfrm>
          <a:prstGeom prst="line">
            <a:avLst/>
          </a:prstGeom>
          <a:noFill/>
          <a:ln w="2">
            <a:solidFill>
              <a:srgbClr val="96969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2" name="Rectangle 115"/>
          <p:cNvSpPr>
            <a:spLocks noChangeArrowheads="1"/>
          </p:cNvSpPr>
          <p:nvPr/>
        </p:nvSpPr>
        <p:spPr bwMode="auto">
          <a:xfrm>
            <a:off x="5945501" y="2728538"/>
            <a:ext cx="819238" cy="534545"/>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3" name="Rectangle 116"/>
          <p:cNvSpPr>
            <a:spLocks noChangeArrowheads="1"/>
          </p:cNvSpPr>
          <p:nvPr/>
        </p:nvSpPr>
        <p:spPr bwMode="auto">
          <a:xfrm>
            <a:off x="5945501" y="2728538"/>
            <a:ext cx="819238" cy="534545"/>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4" name="Rectangle 117"/>
          <p:cNvSpPr>
            <a:spLocks noChangeArrowheads="1"/>
          </p:cNvSpPr>
          <p:nvPr/>
        </p:nvSpPr>
        <p:spPr bwMode="auto">
          <a:xfrm>
            <a:off x="6197864" y="2926442"/>
            <a:ext cx="263663" cy="1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700" dirty="0">
                <a:solidFill>
                  <a:srgbClr val="000000"/>
                </a:solidFill>
                <a:latin typeface="Arial" pitchFamily="34" charset="0"/>
                <a:cs typeface="Arial" pitchFamily="34" charset="0"/>
              </a:rPr>
              <a:t>Owner</a:t>
            </a:r>
            <a:endParaRPr lang="en-GB" dirty="0">
              <a:latin typeface="Arial" pitchFamily="34" charset="0"/>
              <a:cs typeface="Arial" pitchFamily="34" charset="0"/>
            </a:endParaRPr>
          </a:p>
        </p:txBody>
      </p:sp>
      <p:sp>
        <p:nvSpPr>
          <p:cNvPr id="195" name="Rectangle 118"/>
          <p:cNvSpPr>
            <a:spLocks noChangeArrowheads="1"/>
          </p:cNvSpPr>
          <p:nvPr/>
        </p:nvSpPr>
        <p:spPr bwMode="auto">
          <a:xfrm>
            <a:off x="4924749" y="3522195"/>
            <a:ext cx="516026" cy="55902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6" name="Rectangle 119"/>
          <p:cNvSpPr>
            <a:spLocks noChangeArrowheads="1"/>
          </p:cNvSpPr>
          <p:nvPr/>
        </p:nvSpPr>
        <p:spPr bwMode="auto">
          <a:xfrm>
            <a:off x="4924749" y="3522195"/>
            <a:ext cx="516026" cy="55902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0" name="Rectangle 123"/>
          <p:cNvSpPr>
            <a:spLocks noChangeArrowheads="1"/>
          </p:cNvSpPr>
          <p:nvPr/>
        </p:nvSpPr>
        <p:spPr bwMode="auto">
          <a:xfrm>
            <a:off x="7295832" y="3522195"/>
            <a:ext cx="514143" cy="55902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1" name="Rectangle 124"/>
          <p:cNvSpPr>
            <a:spLocks noChangeArrowheads="1"/>
          </p:cNvSpPr>
          <p:nvPr/>
        </p:nvSpPr>
        <p:spPr bwMode="auto">
          <a:xfrm>
            <a:off x="7295832" y="3522195"/>
            <a:ext cx="514143" cy="55902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4" name="Rectangle 127"/>
          <p:cNvSpPr>
            <a:spLocks noChangeArrowheads="1"/>
          </p:cNvSpPr>
          <p:nvPr/>
        </p:nvSpPr>
        <p:spPr bwMode="auto">
          <a:xfrm>
            <a:off x="6693174" y="3522195"/>
            <a:ext cx="516026" cy="55902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5" name="Rectangle 128"/>
          <p:cNvSpPr>
            <a:spLocks noChangeArrowheads="1"/>
          </p:cNvSpPr>
          <p:nvPr/>
        </p:nvSpPr>
        <p:spPr bwMode="auto">
          <a:xfrm>
            <a:off x="6693174" y="3522195"/>
            <a:ext cx="516026" cy="55902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09" name="Rectangle 132"/>
          <p:cNvSpPr>
            <a:spLocks noChangeArrowheads="1"/>
          </p:cNvSpPr>
          <p:nvPr/>
        </p:nvSpPr>
        <p:spPr bwMode="auto">
          <a:xfrm>
            <a:off x="6098049" y="3522195"/>
            <a:ext cx="514143" cy="55902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0" name="Rectangle 133"/>
          <p:cNvSpPr>
            <a:spLocks noChangeArrowheads="1"/>
          </p:cNvSpPr>
          <p:nvPr/>
        </p:nvSpPr>
        <p:spPr bwMode="auto">
          <a:xfrm>
            <a:off x="6098049" y="3522195"/>
            <a:ext cx="514143" cy="55902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5" name="Rectangle 138"/>
          <p:cNvSpPr>
            <a:spLocks noChangeArrowheads="1"/>
          </p:cNvSpPr>
          <p:nvPr/>
        </p:nvSpPr>
        <p:spPr bwMode="auto">
          <a:xfrm>
            <a:off x="5508574" y="3522195"/>
            <a:ext cx="516026" cy="55902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16" name="Rectangle 139"/>
          <p:cNvSpPr>
            <a:spLocks noChangeArrowheads="1"/>
          </p:cNvSpPr>
          <p:nvPr/>
        </p:nvSpPr>
        <p:spPr bwMode="auto">
          <a:xfrm>
            <a:off x="5508574" y="3522195"/>
            <a:ext cx="516026" cy="55902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20" name="Freeform 143"/>
          <p:cNvSpPr>
            <a:spLocks/>
          </p:cNvSpPr>
          <p:nvPr/>
        </p:nvSpPr>
        <p:spPr bwMode="auto">
          <a:xfrm>
            <a:off x="5182762" y="3367136"/>
            <a:ext cx="2369199" cy="155059"/>
          </a:xfrm>
          <a:custGeom>
            <a:avLst/>
            <a:gdLst>
              <a:gd name="T0" fmla="*/ 1258 w 1258"/>
              <a:gd name="T1" fmla="*/ 76 h 76"/>
              <a:gd name="T2" fmla="*/ 1258 w 1258"/>
              <a:gd name="T3" fmla="*/ 0 h 76"/>
              <a:gd name="T4" fmla="*/ 0 w 1258"/>
              <a:gd name="T5" fmla="*/ 0 h 76"/>
              <a:gd name="T6" fmla="*/ 0 w 1258"/>
              <a:gd name="T7" fmla="*/ 76 h 76"/>
            </a:gdLst>
            <a:ahLst/>
            <a:cxnLst>
              <a:cxn ang="0">
                <a:pos x="T0" y="T1"/>
              </a:cxn>
              <a:cxn ang="0">
                <a:pos x="T2" y="T3"/>
              </a:cxn>
              <a:cxn ang="0">
                <a:pos x="T4" y="T5"/>
              </a:cxn>
              <a:cxn ang="0">
                <a:pos x="T6" y="T7"/>
              </a:cxn>
            </a:cxnLst>
            <a:rect l="0" t="0" r="r" b="b"/>
            <a:pathLst>
              <a:path w="1258" h="76">
                <a:moveTo>
                  <a:pt x="1258" y="76"/>
                </a:moveTo>
                <a:lnTo>
                  <a:pt x="1258" y="0"/>
                </a:lnTo>
                <a:lnTo>
                  <a:pt x="0" y="0"/>
                </a:lnTo>
                <a:lnTo>
                  <a:pt x="0" y="76"/>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21" name="Line 144"/>
          <p:cNvSpPr>
            <a:spLocks noChangeShapeType="1"/>
          </p:cNvSpPr>
          <p:nvPr/>
        </p:nvSpPr>
        <p:spPr bwMode="auto">
          <a:xfrm>
            <a:off x="6354179" y="3263083"/>
            <a:ext cx="0" cy="259111"/>
          </a:xfrm>
          <a:prstGeom prst="line">
            <a:avLst/>
          </a:prstGeom>
          <a:noFill/>
          <a:ln w="2">
            <a:solidFill>
              <a:srgbClr val="96969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22" name="Rectangle 145"/>
          <p:cNvSpPr>
            <a:spLocks noChangeArrowheads="1"/>
          </p:cNvSpPr>
          <p:nvPr/>
        </p:nvSpPr>
        <p:spPr bwMode="auto">
          <a:xfrm>
            <a:off x="4941699" y="4222000"/>
            <a:ext cx="103582"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3" name="Rectangle 146"/>
          <p:cNvSpPr>
            <a:spLocks noChangeArrowheads="1"/>
          </p:cNvSpPr>
          <p:nvPr/>
        </p:nvSpPr>
        <p:spPr bwMode="auto">
          <a:xfrm>
            <a:off x="4941699" y="422200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24" name="Rectangle 147"/>
          <p:cNvSpPr>
            <a:spLocks noChangeArrowheads="1"/>
          </p:cNvSpPr>
          <p:nvPr/>
        </p:nvSpPr>
        <p:spPr bwMode="auto">
          <a:xfrm>
            <a:off x="5320244" y="4222000"/>
            <a:ext cx="103582"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5" name="Rectangle 148"/>
          <p:cNvSpPr>
            <a:spLocks noChangeArrowheads="1"/>
          </p:cNvSpPr>
          <p:nvPr/>
        </p:nvSpPr>
        <p:spPr bwMode="auto">
          <a:xfrm>
            <a:off x="5320244" y="422200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26" name="Rectangle 149"/>
          <p:cNvSpPr>
            <a:spLocks noChangeArrowheads="1"/>
          </p:cNvSpPr>
          <p:nvPr/>
        </p:nvSpPr>
        <p:spPr bwMode="auto">
          <a:xfrm>
            <a:off x="5130030" y="4222000"/>
            <a:ext cx="103582"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7" name="Rectangle 150"/>
          <p:cNvSpPr>
            <a:spLocks noChangeArrowheads="1"/>
          </p:cNvSpPr>
          <p:nvPr/>
        </p:nvSpPr>
        <p:spPr bwMode="auto">
          <a:xfrm>
            <a:off x="5130030" y="422200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28" name="Freeform 151"/>
          <p:cNvSpPr>
            <a:spLocks/>
          </p:cNvSpPr>
          <p:nvPr/>
        </p:nvSpPr>
        <p:spPr bwMode="auto">
          <a:xfrm>
            <a:off x="4994432" y="4146510"/>
            <a:ext cx="376661" cy="75489"/>
          </a:xfrm>
          <a:custGeom>
            <a:avLst/>
            <a:gdLst>
              <a:gd name="T0" fmla="*/ 200 w 200"/>
              <a:gd name="T1" fmla="*/ 37 h 37"/>
              <a:gd name="T2" fmla="*/ 200 w 200"/>
              <a:gd name="T3" fmla="*/ 0 h 37"/>
              <a:gd name="T4" fmla="*/ 0 w 200"/>
              <a:gd name="T5" fmla="*/ 0 h 37"/>
              <a:gd name="T6" fmla="*/ 0 w 200"/>
              <a:gd name="T7" fmla="*/ 37 h 37"/>
            </a:gdLst>
            <a:ahLst/>
            <a:cxnLst>
              <a:cxn ang="0">
                <a:pos x="T0" y="T1"/>
              </a:cxn>
              <a:cxn ang="0">
                <a:pos x="T2" y="T3"/>
              </a:cxn>
              <a:cxn ang="0">
                <a:pos x="T4" y="T5"/>
              </a:cxn>
              <a:cxn ang="0">
                <a:pos x="T6" y="T7"/>
              </a:cxn>
            </a:cxnLst>
            <a:rect l="0" t="0" r="r" b="b"/>
            <a:pathLst>
              <a:path w="200" h="37">
                <a:moveTo>
                  <a:pt x="200" y="37"/>
                </a:moveTo>
                <a:lnTo>
                  <a:pt x="200" y="0"/>
                </a:lnTo>
                <a:lnTo>
                  <a:pt x="0" y="0"/>
                </a:lnTo>
                <a:lnTo>
                  <a:pt x="0" y="37"/>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29" name="Line 152"/>
          <p:cNvSpPr>
            <a:spLocks noChangeShapeType="1"/>
          </p:cNvSpPr>
          <p:nvPr/>
        </p:nvSpPr>
        <p:spPr bwMode="auto">
          <a:xfrm>
            <a:off x="5182762" y="4081222"/>
            <a:ext cx="0" cy="140777"/>
          </a:xfrm>
          <a:prstGeom prst="line">
            <a:avLst/>
          </a:prstGeom>
          <a:noFill/>
          <a:ln w="2">
            <a:solidFill>
              <a:srgbClr val="96969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0" name="Rectangle 153"/>
          <p:cNvSpPr>
            <a:spLocks noChangeArrowheads="1"/>
          </p:cNvSpPr>
          <p:nvPr/>
        </p:nvSpPr>
        <p:spPr bwMode="auto">
          <a:xfrm>
            <a:off x="5525524" y="4222000"/>
            <a:ext cx="103582"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1" name="Rectangle 154"/>
          <p:cNvSpPr>
            <a:spLocks noChangeArrowheads="1"/>
          </p:cNvSpPr>
          <p:nvPr/>
        </p:nvSpPr>
        <p:spPr bwMode="auto">
          <a:xfrm>
            <a:off x="5525524" y="422200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2" name="Rectangle 155"/>
          <p:cNvSpPr>
            <a:spLocks noChangeArrowheads="1"/>
          </p:cNvSpPr>
          <p:nvPr/>
        </p:nvSpPr>
        <p:spPr bwMode="auto">
          <a:xfrm>
            <a:off x="5904069" y="4222000"/>
            <a:ext cx="103582"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3" name="Rectangle 156"/>
          <p:cNvSpPr>
            <a:spLocks noChangeArrowheads="1"/>
          </p:cNvSpPr>
          <p:nvPr/>
        </p:nvSpPr>
        <p:spPr bwMode="auto">
          <a:xfrm>
            <a:off x="5904069" y="422200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4" name="Rectangle 157"/>
          <p:cNvSpPr>
            <a:spLocks noChangeArrowheads="1"/>
          </p:cNvSpPr>
          <p:nvPr/>
        </p:nvSpPr>
        <p:spPr bwMode="auto">
          <a:xfrm>
            <a:off x="5713855" y="4222000"/>
            <a:ext cx="103582"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5" name="Rectangle 158"/>
          <p:cNvSpPr>
            <a:spLocks noChangeArrowheads="1"/>
          </p:cNvSpPr>
          <p:nvPr/>
        </p:nvSpPr>
        <p:spPr bwMode="auto">
          <a:xfrm>
            <a:off x="5713855" y="422200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6" name="Line 159"/>
          <p:cNvSpPr>
            <a:spLocks noChangeShapeType="1"/>
          </p:cNvSpPr>
          <p:nvPr/>
        </p:nvSpPr>
        <p:spPr bwMode="auto">
          <a:xfrm>
            <a:off x="5766587" y="4081222"/>
            <a:ext cx="0" cy="140777"/>
          </a:xfrm>
          <a:prstGeom prst="line">
            <a:avLst/>
          </a:prstGeom>
          <a:noFill/>
          <a:ln w="2">
            <a:solidFill>
              <a:srgbClr val="96969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7" name="Freeform 160"/>
          <p:cNvSpPr>
            <a:spLocks/>
          </p:cNvSpPr>
          <p:nvPr/>
        </p:nvSpPr>
        <p:spPr bwMode="auto">
          <a:xfrm>
            <a:off x="5578257" y="4146510"/>
            <a:ext cx="376661" cy="75489"/>
          </a:xfrm>
          <a:custGeom>
            <a:avLst/>
            <a:gdLst>
              <a:gd name="T0" fmla="*/ 0 w 200"/>
              <a:gd name="T1" fmla="*/ 37 h 37"/>
              <a:gd name="T2" fmla="*/ 0 w 200"/>
              <a:gd name="T3" fmla="*/ 0 h 37"/>
              <a:gd name="T4" fmla="*/ 200 w 200"/>
              <a:gd name="T5" fmla="*/ 0 h 37"/>
              <a:gd name="T6" fmla="*/ 200 w 200"/>
              <a:gd name="T7" fmla="*/ 37 h 37"/>
            </a:gdLst>
            <a:ahLst/>
            <a:cxnLst>
              <a:cxn ang="0">
                <a:pos x="T0" y="T1"/>
              </a:cxn>
              <a:cxn ang="0">
                <a:pos x="T2" y="T3"/>
              </a:cxn>
              <a:cxn ang="0">
                <a:pos x="T4" y="T5"/>
              </a:cxn>
              <a:cxn ang="0">
                <a:pos x="T6" y="T7"/>
              </a:cxn>
            </a:cxnLst>
            <a:rect l="0" t="0" r="r" b="b"/>
            <a:pathLst>
              <a:path w="200" h="37">
                <a:moveTo>
                  <a:pt x="0" y="37"/>
                </a:moveTo>
                <a:lnTo>
                  <a:pt x="0" y="0"/>
                </a:lnTo>
                <a:lnTo>
                  <a:pt x="200" y="0"/>
                </a:lnTo>
                <a:lnTo>
                  <a:pt x="200" y="37"/>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8" name="Rectangle 161"/>
          <p:cNvSpPr>
            <a:spLocks noChangeArrowheads="1"/>
          </p:cNvSpPr>
          <p:nvPr/>
        </p:nvSpPr>
        <p:spPr bwMode="auto">
          <a:xfrm>
            <a:off x="6114999" y="4219959"/>
            <a:ext cx="103582"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Rectangle 162"/>
          <p:cNvSpPr>
            <a:spLocks noChangeArrowheads="1"/>
          </p:cNvSpPr>
          <p:nvPr/>
        </p:nvSpPr>
        <p:spPr bwMode="auto">
          <a:xfrm>
            <a:off x="6114999" y="4219959"/>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0" name="Rectangle 163"/>
          <p:cNvSpPr>
            <a:spLocks noChangeArrowheads="1"/>
          </p:cNvSpPr>
          <p:nvPr/>
        </p:nvSpPr>
        <p:spPr bwMode="auto">
          <a:xfrm>
            <a:off x="6493543" y="4219959"/>
            <a:ext cx="103582"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1" name="Rectangle 164"/>
          <p:cNvSpPr>
            <a:spLocks noChangeArrowheads="1"/>
          </p:cNvSpPr>
          <p:nvPr/>
        </p:nvSpPr>
        <p:spPr bwMode="auto">
          <a:xfrm>
            <a:off x="6493543" y="4219959"/>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2" name="Rectangle 165"/>
          <p:cNvSpPr>
            <a:spLocks noChangeArrowheads="1"/>
          </p:cNvSpPr>
          <p:nvPr/>
        </p:nvSpPr>
        <p:spPr bwMode="auto">
          <a:xfrm>
            <a:off x="6305213" y="4219959"/>
            <a:ext cx="101699"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3" name="Rectangle 166"/>
          <p:cNvSpPr>
            <a:spLocks noChangeArrowheads="1"/>
          </p:cNvSpPr>
          <p:nvPr/>
        </p:nvSpPr>
        <p:spPr bwMode="auto">
          <a:xfrm>
            <a:off x="6305213" y="4219959"/>
            <a:ext cx="101699"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4" name="Freeform 167"/>
          <p:cNvSpPr>
            <a:spLocks/>
          </p:cNvSpPr>
          <p:nvPr/>
        </p:nvSpPr>
        <p:spPr bwMode="auto">
          <a:xfrm>
            <a:off x="6167731" y="4144470"/>
            <a:ext cx="376661" cy="75489"/>
          </a:xfrm>
          <a:custGeom>
            <a:avLst/>
            <a:gdLst>
              <a:gd name="T0" fmla="*/ 200 w 200"/>
              <a:gd name="T1" fmla="*/ 37 h 37"/>
              <a:gd name="T2" fmla="*/ 200 w 200"/>
              <a:gd name="T3" fmla="*/ 0 h 37"/>
              <a:gd name="T4" fmla="*/ 0 w 200"/>
              <a:gd name="T5" fmla="*/ 0 h 37"/>
              <a:gd name="T6" fmla="*/ 0 w 200"/>
              <a:gd name="T7" fmla="*/ 37 h 37"/>
            </a:gdLst>
            <a:ahLst/>
            <a:cxnLst>
              <a:cxn ang="0">
                <a:pos x="T0" y="T1"/>
              </a:cxn>
              <a:cxn ang="0">
                <a:pos x="T2" y="T3"/>
              </a:cxn>
              <a:cxn ang="0">
                <a:pos x="T4" y="T5"/>
              </a:cxn>
              <a:cxn ang="0">
                <a:pos x="T6" y="T7"/>
              </a:cxn>
            </a:cxnLst>
            <a:rect l="0" t="0" r="r" b="b"/>
            <a:pathLst>
              <a:path w="200" h="37">
                <a:moveTo>
                  <a:pt x="200" y="37"/>
                </a:moveTo>
                <a:lnTo>
                  <a:pt x="200" y="0"/>
                </a:lnTo>
                <a:lnTo>
                  <a:pt x="0" y="0"/>
                </a:lnTo>
                <a:lnTo>
                  <a:pt x="0" y="37"/>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5" name="Freeform 168"/>
          <p:cNvSpPr>
            <a:spLocks/>
          </p:cNvSpPr>
          <p:nvPr/>
        </p:nvSpPr>
        <p:spPr bwMode="auto">
          <a:xfrm>
            <a:off x="6354179" y="4081222"/>
            <a:ext cx="1883" cy="138737"/>
          </a:xfrm>
          <a:custGeom>
            <a:avLst/>
            <a:gdLst>
              <a:gd name="T0" fmla="*/ 0 w 1"/>
              <a:gd name="T1" fmla="*/ 0 h 68"/>
              <a:gd name="T2" fmla="*/ 0 w 1"/>
              <a:gd name="T3" fmla="*/ 37 h 68"/>
              <a:gd name="T4" fmla="*/ 1 w 1"/>
              <a:gd name="T5" fmla="*/ 37 h 68"/>
              <a:gd name="T6" fmla="*/ 1 w 1"/>
              <a:gd name="T7" fmla="*/ 68 h 68"/>
            </a:gdLst>
            <a:ahLst/>
            <a:cxnLst>
              <a:cxn ang="0">
                <a:pos x="T0" y="T1"/>
              </a:cxn>
              <a:cxn ang="0">
                <a:pos x="T2" y="T3"/>
              </a:cxn>
              <a:cxn ang="0">
                <a:pos x="T4" y="T5"/>
              </a:cxn>
              <a:cxn ang="0">
                <a:pos x="T6" y="T7"/>
              </a:cxn>
            </a:cxnLst>
            <a:rect l="0" t="0" r="r" b="b"/>
            <a:pathLst>
              <a:path w="1" h="68">
                <a:moveTo>
                  <a:pt x="0" y="0"/>
                </a:moveTo>
                <a:lnTo>
                  <a:pt x="0" y="37"/>
                </a:lnTo>
                <a:lnTo>
                  <a:pt x="1" y="37"/>
                </a:lnTo>
                <a:lnTo>
                  <a:pt x="1" y="68"/>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6" name="Rectangle 169"/>
          <p:cNvSpPr>
            <a:spLocks noChangeArrowheads="1"/>
          </p:cNvSpPr>
          <p:nvPr/>
        </p:nvSpPr>
        <p:spPr bwMode="auto">
          <a:xfrm>
            <a:off x="6712007" y="4219959"/>
            <a:ext cx="101699"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7" name="Rectangle 170"/>
          <p:cNvSpPr>
            <a:spLocks noChangeArrowheads="1"/>
          </p:cNvSpPr>
          <p:nvPr/>
        </p:nvSpPr>
        <p:spPr bwMode="auto">
          <a:xfrm>
            <a:off x="6712007" y="4219959"/>
            <a:ext cx="101699"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8" name="Rectangle 171"/>
          <p:cNvSpPr>
            <a:spLocks noChangeArrowheads="1"/>
          </p:cNvSpPr>
          <p:nvPr/>
        </p:nvSpPr>
        <p:spPr bwMode="auto">
          <a:xfrm>
            <a:off x="7088668" y="4219959"/>
            <a:ext cx="103582"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9" name="Rectangle 172"/>
          <p:cNvSpPr>
            <a:spLocks noChangeArrowheads="1"/>
          </p:cNvSpPr>
          <p:nvPr/>
        </p:nvSpPr>
        <p:spPr bwMode="auto">
          <a:xfrm>
            <a:off x="7088668" y="4219959"/>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0" name="Rectangle 173"/>
          <p:cNvSpPr>
            <a:spLocks noChangeArrowheads="1"/>
          </p:cNvSpPr>
          <p:nvPr/>
        </p:nvSpPr>
        <p:spPr bwMode="auto">
          <a:xfrm>
            <a:off x="6900338" y="4219959"/>
            <a:ext cx="101699"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1" name="Rectangle 174"/>
          <p:cNvSpPr>
            <a:spLocks noChangeArrowheads="1"/>
          </p:cNvSpPr>
          <p:nvPr/>
        </p:nvSpPr>
        <p:spPr bwMode="auto">
          <a:xfrm>
            <a:off x="6900338" y="4219959"/>
            <a:ext cx="101699"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2" name="Freeform 175"/>
          <p:cNvSpPr>
            <a:spLocks/>
          </p:cNvSpPr>
          <p:nvPr/>
        </p:nvSpPr>
        <p:spPr bwMode="auto">
          <a:xfrm>
            <a:off x="6762856" y="4144470"/>
            <a:ext cx="376661" cy="75489"/>
          </a:xfrm>
          <a:custGeom>
            <a:avLst/>
            <a:gdLst>
              <a:gd name="T0" fmla="*/ 200 w 200"/>
              <a:gd name="T1" fmla="*/ 37 h 37"/>
              <a:gd name="T2" fmla="*/ 200 w 200"/>
              <a:gd name="T3" fmla="*/ 0 h 37"/>
              <a:gd name="T4" fmla="*/ 0 w 200"/>
              <a:gd name="T5" fmla="*/ 0 h 37"/>
              <a:gd name="T6" fmla="*/ 0 w 200"/>
              <a:gd name="T7" fmla="*/ 37 h 37"/>
            </a:gdLst>
            <a:ahLst/>
            <a:cxnLst>
              <a:cxn ang="0">
                <a:pos x="T0" y="T1"/>
              </a:cxn>
              <a:cxn ang="0">
                <a:pos x="T2" y="T3"/>
              </a:cxn>
              <a:cxn ang="0">
                <a:pos x="T4" y="T5"/>
              </a:cxn>
              <a:cxn ang="0">
                <a:pos x="T6" y="T7"/>
              </a:cxn>
            </a:cxnLst>
            <a:rect l="0" t="0" r="r" b="b"/>
            <a:pathLst>
              <a:path w="200" h="37">
                <a:moveTo>
                  <a:pt x="200" y="37"/>
                </a:moveTo>
                <a:lnTo>
                  <a:pt x="200" y="0"/>
                </a:lnTo>
                <a:lnTo>
                  <a:pt x="0" y="0"/>
                </a:lnTo>
                <a:lnTo>
                  <a:pt x="0" y="37"/>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3" name="Freeform 176"/>
          <p:cNvSpPr>
            <a:spLocks/>
          </p:cNvSpPr>
          <p:nvPr/>
        </p:nvSpPr>
        <p:spPr bwMode="auto">
          <a:xfrm>
            <a:off x="6951187" y="4081222"/>
            <a:ext cx="0" cy="138737"/>
          </a:xfrm>
          <a:custGeom>
            <a:avLst/>
            <a:gdLst>
              <a:gd name="T0" fmla="*/ 0 h 68"/>
              <a:gd name="T1" fmla="*/ 37 h 68"/>
              <a:gd name="T2" fmla="*/ 37 h 68"/>
              <a:gd name="T3" fmla="*/ 68 h 68"/>
            </a:gdLst>
            <a:ahLst/>
            <a:cxnLst>
              <a:cxn ang="0">
                <a:pos x="0" y="T0"/>
              </a:cxn>
              <a:cxn ang="0">
                <a:pos x="0" y="T1"/>
              </a:cxn>
              <a:cxn ang="0">
                <a:pos x="0" y="T2"/>
              </a:cxn>
              <a:cxn ang="0">
                <a:pos x="0" y="T3"/>
              </a:cxn>
            </a:cxnLst>
            <a:rect l="0" t="0" r="r" b="b"/>
            <a:pathLst>
              <a:path h="68">
                <a:moveTo>
                  <a:pt x="0" y="0"/>
                </a:moveTo>
                <a:lnTo>
                  <a:pt x="0" y="37"/>
                </a:lnTo>
                <a:lnTo>
                  <a:pt x="0" y="37"/>
                </a:lnTo>
                <a:lnTo>
                  <a:pt x="0" y="68"/>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4" name="Rectangle 177"/>
          <p:cNvSpPr>
            <a:spLocks noChangeArrowheads="1"/>
          </p:cNvSpPr>
          <p:nvPr/>
        </p:nvSpPr>
        <p:spPr bwMode="auto">
          <a:xfrm>
            <a:off x="7312782" y="4222000"/>
            <a:ext cx="101699"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5" name="Rectangle 178"/>
          <p:cNvSpPr>
            <a:spLocks noChangeArrowheads="1"/>
          </p:cNvSpPr>
          <p:nvPr/>
        </p:nvSpPr>
        <p:spPr bwMode="auto">
          <a:xfrm>
            <a:off x="7312782" y="4222000"/>
            <a:ext cx="101699"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6" name="Rectangle 179"/>
          <p:cNvSpPr>
            <a:spLocks noChangeArrowheads="1"/>
          </p:cNvSpPr>
          <p:nvPr/>
        </p:nvSpPr>
        <p:spPr bwMode="auto">
          <a:xfrm>
            <a:off x="7689443" y="4222000"/>
            <a:ext cx="103582"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7" name="Rectangle 180"/>
          <p:cNvSpPr>
            <a:spLocks noChangeArrowheads="1"/>
          </p:cNvSpPr>
          <p:nvPr/>
        </p:nvSpPr>
        <p:spPr bwMode="auto">
          <a:xfrm>
            <a:off x="7689443" y="422200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8" name="Rectangle 181"/>
          <p:cNvSpPr>
            <a:spLocks noChangeArrowheads="1"/>
          </p:cNvSpPr>
          <p:nvPr/>
        </p:nvSpPr>
        <p:spPr bwMode="auto">
          <a:xfrm>
            <a:off x="7501112" y="4222000"/>
            <a:ext cx="101699" cy="56106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9" name="Rectangle 182"/>
          <p:cNvSpPr>
            <a:spLocks noChangeArrowheads="1"/>
          </p:cNvSpPr>
          <p:nvPr/>
        </p:nvSpPr>
        <p:spPr bwMode="auto">
          <a:xfrm>
            <a:off x="7501112" y="4222000"/>
            <a:ext cx="101699"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0" name="Freeform 183"/>
          <p:cNvSpPr>
            <a:spLocks/>
          </p:cNvSpPr>
          <p:nvPr/>
        </p:nvSpPr>
        <p:spPr bwMode="auto">
          <a:xfrm>
            <a:off x="7363631" y="4146510"/>
            <a:ext cx="376661" cy="75489"/>
          </a:xfrm>
          <a:custGeom>
            <a:avLst/>
            <a:gdLst>
              <a:gd name="T0" fmla="*/ 200 w 200"/>
              <a:gd name="T1" fmla="*/ 37 h 37"/>
              <a:gd name="T2" fmla="*/ 200 w 200"/>
              <a:gd name="T3" fmla="*/ 0 h 37"/>
              <a:gd name="T4" fmla="*/ 0 w 200"/>
              <a:gd name="T5" fmla="*/ 0 h 37"/>
              <a:gd name="T6" fmla="*/ 0 w 200"/>
              <a:gd name="T7" fmla="*/ 37 h 37"/>
            </a:gdLst>
            <a:ahLst/>
            <a:cxnLst>
              <a:cxn ang="0">
                <a:pos x="T0" y="T1"/>
              </a:cxn>
              <a:cxn ang="0">
                <a:pos x="T2" y="T3"/>
              </a:cxn>
              <a:cxn ang="0">
                <a:pos x="T4" y="T5"/>
              </a:cxn>
              <a:cxn ang="0">
                <a:pos x="T6" y="T7"/>
              </a:cxn>
            </a:cxnLst>
            <a:rect l="0" t="0" r="r" b="b"/>
            <a:pathLst>
              <a:path w="200" h="37">
                <a:moveTo>
                  <a:pt x="200" y="37"/>
                </a:moveTo>
                <a:lnTo>
                  <a:pt x="200" y="0"/>
                </a:lnTo>
                <a:lnTo>
                  <a:pt x="0" y="0"/>
                </a:lnTo>
                <a:lnTo>
                  <a:pt x="0" y="37"/>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1" name="Line 184"/>
          <p:cNvSpPr>
            <a:spLocks noChangeShapeType="1"/>
          </p:cNvSpPr>
          <p:nvPr/>
        </p:nvSpPr>
        <p:spPr bwMode="auto">
          <a:xfrm>
            <a:off x="7551961" y="4081222"/>
            <a:ext cx="0" cy="140777"/>
          </a:xfrm>
          <a:prstGeom prst="line">
            <a:avLst/>
          </a:prstGeom>
          <a:noFill/>
          <a:ln w="2">
            <a:solidFill>
              <a:srgbClr val="96969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2" name="Rectangle 185"/>
          <p:cNvSpPr>
            <a:spLocks noChangeArrowheads="1"/>
          </p:cNvSpPr>
          <p:nvPr/>
        </p:nvSpPr>
        <p:spPr bwMode="auto">
          <a:xfrm>
            <a:off x="9073673" y="2728538"/>
            <a:ext cx="817355" cy="534545"/>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3" name="Rectangle 186"/>
          <p:cNvSpPr>
            <a:spLocks noChangeArrowheads="1"/>
          </p:cNvSpPr>
          <p:nvPr/>
        </p:nvSpPr>
        <p:spPr bwMode="auto">
          <a:xfrm>
            <a:off x="9073673" y="2728538"/>
            <a:ext cx="817355" cy="534545"/>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4" name="Rectangle 187"/>
          <p:cNvSpPr>
            <a:spLocks noChangeArrowheads="1"/>
          </p:cNvSpPr>
          <p:nvPr/>
        </p:nvSpPr>
        <p:spPr bwMode="auto">
          <a:xfrm>
            <a:off x="9326036" y="2926442"/>
            <a:ext cx="263663" cy="1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700" dirty="0">
                <a:solidFill>
                  <a:srgbClr val="000000"/>
                </a:solidFill>
                <a:latin typeface="Arial" pitchFamily="34" charset="0"/>
                <a:cs typeface="Arial" pitchFamily="34" charset="0"/>
              </a:rPr>
              <a:t>Owner</a:t>
            </a:r>
            <a:endParaRPr lang="en-GB" dirty="0">
              <a:latin typeface="Arial" pitchFamily="34" charset="0"/>
              <a:cs typeface="Arial" pitchFamily="34" charset="0"/>
            </a:endParaRPr>
          </a:p>
        </p:txBody>
      </p:sp>
      <p:sp>
        <p:nvSpPr>
          <p:cNvPr id="265" name="Rectangle 188"/>
          <p:cNvSpPr>
            <a:spLocks noChangeArrowheads="1"/>
          </p:cNvSpPr>
          <p:nvPr/>
        </p:nvSpPr>
        <p:spPr bwMode="auto">
          <a:xfrm>
            <a:off x="10009676" y="2728538"/>
            <a:ext cx="819238" cy="534545"/>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6" name="Rectangle 189"/>
          <p:cNvSpPr>
            <a:spLocks noChangeArrowheads="1"/>
          </p:cNvSpPr>
          <p:nvPr/>
        </p:nvSpPr>
        <p:spPr bwMode="auto">
          <a:xfrm>
            <a:off x="10009676" y="2728538"/>
            <a:ext cx="819238" cy="534545"/>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67" name="Rectangle 190"/>
          <p:cNvSpPr>
            <a:spLocks noChangeArrowheads="1"/>
          </p:cNvSpPr>
          <p:nvPr/>
        </p:nvSpPr>
        <p:spPr bwMode="auto">
          <a:xfrm>
            <a:off x="10068058" y="2785665"/>
            <a:ext cx="563109" cy="4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700" dirty="0">
                <a:solidFill>
                  <a:srgbClr val="000000"/>
                </a:solidFill>
                <a:latin typeface="Arial" pitchFamily="34" charset="0"/>
                <a:cs typeface="Arial" pitchFamily="34" charset="0"/>
              </a:rPr>
              <a:t>EPCM/Project</a:t>
            </a:r>
            <a:br>
              <a:rPr lang="en-GB" sz="700" dirty="0">
                <a:solidFill>
                  <a:srgbClr val="000000"/>
                </a:solidFill>
                <a:latin typeface="Arial" pitchFamily="34" charset="0"/>
                <a:cs typeface="Arial" pitchFamily="34" charset="0"/>
              </a:rPr>
            </a:br>
            <a:r>
              <a:rPr lang="en-GB" sz="700" dirty="0">
                <a:solidFill>
                  <a:srgbClr val="000000"/>
                </a:solidFill>
                <a:latin typeface="Arial" pitchFamily="34" charset="0"/>
                <a:cs typeface="Arial" pitchFamily="34" charset="0"/>
              </a:rPr>
              <a:t>Management</a:t>
            </a:r>
          </a:p>
          <a:p>
            <a:endParaRPr lang="en-GB" dirty="0">
              <a:latin typeface="Arial" pitchFamily="34" charset="0"/>
              <a:cs typeface="Arial" pitchFamily="34" charset="0"/>
            </a:endParaRPr>
          </a:p>
        </p:txBody>
      </p:sp>
      <p:sp>
        <p:nvSpPr>
          <p:cNvPr id="268" name="Rectangle 191"/>
          <p:cNvSpPr>
            <a:spLocks noChangeArrowheads="1"/>
          </p:cNvSpPr>
          <p:nvPr/>
        </p:nvSpPr>
        <p:spPr bwMode="auto">
          <a:xfrm>
            <a:off x="10128324" y="2991730"/>
            <a:ext cx="0" cy="277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endParaRPr lang="en-GB" dirty="0">
              <a:latin typeface="Arial" pitchFamily="34" charset="0"/>
              <a:cs typeface="Arial" pitchFamily="34" charset="0"/>
            </a:endParaRPr>
          </a:p>
        </p:txBody>
      </p:sp>
      <p:sp>
        <p:nvSpPr>
          <p:cNvPr id="15" name="Freeform 214"/>
          <p:cNvSpPr>
            <a:spLocks/>
          </p:cNvSpPr>
          <p:nvPr/>
        </p:nvSpPr>
        <p:spPr bwMode="auto">
          <a:xfrm>
            <a:off x="8309051" y="3377337"/>
            <a:ext cx="2369199" cy="705926"/>
          </a:xfrm>
          <a:custGeom>
            <a:avLst/>
            <a:gdLst>
              <a:gd name="T0" fmla="*/ 1257 w 1257"/>
              <a:gd name="T1" fmla="*/ 71 h 71"/>
              <a:gd name="T2" fmla="*/ 1257 w 1257"/>
              <a:gd name="T3" fmla="*/ 0 h 71"/>
              <a:gd name="T4" fmla="*/ 0 w 1257"/>
              <a:gd name="T5" fmla="*/ 0 h 71"/>
              <a:gd name="T6" fmla="*/ 0 w 1257"/>
              <a:gd name="T7" fmla="*/ 71 h 71"/>
            </a:gdLst>
            <a:ahLst/>
            <a:cxnLst>
              <a:cxn ang="0">
                <a:pos x="T0" y="T1"/>
              </a:cxn>
              <a:cxn ang="0">
                <a:pos x="T2" y="T3"/>
              </a:cxn>
              <a:cxn ang="0">
                <a:pos x="T4" y="T5"/>
              </a:cxn>
              <a:cxn ang="0">
                <a:pos x="T6" y="T7"/>
              </a:cxn>
            </a:cxnLst>
            <a:rect l="0" t="0" r="r" b="b"/>
            <a:pathLst>
              <a:path w="1257" h="71">
                <a:moveTo>
                  <a:pt x="1257" y="71"/>
                </a:moveTo>
                <a:lnTo>
                  <a:pt x="1257" y="0"/>
                </a:lnTo>
                <a:lnTo>
                  <a:pt x="0" y="0"/>
                </a:lnTo>
                <a:lnTo>
                  <a:pt x="0" y="71"/>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6" name="Line 215"/>
          <p:cNvSpPr>
            <a:spLocks noChangeShapeType="1"/>
          </p:cNvSpPr>
          <p:nvPr/>
        </p:nvSpPr>
        <p:spPr bwMode="auto">
          <a:xfrm flipH="1">
            <a:off x="9482350" y="3263083"/>
            <a:ext cx="0" cy="958916"/>
          </a:xfrm>
          <a:prstGeom prst="line">
            <a:avLst/>
          </a:prstGeom>
          <a:noFill/>
          <a:ln w="2">
            <a:solidFill>
              <a:srgbClr val="96969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Rectangle 216"/>
          <p:cNvSpPr>
            <a:spLocks noChangeArrowheads="1"/>
          </p:cNvSpPr>
          <p:nvPr/>
        </p:nvSpPr>
        <p:spPr bwMode="auto">
          <a:xfrm>
            <a:off x="8069871" y="4222000"/>
            <a:ext cx="103582" cy="56106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Rectangle 217"/>
          <p:cNvSpPr>
            <a:spLocks noChangeArrowheads="1"/>
          </p:cNvSpPr>
          <p:nvPr/>
        </p:nvSpPr>
        <p:spPr bwMode="auto">
          <a:xfrm>
            <a:off x="8069871" y="422200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9" name="Rectangle 218"/>
          <p:cNvSpPr>
            <a:spLocks noChangeArrowheads="1"/>
          </p:cNvSpPr>
          <p:nvPr/>
        </p:nvSpPr>
        <p:spPr bwMode="auto">
          <a:xfrm>
            <a:off x="8446532" y="4222000"/>
            <a:ext cx="103582" cy="56106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Rectangle 219"/>
          <p:cNvSpPr>
            <a:spLocks noChangeArrowheads="1"/>
          </p:cNvSpPr>
          <p:nvPr/>
        </p:nvSpPr>
        <p:spPr bwMode="auto">
          <a:xfrm>
            <a:off x="8446532" y="422200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1" name="Rectangle 220"/>
          <p:cNvSpPr>
            <a:spLocks noChangeArrowheads="1"/>
          </p:cNvSpPr>
          <p:nvPr/>
        </p:nvSpPr>
        <p:spPr bwMode="auto">
          <a:xfrm>
            <a:off x="8258201" y="4222000"/>
            <a:ext cx="103582" cy="56106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2" name="Rectangle 221"/>
          <p:cNvSpPr>
            <a:spLocks noChangeArrowheads="1"/>
          </p:cNvSpPr>
          <p:nvPr/>
        </p:nvSpPr>
        <p:spPr bwMode="auto">
          <a:xfrm>
            <a:off x="8258201" y="422200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222"/>
          <p:cNvSpPr>
            <a:spLocks/>
          </p:cNvSpPr>
          <p:nvPr/>
        </p:nvSpPr>
        <p:spPr bwMode="auto">
          <a:xfrm>
            <a:off x="8120720" y="4146511"/>
            <a:ext cx="378545" cy="75489"/>
          </a:xfrm>
          <a:custGeom>
            <a:avLst/>
            <a:gdLst>
              <a:gd name="T0" fmla="*/ 201 w 201"/>
              <a:gd name="T1" fmla="*/ 37 h 37"/>
              <a:gd name="T2" fmla="*/ 201 w 201"/>
              <a:gd name="T3" fmla="*/ 0 h 37"/>
              <a:gd name="T4" fmla="*/ 0 w 201"/>
              <a:gd name="T5" fmla="*/ 0 h 37"/>
              <a:gd name="T6" fmla="*/ 0 w 201"/>
              <a:gd name="T7" fmla="*/ 37 h 37"/>
            </a:gdLst>
            <a:ahLst/>
            <a:cxnLst>
              <a:cxn ang="0">
                <a:pos x="T0" y="T1"/>
              </a:cxn>
              <a:cxn ang="0">
                <a:pos x="T2" y="T3"/>
              </a:cxn>
              <a:cxn ang="0">
                <a:pos x="T4" y="T5"/>
              </a:cxn>
              <a:cxn ang="0">
                <a:pos x="T6" y="T7"/>
              </a:cxn>
            </a:cxnLst>
            <a:rect l="0" t="0" r="r" b="b"/>
            <a:pathLst>
              <a:path w="201" h="37">
                <a:moveTo>
                  <a:pt x="201" y="37"/>
                </a:moveTo>
                <a:lnTo>
                  <a:pt x="201" y="0"/>
                </a:lnTo>
                <a:lnTo>
                  <a:pt x="0" y="0"/>
                </a:lnTo>
                <a:lnTo>
                  <a:pt x="0" y="37"/>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4" name="Line 223"/>
          <p:cNvSpPr>
            <a:spLocks noChangeShapeType="1"/>
          </p:cNvSpPr>
          <p:nvPr/>
        </p:nvSpPr>
        <p:spPr bwMode="auto">
          <a:xfrm>
            <a:off x="8309051" y="4081223"/>
            <a:ext cx="0" cy="140777"/>
          </a:xfrm>
          <a:prstGeom prst="line">
            <a:avLst/>
          </a:prstGeom>
          <a:noFill/>
          <a:ln w="2">
            <a:solidFill>
              <a:srgbClr val="96969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5" name="Rectangle 224"/>
          <p:cNvSpPr>
            <a:spLocks noChangeArrowheads="1"/>
          </p:cNvSpPr>
          <p:nvPr/>
        </p:nvSpPr>
        <p:spPr bwMode="auto">
          <a:xfrm>
            <a:off x="8653696" y="4222000"/>
            <a:ext cx="103582" cy="56106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Rectangle 225"/>
          <p:cNvSpPr>
            <a:spLocks noChangeArrowheads="1"/>
          </p:cNvSpPr>
          <p:nvPr/>
        </p:nvSpPr>
        <p:spPr bwMode="auto">
          <a:xfrm>
            <a:off x="8653696" y="422200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 name="Rectangle 226"/>
          <p:cNvSpPr>
            <a:spLocks noChangeArrowheads="1"/>
          </p:cNvSpPr>
          <p:nvPr/>
        </p:nvSpPr>
        <p:spPr bwMode="auto">
          <a:xfrm>
            <a:off x="9030357" y="4222000"/>
            <a:ext cx="105465" cy="56106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8" name="Rectangle 227"/>
          <p:cNvSpPr>
            <a:spLocks noChangeArrowheads="1"/>
          </p:cNvSpPr>
          <p:nvPr/>
        </p:nvSpPr>
        <p:spPr bwMode="auto">
          <a:xfrm>
            <a:off x="9030357" y="4222000"/>
            <a:ext cx="105465"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9" name="Rectangle 228"/>
          <p:cNvSpPr>
            <a:spLocks noChangeArrowheads="1"/>
          </p:cNvSpPr>
          <p:nvPr/>
        </p:nvSpPr>
        <p:spPr bwMode="auto">
          <a:xfrm>
            <a:off x="8842026" y="4222000"/>
            <a:ext cx="103582" cy="56106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0" name="Rectangle 229"/>
          <p:cNvSpPr>
            <a:spLocks noChangeArrowheads="1"/>
          </p:cNvSpPr>
          <p:nvPr/>
        </p:nvSpPr>
        <p:spPr bwMode="auto">
          <a:xfrm>
            <a:off x="8842026" y="422200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1" name="Line 230"/>
          <p:cNvSpPr>
            <a:spLocks noChangeShapeType="1"/>
          </p:cNvSpPr>
          <p:nvPr/>
        </p:nvSpPr>
        <p:spPr bwMode="auto">
          <a:xfrm>
            <a:off x="8894759" y="4083263"/>
            <a:ext cx="0" cy="138737"/>
          </a:xfrm>
          <a:prstGeom prst="line">
            <a:avLst/>
          </a:prstGeom>
          <a:noFill/>
          <a:ln w="2">
            <a:solidFill>
              <a:srgbClr val="96969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2" name="Freeform 231"/>
          <p:cNvSpPr>
            <a:spLocks/>
          </p:cNvSpPr>
          <p:nvPr/>
        </p:nvSpPr>
        <p:spPr bwMode="auto">
          <a:xfrm>
            <a:off x="8704545" y="4148551"/>
            <a:ext cx="378545" cy="73449"/>
          </a:xfrm>
          <a:custGeom>
            <a:avLst/>
            <a:gdLst>
              <a:gd name="T0" fmla="*/ 0 w 201"/>
              <a:gd name="T1" fmla="*/ 36 h 36"/>
              <a:gd name="T2" fmla="*/ 0 w 201"/>
              <a:gd name="T3" fmla="*/ 0 h 36"/>
              <a:gd name="T4" fmla="*/ 201 w 201"/>
              <a:gd name="T5" fmla="*/ 0 h 36"/>
              <a:gd name="T6" fmla="*/ 201 w 201"/>
              <a:gd name="T7" fmla="*/ 36 h 36"/>
            </a:gdLst>
            <a:ahLst/>
            <a:cxnLst>
              <a:cxn ang="0">
                <a:pos x="T0" y="T1"/>
              </a:cxn>
              <a:cxn ang="0">
                <a:pos x="T2" y="T3"/>
              </a:cxn>
              <a:cxn ang="0">
                <a:pos x="T4" y="T5"/>
              </a:cxn>
              <a:cxn ang="0">
                <a:pos x="T6" y="T7"/>
              </a:cxn>
            </a:cxnLst>
            <a:rect l="0" t="0" r="r" b="b"/>
            <a:pathLst>
              <a:path w="201" h="36">
                <a:moveTo>
                  <a:pt x="0" y="36"/>
                </a:moveTo>
                <a:lnTo>
                  <a:pt x="0" y="0"/>
                </a:lnTo>
                <a:lnTo>
                  <a:pt x="201" y="0"/>
                </a:lnTo>
                <a:lnTo>
                  <a:pt x="201" y="36"/>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3" name="Rectangle 232"/>
          <p:cNvSpPr>
            <a:spLocks noChangeArrowheads="1"/>
          </p:cNvSpPr>
          <p:nvPr/>
        </p:nvSpPr>
        <p:spPr bwMode="auto">
          <a:xfrm>
            <a:off x="9243170" y="4219960"/>
            <a:ext cx="103582" cy="56106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4" name="Rectangle 233"/>
          <p:cNvSpPr>
            <a:spLocks noChangeArrowheads="1"/>
          </p:cNvSpPr>
          <p:nvPr/>
        </p:nvSpPr>
        <p:spPr bwMode="auto">
          <a:xfrm>
            <a:off x="9243170" y="421996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5" name="Rectangle 234"/>
          <p:cNvSpPr>
            <a:spLocks noChangeArrowheads="1"/>
          </p:cNvSpPr>
          <p:nvPr/>
        </p:nvSpPr>
        <p:spPr bwMode="auto">
          <a:xfrm>
            <a:off x="9621715" y="4219960"/>
            <a:ext cx="103582" cy="56106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6" name="Rectangle 235"/>
          <p:cNvSpPr>
            <a:spLocks noChangeArrowheads="1"/>
          </p:cNvSpPr>
          <p:nvPr/>
        </p:nvSpPr>
        <p:spPr bwMode="auto">
          <a:xfrm>
            <a:off x="9621715" y="421996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7" name="Rectangle 236"/>
          <p:cNvSpPr>
            <a:spLocks noChangeArrowheads="1"/>
          </p:cNvSpPr>
          <p:nvPr/>
        </p:nvSpPr>
        <p:spPr bwMode="auto">
          <a:xfrm>
            <a:off x="9431501" y="4219960"/>
            <a:ext cx="103582" cy="56106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Rectangle 237"/>
          <p:cNvSpPr>
            <a:spLocks noChangeArrowheads="1"/>
          </p:cNvSpPr>
          <p:nvPr/>
        </p:nvSpPr>
        <p:spPr bwMode="auto">
          <a:xfrm>
            <a:off x="9431501" y="421996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238"/>
          <p:cNvSpPr>
            <a:spLocks/>
          </p:cNvSpPr>
          <p:nvPr/>
        </p:nvSpPr>
        <p:spPr bwMode="auto">
          <a:xfrm>
            <a:off x="9295903" y="4144470"/>
            <a:ext cx="376661" cy="75489"/>
          </a:xfrm>
          <a:custGeom>
            <a:avLst/>
            <a:gdLst>
              <a:gd name="T0" fmla="*/ 200 w 200"/>
              <a:gd name="T1" fmla="*/ 37 h 37"/>
              <a:gd name="T2" fmla="*/ 200 w 200"/>
              <a:gd name="T3" fmla="*/ 0 h 37"/>
              <a:gd name="T4" fmla="*/ 0 w 200"/>
              <a:gd name="T5" fmla="*/ 0 h 37"/>
              <a:gd name="T6" fmla="*/ 0 w 200"/>
              <a:gd name="T7" fmla="*/ 37 h 37"/>
            </a:gdLst>
            <a:ahLst/>
            <a:cxnLst>
              <a:cxn ang="0">
                <a:pos x="T0" y="T1"/>
              </a:cxn>
              <a:cxn ang="0">
                <a:pos x="T2" y="T3"/>
              </a:cxn>
              <a:cxn ang="0">
                <a:pos x="T4" y="T5"/>
              </a:cxn>
              <a:cxn ang="0">
                <a:pos x="T6" y="T7"/>
              </a:cxn>
            </a:cxnLst>
            <a:rect l="0" t="0" r="r" b="b"/>
            <a:pathLst>
              <a:path w="200" h="37">
                <a:moveTo>
                  <a:pt x="200" y="37"/>
                </a:moveTo>
                <a:lnTo>
                  <a:pt x="200" y="0"/>
                </a:lnTo>
                <a:lnTo>
                  <a:pt x="0" y="0"/>
                </a:lnTo>
                <a:lnTo>
                  <a:pt x="0" y="37"/>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1" name="Rectangle 240"/>
          <p:cNvSpPr>
            <a:spLocks noChangeArrowheads="1"/>
          </p:cNvSpPr>
          <p:nvPr/>
        </p:nvSpPr>
        <p:spPr bwMode="auto">
          <a:xfrm>
            <a:off x="9838295" y="4219960"/>
            <a:ext cx="101699" cy="56106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2" name="Rectangle 241"/>
          <p:cNvSpPr>
            <a:spLocks noChangeArrowheads="1"/>
          </p:cNvSpPr>
          <p:nvPr/>
        </p:nvSpPr>
        <p:spPr bwMode="auto">
          <a:xfrm>
            <a:off x="9838295" y="4219960"/>
            <a:ext cx="101699"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3" name="Rectangle 242"/>
          <p:cNvSpPr>
            <a:spLocks noChangeArrowheads="1"/>
          </p:cNvSpPr>
          <p:nvPr/>
        </p:nvSpPr>
        <p:spPr bwMode="auto">
          <a:xfrm>
            <a:off x="10214956" y="4219960"/>
            <a:ext cx="103582" cy="56106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4" name="Rectangle 243"/>
          <p:cNvSpPr>
            <a:spLocks noChangeArrowheads="1"/>
          </p:cNvSpPr>
          <p:nvPr/>
        </p:nvSpPr>
        <p:spPr bwMode="auto">
          <a:xfrm>
            <a:off x="10214956" y="421996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5" name="Rectangle 244"/>
          <p:cNvSpPr>
            <a:spLocks noChangeArrowheads="1"/>
          </p:cNvSpPr>
          <p:nvPr/>
        </p:nvSpPr>
        <p:spPr bwMode="auto">
          <a:xfrm>
            <a:off x="10026626" y="4219960"/>
            <a:ext cx="103582" cy="56106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6" name="Rectangle 245"/>
          <p:cNvSpPr>
            <a:spLocks noChangeArrowheads="1"/>
          </p:cNvSpPr>
          <p:nvPr/>
        </p:nvSpPr>
        <p:spPr bwMode="auto">
          <a:xfrm>
            <a:off x="10026626" y="421996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246"/>
          <p:cNvSpPr>
            <a:spLocks/>
          </p:cNvSpPr>
          <p:nvPr/>
        </p:nvSpPr>
        <p:spPr bwMode="auto">
          <a:xfrm>
            <a:off x="9889145" y="4144470"/>
            <a:ext cx="376661" cy="75489"/>
          </a:xfrm>
          <a:custGeom>
            <a:avLst/>
            <a:gdLst>
              <a:gd name="T0" fmla="*/ 200 w 200"/>
              <a:gd name="T1" fmla="*/ 37 h 37"/>
              <a:gd name="T2" fmla="*/ 200 w 200"/>
              <a:gd name="T3" fmla="*/ 0 h 37"/>
              <a:gd name="T4" fmla="*/ 0 w 200"/>
              <a:gd name="T5" fmla="*/ 0 h 37"/>
              <a:gd name="T6" fmla="*/ 0 w 200"/>
              <a:gd name="T7" fmla="*/ 37 h 37"/>
            </a:gdLst>
            <a:ahLst/>
            <a:cxnLst>
              <a:cxn ang="0">
                <a:pos x="T0" y="T1"/>
              </a:cxn>
              <a:cxn ang="0">
                <a:pos x="T2" y="T3"/>
              </a:cxn>
              <a:cxn ang="0">
                <a:pos x="T4" y="T5"/>
              </a:cxn>
              <a:cxn ang="0">
                <a:pos x="T6" y="T7"/>
              </a:cxn>
            </a:cxnLst>
            <a:rect l="0" t="0" r="r" b="b"/>
            <a:pathLst>
              <a:path w="200" h="37">
                <a:moveTo>
                  <a:pt x="200" y="37"/>
                </a:moveTo>
                <a:lnTo>
                  <a:pt x="200" y="0"/>
                </a:lnTo>
                <a:lnTo>
                  <a:pt x="0" y="0"/>
                </a:lnTo>
                <a:lnTo>
                  <a:pt x="0" y="37"/>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8" name="Freeform 247"/>
          <p:cNvSpPr>
            <a:spLocks/>
          </p:cNvSpPr>
          <p:nvPr/>
        </p:nvSpPr>
        <p:spPr bwMode="auto">
          <a:xfrm>
            <a:off x="10077475" y="4083263"/>
            <a:ext cx="1883" cy="136697"/>
          </a:xfrm>
          <a:custGeom>
            <a:avLst/>
            <a:gdLst>
              <a:gd name="T0" fmla="*/ 1 w 1"/>
              <a:gd name="T1" fmla="*/ 0 h 67"/>
              <a:gd name="T2" fmla="*/ 1 w 1"/>
              <a:gd name="T3" fmla="*/ 36 h 67"/>
              <a:gd name="T4" fmla="*/ 0 w 1"/>
              <a:gd name="T5" fmla="*/ 36 h 67"/>
              <a:gd name="T6" fmla="*/ 0 w 1"/>
              <a:gd name="T7" fmla="*/ 67 h 67"/>
            </a:gdLst>
            <a:ahLst/>
            <a:cxnLst>
              <a:cxn ang="0">
                <a:pos x="T0" y="T1"/>
              </a:cxn>
              <a:cxn ang="0">
                <a:pos x="T2" y="T3"/>
              </a:cxn>
              <a:cxn ang="0">
                <a:pos x="T4" y="T5"/>
              </a:cxn>
              <a:cxn ang="0">
                <a:pos x="T6" y="T7"/>
              </a:cxn>
            </a:cxnLst>
            <a:rect l="0" t="0" r="r" b="b"/>
            <a:pathLst>
              <a:path w="1" h="67">
                <a:moveTo>
                  <a:pt x="1" y="0"/>
                </a:moveTo>
                <a:lnTo>
                  <a:pt x="1" y="36"/>
                </a:lnTo>
                <a:lnTo>
                  <a:pt x="0" y="36"/>
                </a:lnTo>
                <a:lnTo>
                  <a:pt x="0" y="67"/>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9" name="Rectangle 248"/>
          <p:cNvSpPr>
            <a:spLocks noChangeArrowheads="1"/>
          </p:cNvSpPr>
          <p:nvPr/>
        </p:nvSpPr>
        <p:spPr bwMode="auto">
          <a:xfrm>
            <a:off x="10440953" y="4222000"/>
            <a:ext cx="101699" cy="56106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0" name="Rectangle 249"/>
          <p:cNvSpPr>
            <a:spLocks noChangeArrowheads="1"/>
          </p:cNvSpPr>
          <p:nvPr/>
        </p:nvSpPr>
        <p:spPr bwMode="auto">
          <a:xfrm>
            <a:off x="10440953" y="4222000"/>
            <a:ext cx="101699"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1" name="Rectangle 250"/>
          <p:cNvSpPr>
            <a:spLocks noChangeArrowheads="1"/>
          </p:cNvSpPr>
          <p:nvPr/>
        </p:nvSpPr>
        <p:spPr bwMode="auto">
          <a:xfrm>
            <a:off x="10817614" y="4222000"/>
            <a:ext cx="103582" cy="56106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2" name="Rectangle 251"/>
          <p:cNvSpPr>
            <a:spLocks noChangeArrowheads="1"/>
          </p:cNvSpPr>
          <p:nvPr/>
        </p:nvSpPr>
        <p:spPr bwMode="auto">
          <a:xfrm>
            <a:off x="10817614" y="4222000"/>
            <a:ext cx="103582"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3" name="Rectangle 252"/>
          <p:cNvSpPr>
            <a:spLocks noChangeArrowheads="1"/>
          </p:cNvSpPr>
          <p:nvPr/>
        </p:nvSpPr>
        <p:spPr bwMode="auto">
          <a:xfrm>
            <a:off x="10629284" y="4222000"/>
            <a:ext cx="101699" cy="561068"/>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4" name="Rectangle 253"/>
          <p:cNvSpPr>
            <a:spLocks noChangeArrowheads="1"/>
          </p:cNvSpPr>
          <p:nvPr/>
        </p:nvSpPr>
        <p:spPr bwMode="auto">
          <a:xfrm>
            <a:off x="10629284" y="4222000"/>
            <a:ext cx="101699" cy="56106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5" name="Freeform 254"/>
          <p:cNvSpPr>
            <a:spLocks/>
          </p:cNvSpPr>
          <p:nvPr/>
        </p:nvSpPr>
        <p:spPr bwMode="auto">
          <a:xfrm>
            <a:off x="10491802" y="4148551"/>
            <a:ext cx="376661" cy="73449"/>
          </a:xfrm>
          <a:custGeom>
            <a:avLst/>
            <a:gdLst>
              <a:gd name="T0" fmla="*/ 200 w 200"/>
              <a:gd name="T1" fmla="*/ 36 h 36"/>
              <a:gd name="T2" fmla="*/ 200 w 200"/>
              <a:gd name="T3" fmla="*/ 0 h 36"/>
              <a:gd name="T4" fmla="*/ 0 w 200"/>
              <a:gd name="T5" fmla="*/ 0 h 36"/>
              <a:gd name="T6" fmla="*/ 0 w 200"/>
              <a:gd name="T7" fmla="*/ 36 h 36"/>
            </a:gdLst>
            <a:ahLst/>
            <a:cxnLst>
              <a:cxn ang="0">
                <a:pos x="T0" y="T1"/>
              </a:cxn>
              <a:cxn ang="0">
                <a:pos x="T2" y="T3"/>
              </a:cxn>
              <a:cxn ang="0">
                <a:pos x="T4" y="T5"/>
              </a:cxn>
              <a:cxn ang="0">
                <a:pos x="T6" y="T7"/>
              </a:cxn>
            </a:cxnLst>
            <a:rect l="0" t="0" r="r" b="b"/>
            <a:pathLst>
              <a:path w="200" h="36">
                <a:moveTo>
                  <a:pt x="200" y="36"/>
                </a:moveTo>
                <a:lnTo>
                  <a:pt x="200" y="0"/>
                </a:lnTo>
                <a:lnTo>
                  <a:pt x="0" y="0"/>
                </a:lnTo>
                <a:lnTo>
                  <a:pt x="0" y="36"/>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6" name="Freeform 255"/>
          <p:cNvSpPr>
            <a:spLocks/>
          </p:cNvSpPr>
          <p:nvPr/>
        </p:nvSpPr>
        <p:spPr bwMode="auto">
          <a:xfrm>
            <a:off x="10676366" y="4083263"/>
            <a:ext cx="1883" cy="138737"/>
          </a:xfrm>
          <a:custGeom>
            <a:avLst/>
            <a:gdLst>
              <a:gd name="T0" fmla="*/ 0 w 1"/>
              <a:gd name="T1" fmla="*/ 0 h 68"/>
              <a:gd name="T2" fmla="*/ 0 w 1"/>
              <a:gd name="T3" fmla="*/ 36 h 68"/>
              <a:gd name="T4" fmla="*/ 1 w 1"/>
              <a:gd name="T5" fmla="*/ 36 h 68"/>
              <a:gd name="T6" fmla="*/ 1 w 1"/>
              <a:gd name="T7" fmla="*/ 68 h 68"/>
            </a:gdLst>
            <a:ahLst/>
            <a:cxnLst>
              <a:cxn ang="0">
                <a:pos x="T0" y="T1"/>
              </a:cxn>
              <a:cxn ang="0">
                <a:pos x="T2" y="T3"/>
              </a:cxn>
              <a:cxn ang="0">
                <a:pos x="T4" y="T5"/>
              </a:cxn>
              <a:cxn ang="0">
                <a:pos x="T6" y="T7"/>
              </a:cxn>
            </a:cxnLst>
            <a:rect l="0" t="0" r="r" b="b"/>
            <a:pathLst>
              <a:path w="1" h="68">
                <a:moveTo>
                  <a:pt x="0" y="0"/>
                </a:moveTo>
                <a:lnTo>
                  <a:pt x="0" y="36"/>
                </a:lnTo>
                <a:lnTo>
                  <a:pt x="1" y="36"/>
                </a:lnTo>
                <a:lnTo>
                  <a:pt x="1" y="68"/>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7" name="Rectangle 256"/>
          <p:cNvSpPr>
            <a:spLocks noChangeArrowheads="1"/>
          </p:cNvSpPr>
          <p:nvPr/>
        </p:nvSpPr>
        <p:spPr bwMode="auto">
          <a:xfrm>
            <a:off x="8020905" y="1875715"/>
            <a:ext cx="212814" cy="2325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58" name="Rectangle 257"/>
          <p:cNvSpPr>
            <a:spLocks noChangeArrowheads="1"/>
          </p:cNvSpPr>
          <p:nvPr/>
        </p:nvSpPr>
        <p:spPr bwMode="auto">
          <a:xfrm>
            <a:off x="8020905" y="1875715"/>
            <a:ext cx="212814" cy="232588"/>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9" name="Rectangle 258"/>
          <p:cNvSpPr>
            <a:spLocks noChangeArrowheads="1"/>
          </p:cNvSpPr>
          <p:nvPr/>
        </p:nvSpPr>
        <p:spPr bwMode="auto">
          <a:xfrm>
            <a:off x="8100004" y="1922640"/>
            <a:ext cx="48966" cy="1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700" dirty="0">
                <a:solidFill>
                  <a:srgbClr val="000000"/>
                </a:solidFill>
                <a:latin typeface="Arial" pitchFamily="34" charset="0"/>
                <a:cs typeface="Arial" pitchFamily="34" charset="0"/>
              </a:rPr>
              <a:t>3</a:t>
            </a:r>
            <a:endParaRPr lang="en-GB" dirty="0">
              <a:latin typeface="Arial" pitchFamily="34" charset="0"/>
              <a:cs typeface="Arial" pitchFamily="34" charset="0"/>
            </a:endParaRPr>
          </a:p>
        </p:txBody>
      </p:sp>
      <p:sp>
        <p:nvSpPr>
          <p:cNvPr id="60" name="Line 259"/>
          <p:cNvSpPr>
            <a:spLocks noChangeShapeType="1"/>
          </p:cNvSpPr>
          <p:nvPr/>
        </p:nvSpPr>
        <p:spPr bwMode="auto">
          <a:xfrm>
            <a:off x="9891028" y="2995811"/>
            <a:ext cx="118648" cy="0"/>
          </a:xfrm>
          <a:prstGeom prst="line">
            <a:avLst/>
          </a:prstGeom>
          <a:noFill/>
          <a:ln w="2">
            <a:solidFill>
              <a:srgbClr val="96969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1" name="Rectangle 260"/>
          <p:cNvSpPr>
            <a:spLocks noChangeArrowheads="1"/>
          </p:cNvSpPr>
          <p:nvPr/>
        </p:nvSpPr>
        <p:spPr bwMode="auto">
          <a:xfrm>
            <a:off x="1907693" y="5635892"/>
            <a:ext cx="2939841" cy="5814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2" name="Rectangle 261"/>
          <p:cNvSpPr>
            <a:spLocks noChangeArrowheads="1"/>
          </p:cNvSpPr>
          <p:nvPr/>
        </p:nvSpPr>
        <p:spPr bwMode="auto">
          <a:xfrm>
            <a:off x="1907693" y="5635892"/>
            <a:ext cx="2939841" cy="581471"/>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3" name="Rectangle 262"/>
          <p:cNvSpPr>
            <a:spLocks noChangeArrowheads="1"/>
          </p:cNvSpPr>
          <p:nvPr/>
        </p:nvSpPr>
        <p:spPr bwMode="auto">
          <a:xfrm>
            <a:off x="3335239" y="5821554"/>
            <a:ext cx="69682" cy="15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1000" dirty="0">
                <a:solidFill>
                  <a:srgbClr val="000000"/>
                </a:solidFill>
                <a:latin typeface="Arial" pitchFamily="34" charset="0"/>
                <a:cs typeface="Arial" pitchFamily="34" charset="0"/>
              </a:rPr>
              <a:t>1</a:t>
            </a:r>
            <a:endParaRPr lang="en-GB" dirty="0">
              <a:latin typeface="Arial" pitchFamily="34" charset="0"/>
              <a:cs typeface="Arial" pitchFamily="34" charset="0"/>
            </a:endParaRPr>
          </a:p>
        </p:txBody>
      </p:sp>
      <p:sp>
        <p:nvSpPr>
          <p:cNvPr id="64" name="Rectangle 263"/>
          <p:cNvSpPr>
            <a:spLocks noChangeArrowheads="1"/>
          </p:cNvSpPr>
          <p:nvPr/>
        </p:nvSpPr>
        <p:spPr bwMode="auto">
          <a:xfrm>
            <a:off x="4909683" y="5635892"/>
            <a:ext cx="2941724" cy="5814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Rectangle 264"/>
          <p:cNvSpPr>
            <a:spLocks noChangeArrowheads="1"/>
          </p:cNvSpPr>
          <p:nvPr/>
        </p:nvSpPr>
        <p:spPr bwMode="auto">
          <a:xfrm>
            <a:off x="4909683" y="5635892"/>
            <a:ext cx="2941724" cy="581471"/>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6" name="Rectangle 265"/>
          <p:cNvSpPr>
            <a:spLocks noChangeArrowheads="1"/>
          </p:cNvSpPr>
          <p:nvPr/>
        </p:nvSpPr>
        <p:spPr bwMode="auto">
          <a:xfrm>
            <a:off x="6229881" y="5821554"/>
            <a:ext cx="105465" cy="15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1000" dirty="0">
                <a:solidFill>
                  <a:srgbClr val="000000"/>
                </a:solidFill>
                <a:latin typeface="Arial" pitchFamily="34" charset="0"/>
                <a:cs typeface="Arial" pitchFamily="34" charset="0"/>
              </a:rPr>
              <a:t>2 </a:t>
            </a:r>
            <a:endParaRPr lang="en-GB" dirty="0">
              <a:latin typeface="Arial" pitchFamily="34" charset="0"/>
              <a:cs typeface="Arial" pitchFamily="34" charset="0"/>
            </a:endParaRPr>
          </a:p>
        </p:txBody>
      </p:sp>
      <p:sp>
        <p:nvSpPr>
          <p:cNvPr id="67" name="Rectangle 266"/>
          <p:cNvSpPr>
            <a:spLocks noChangeArrowheads="1"/>
          </p:cNvSpPr>
          <p:nvPr/>
        </p:nvSpPr>
        <p:spPr bwMode="auto">
          <a:xfrm>
            <a:off x="6356062" y="5821554"/>
            <a:ext cx="43316" cy="15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1000" dirty="0">
                <a:solidFill>
                  <a:srgbClr val="000000"/>
                </a:solidFill>
                <a:latin typeface="Arial" pitchFamily="34" charset="0"/>
                <a:cs typeface="Arial" pitchFamily="34" charset="0"/>
              </a:rPr>
              <a:t>-</a:t>
            </a:r>
            <a:endParaRPr lang="en-GB" dirty="0">
              <a:latin typeface="Arial" pitchFamily="34" charset="0"/>
              <a:cs typeface="Arial" pitchFamily="34" charset="0"/>
            </a:endParaRPr>
          </a:p>
        </p:txBody>
      </p:sp>
      <p:sp>
        <p:nvSpPr>
          <p:cNvPr id="68" name="Rectangle 267"/>
          <p:cNvSpPr>
            <a:spLocks noChangeArrowheads="1"/>
          </p:cNvSpPr>
          <p:nvPr/>
        </p:nvSpPr>
        <p:spPr bwMode="auto">
          <a:xfrm>
            <a:off x="6446461" y="5821554"/>
            <a:ext cx="69682" cy="15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1000" dirty="0">
                <a:solidFill>
                  <a:srgbClr val="000000"/>
                </a:solidFill>
                <a:latin typeface="Arial" pitchFamily="34" charset="0"/>
                <a:cs typeface="Arial" pitchFamily="34" charset="0"/>
              </a:rPr>
              <a:t>6</a:t>
            </a:r>
            <a:endParaRPr lang="en-GB" dirty="0">
              <a:latin typeface="Arial" pitchFamily="34" charset="0"/>
              <a:cs typeface="Arial" pitchFamily="34" charset="0"/>
            </a:endParaRPr>
          </a:p>
        </p:txBody>
      </p:sp>
      <p:sp>
        <p:nvSpPr>
          <p:cNvPr id="69" name="Rectangle 268"/>
          <p:cNvSpPr>
            <a:spLocks noChangeArrowheads="1"/>
          </p:cNvSpPr>
          <p:nvPr/>
        </p:nvSpPr>
        <p:spPr bwMode="auto">
          <a:xfrm>
            <a:off x="8020905" y="5635892"/>
            <a:ext cx="2939841" cy="5814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0" name="Rectangle 269"/>
          <p:cNvSpPr>
            <a:spLocks noChangeArrowheads="1"/>
          </p:cNvSpPr>
          <p:nvPr/>
        </p:nvSpPr>
        <p:spPr bwMode="auto">
          <a:xfrm>
            <a:off x="8020905" y="5635892"/>
            <a:ext cx="2939841" cy="581471"/>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1" name="Rectangle 270"/>
          <p:cNvSpPr>
            <a:spLocks noChangeArrowheads="1"/>
          </p:cNvSpPr>
          <p:nvPr/>
        </p:nvSpPr>
        <p:spPr bwMode="auto">
          <a:xfrm>
            <a:off x="9299670" y="5821554"/>
            <a:ext cx="111115" cy="15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1000" dirty="0">
                <a:solidFill>
                  <a:srgbClr val="000000"/>
                </a:solidFill>
                <a:latin typeface="Arial" pitchFamily="34" charset="0"/>
                <a:cs typeface="Arial" pitchFamily="34" charset="0"/>
              </a:rPr>
              <a:t>&gt; </a:t>
            </a:r>
            <a:endParaRPr lang="en-GB" dirty="0">
              <a:latin typeface="Arial" pitchFamily="34" charset="0"/>
              <a:cs typeface="Arial" pitchFamily="34" charset="0"/>
            </a:endParaRPr>
          </a:p>
        </p:txBody>
      </p:sp>
      <p:sp>
        <p:nvSpPr>
          <p:cNvPr id="72" name="Rectangle 271"/>
          <p:cNvSpPr>
            <a:spLocks noChangeArrowheads="1"/>
          </p:cNvSpPr>
          <p:nvPr/>
        </p:nvSpPr>
        <p:spPr bwMode="auto">
          <a:xfrm>
            <a:off x="9429618" y="5821554"/>
            <a:ext cx="210930" cy="153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1000" dirty="0">
                <a:solidFill>
                  <a:srgbClr val="000000"/>
                </a:solidFill>
                <a:latin typeface="Arial" pitchFamily="34" charset="0"/>
                <a:cs typeface="Arial" pitchFamily="34" charset="0"/>
              </a:rPr>
              <a:t>100</a:t>
            </a:r>
            <a:endParaRPr lang="en-GB" dirty="0">
              <a:latin typeface="Arial" pitchFamily="34" charset="0"/>
              <a:cs typeface="Arial" pitchFamily="34" charset="0"/>
            </a:endParaRPr>
          </a:p>
        </p:txBody>
      </p:sp>
      <p:sp>
        <p:nvSpPr>
          <p:cNvPr id="73" name="Rectangle 272"/>
          <p:cNvSpPr>
            <a:spLocks noChangeArrowheads="1"/>
          </p:cNvSpPr>
          <p:nvPr/>
        </p:nvSpPr>
        <p:spPr bwMode="auto">
          <a:xfrm>
            <a:off x="928374" y="6362220"/>
            <a:ext cx="177031" cy="193824"/>
          </a:xfrm>
          <a:prstGeom prst="rect">
            <a:avLst/>
          </a:prstGeom>
          <a:solidFill>
            <a:srgbClr val="D985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4" name="Rectangle 273"/>
          <p:cNvSpPr>
            <a:spLocks noChangeArrowheads="1"/>
          </p:cNvSpPr>
          <p:nvPr/>
        </p:nvSpPr>
        <p:spPr bwMode="auto">
          <a:xfrm>
            <a:off x="928374" y="6362220"/>
            <a:ext cx="177031" cy="193824"/>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5" name="Rectangle 274"/>
          <p:cNvSpPr>
            <a:spLocks noChangeArrowheads="1"/>
          </p:cNvSpPr>
          <p:nvPr/>
        </p:nvSpPr>
        <p:spPr bwMode="auto">
          <a:xfrm>
            <a:off x="928374" y="6651935"/>
            <a:ext cx="177031" cy="19382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6" name="Rectangle 275"/>
          <p:cNvSpPr>
            <a:spLocks noChangeArrowheads="1"/>
          </p:cNvSpPr>
          <p:nvPr/>
        </p:nvSpPr>
        <p:spPr bwMode="auto">
          <a:xfrm>
            <a:off x="928374" y="6651935"/>
            <a:ext cx="177031" cy="193824"/>
          </a:xfrm>
          <a:prstGeom prst="rect">
            <a:avLst/>
          </a:prstGeom>
          <a:noFill/>
          <a:ln w="2">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7" name="Rectangle 276"/>
          <p:cNvSpPr>
            <a:spLocks noChangeArrowheads="1"/>
          </p:cNvSpPr>
          <p:nvPr/>
        </p:nvSpPr>
        <p:spPr bwMode="auto">
          <a:xfrm>
            <a:off x="1131771" y="6390783"/>
            <a:ext cx="1566911" cy="1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700" dirty="0">
                <a:solidFill>
                  <a:srgbClr val="000000"/>
                </a:solidFill>
                <a:latin typeface="Arial" pitchFamily="34" charset="0"/>
                <a:cs typeface="Arial" pitchFamily="34" charset="0"/>
              </a:rPr>
              <a:t>Contractual relationship with the Owner</a:t>
            </a:r>
            <a:endParaRPr lang="en-GB" dirty="0">
              <a:latin typeface="Arial" pitchFamily="34" charset="0"/>
              <a:cs typeface="Arial" pitchFamily="34" charset="0"/>
            </a:endParaRPr>
          </a:p>
        </p:txBody>
      </p:sp>
      <p:sp>
        <p:nvSpPr>
          <p:cNvPr id="78" name="Rectangle 277"/>
          <p:cNvSpPr>
            <a:spLocks noChangeArrowheads="1"/>
          </p:cNvSpPr>
          <p:nvPr/>
        </p:nvSpPr>
        <p:spPr bwMode="auto">
          <a:xfrm>
            <a:off x="1129888" y="6682539"/>
            <a:ext cx="1706275" cy="1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r>
              <a:rPr lang="en-GB" sz="700" dirty="0">
                <a:solidFill>
                  <a:srgbClr val="000000"/>
                </a:solidFill>
                <a:latin typeface="Arial" pitchFamily="34" charset="0"/>
                <a:cs typeface="Arial" pitchFamily="34" charset="0"/>
              </a:rPr>
              <a:t>No Contractual relationship with the Owner</a:t>
            </a:r>
            <a:endParaRPr lang="en-GB" dirty="0">
              <a:latin typeface="Arial" pitchFamily="34" charset="0"/>
              <a:cs typeface="Arial" pitchFamily="34" charset="0"/>
            </a:endParaRPr>
          </a:p>
        </p:txBody>
      </p:sp>
      <p:sp>
        <p:nvSpPr>
          <p:cNvPr id="79" name="Freeform 278"/>
          <p:cNvSpPr>
            <a:spLocks/>
          </p:cNvSpPr>
          <p:nvPr/>
        </p:nvSpPr>
        <p:spPr bwMode="auto">
          <a:xfrm>
            <a:off x="2768364" y="3385498"/>
            <a:ext cx="1184600" cy="155059"/>
          </a:xfrm>
          <a:custGeom>
            <a:avLst/>
            <a:gdLst>
              <a:gd name="T0" fmla="*/ 0 w 629"/>
              <a:gd name="T1" fmla="*/ 76 h 76"/>
              <a:gd name="T2" fmla="*/ 0 w 629"/>
              <a:gd name="T3" fmla="*/ 0 h 76"/>
              <a:gd name="T4" fmla="*/ 629 w 629"/>
              <a:gd name="T5" fmla="*/ 0 h 76"/>
              <a:gd name="T6" fmla="*/ 629 w 629"/>
              <a:gd name="T7" fmla="*/ 76 h 76"/>
            </a:gdLst>
            <a:ahLst/>
            <a:cxnLst>
              <a:cxn ang="0">
                <a:pos x="T0" y="T1"/>
              </a:cxn>
              <a:cxn ang="0">
                <a:pos x="T2" y="T3"/>
              </a:cxn>
              <a:cxn ang="0">
                <a:pos x="T4" y="T5"/>
              </a:cxn>
              <a:cxn ang="0">
                <a:pos x="T6" y="T7"/>
              </a:cxn>
            </a:cxnLst>
            <a:rect l="0" t="0" r="r" b="b"/>
            <a:pathLst>
              <a:path w="629" h="76">
                <a:moveTo>
                  <a:pt x="0" y="76"/>
                </a:moveTo>
                <a:lnTo>
                  <a:pt x="0" y="0"/>
                </a:lnTo>
                <a:lnTo>
                  <a:pt x="629" y="0"/>
                </a:lnTo>
                <a:lnTo>
                  <a:pt x="629" y="76"/>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0" name="Freeform 279"/>
          <p:cNvSpPr>
            <a:spLocks/>
          </p:cNvSpPr>
          <p:nvPr/>
        </p:nvSpPr>
        <p:spPr bwMode="auto">
          <a:xfrm>
            <a:off x="5766587" y="3367136"/>
            <a:ext cx="1184600" cy="155059"/>
          </a:xfrm>
          <a:custGeom>
            <a:avLst/>
            <a:gdLst>
              <a:gd name="T0" fmla="*/ 0 w 629"/>
              <a:gd name="T1" fmla="*/ 76 h 76"/>
              <a:gd name="T2" fmla="*/ 0 w 629"/>
              <a:gd name="T3" fmla="*/ 0 h 76"/>
              <a:gd name="T4" fmla="*/ 629 w 629"/>
              <a:gd name="T5" fmla="*/ 0 h 76"/>
              <a:gd name="T6" fmla="*/ 629 w 629"/>
              <a:gd name="T7" fmla="*/ 76 h 76"/>
            </a:gdLst>
            <a:ahLst/>
            <a:cxnLst>
              <a:cxn ang="0">
                <a:pos x="T0" y="T1"/>
              </a:cxn>
              <a:cxn ang="0">
                <a:pos x="T2" y="T3"/>
              </a:cxn>
              <a:cxn ang="0">
                <a:pos x="T4" y="T5"/>
              </a:cxn>
              <a:cxn ang="0">
                <a:pos x="T6" y="T7"/>
              </a:cxn>
            </a:cxnLst>
            <a:rect l="0" t="0" r="r" b="b"/>
            <a:pathLst>
              <a:path w="629" h="76">
                <a:moveTo>
                  <a:pt x="0" y="76"/>
                </a:moveTo>
                <a:lnTo>
                  <a:pt x="0" y="0"/>
                </a:lnTo>
                <a:lnTo>
                  <a:pt x="629" y="0"/>
                </a:lnTo>
                <a:lnTo>
                  <a:pt x="629" y="76"/>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1" name="Freeform 280"/>
          <p:cNvSpPr>
            <a:spLocks/>
          </p:cNvSpPr>
          <p:nvPr/>
        </p:nvSpPr>
        <p:spPr bwMode="auto">
          <a:xfrm>
            <a:off x="8894759" y="3377337"/>
            <a:ext cx="1184600" cy="703886"/>
          </a:xfrm>
          <a:custGeom>
            <a:avLst/>
            <a:gdLst>
              <a:gd name="T0" fmla="*/ 0 w 629"/>
              <a:gd name="T1" fmla="*/ 71 h 71"/>
              <a:gd name="T2" fmla="*/ 0 w 629"/>
              <a:gd name="T3" fmla="*/ 0 h 71"/>
              <a:gd name="T4" fmla="*/ 629 w 629"/>
              <a:gd name="T5" fmla="*/ 0 h 71"/>
              <a:gd name="T6" fmla="*/ 629 w 629"/>
              <a:gd name="T7" fmla="*/ 71 h 71"/>
            </a:gdLst>
            <a:ahLst/>
            <a:cxnLst>
              <a:cxn ang="0">
                <a:pos x="T0" y="T1"/>
              </a:cxn>
              <a:cxn ang="0">
                <a:pos x="T2" y="T3"/>
              </a:cxn>
              <a:cxn ang="0">
                <a:pos x="T4" y="T5"/>
              </a:cxn>
              <a:cxn ang="0">
                <a:pos x="T6" y="T7"/>
              </a:cxn>
            </a:cxnLst>
            <a:rect l="0" t="0" r="r" b="b"/>
            <a:pathLst>
              <a:path w="629" h="71">
                <a:moveTo>
                  <a:pt x="0" y="71"/>
                </a:moveTo>
                <a:lnTo>
                  <a:pt x="0" y="0"/>
                </a:lnTo>
                <a:lnTo>
                  <a:pt x="629" y="0"/>
                </a:lnTo>
                <a:lnTo>
                  <a:pt x="629" y="71"/>
                </a:lnTo>
              </a:path>
            </a:pathLst>
          </a:custGeom>
          <a:noFill/>
          <a:ln w="2">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05145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title"/>
          </p:nvPr>
        </p:nvSpPr>
        <p:spPr/>
        <p:txBody>
          <a:bodyPr/>
          <a:lstStyle/>
          <a:p>
            <a:pPr eaLnBrk="1" hangingPunct="1"/>
            <a:r>
              <a:rPr lang="en-GB" dirty="0"/>
              <a:t>Other structuring concepts</a:t>
            </a:r>
          </a:p>
        </p:txBody>
      </p:sp>
      <p:sp>
        <p:nvSpPr>
          <p:cNvPr id="9220" name="Rectangle 6"/>
          <p:cNvSpPr>
            <a:spLocks noGrp="1" noChangeArrowheads="1"/>
          </p:cNvSpPr>
          <p:nvPr>
            <p:ph sz="quarter" idx="11"/>
          </p:nvPr>
        </p:nvSpPr>
        <p:spPr/>
        <p:txBody>
          <a:bodyPr>
            <a:normAutofit/>
          </a:bodyPr>
          <a:lstStyle/>
          <a:p>
            <a:pPr marL="342900" indent="-342900">
              <a:buFont typeface="Arial" panose="020B0604020202020204" pitchFamily="34" charset="0"/>
              <a:buChar char="•"/>
            </a:pPr>
            <a:r>
              <a:rPr lang="en-GB" dirty="0"/>
              <a:t>“Split” Contracts (Onshore / Offshore)</a:t>
            </a:r>
          </a:p>
          <a:p>
            <a:pPr marL="342900" indent="-342900">
              <a:buFont typeface="Arial" panose="020B0604020202020204" pitchFamily="34" charset="0"/>
              <a:buChar char="•"/>
            </a:pPr>
            <a:r>
              <a:rPr lang="en-GB" dirty="0"/>
              <a:t>World Bank procurement rules</a:t>
            </a:r>
          </a:p>
          <a:p>
            <a:pPr marL="342900" indent="-342900">
              <a:buFont typeface="Arial" panose="020B0604020202020204" pitchFamily="34" charset="0"/>
              <a:buChar char="•"/>
            </a:pPr>
            <a:r>
              <a:rPr lang="en-GB" dirty="0"/>
              <a:t>Front-End Engineering and Design</a:t>
            </a:r>
          </a:p>
          <a:p>
            <a:pPr marL="342900" indent="-342900">
              <a:buFont typeface="Arial" panose="020B0604020202020204" pitchFamily="34" charset="0"/>
              <a:buChar char="•"/>
            </a:pPr>
            <a:r>
              <a:rPr lang="en-GB" dirty="0"/>
              <a:t>Limited Notice to Proceed (LNTP) / Full Notice to Proceed (FNTP)</a:t>
            </a:r>
          </a:p>
          <a:p>
            <a:pPr marL="342900" indent="-342900">
              <a:buFont typeface="Arial" panose="020B0604020202020204" pitchFamily="34" charset="0"/>
              <a:buChar char="•"/>
            </a:pPr>
            <a:r>
              <a:rPr lang="en-GB" dirty="0"/>
              <a:t>Technology licensing</a:t>
            </a:r>
          </a:p>
          <a:p>
            <a:pPr marL="342900" indent="-342900">
              <a:buFont typeface="Arial" panose="020B0604020202020204" pitchFamily="34" charset="0"/>
              <a:buChar char="•"/>
            </a:pPr>
            <a:r>
              <a:rPr lang="en-GB" dirty="0"/>
              <a:t>Convertible LSTK</a:t>
            </a:r>
          </a:p>
          <a:p>
            <a:pPr marL="342900" indent="-342900">
              <a:buFont typeface="Arial" panose="020B0604020202020204" pitchFamily="34" charset="0"/>
              <a:buChar char="•"/>
            </a:pPr>
            <a:r>
              <a:rPr lang="en-GB" dirty="0"/>
              <a:t>EPCM, Managing Contractor and Project Management</a:t>
            </a:r>
          </a:p>
          <a:p>
            <a:pPr marL="342900" indent="-342900">
              <a:buFont typeface="Arial" panose="020B0604020202020204" pitchFamily="34" charset="0"/>
              <a:buChar char="•"/>
            </a:pPr>
            <a:r>
              <a:rPr lang="en-GB" dirty="0"/>
              <a:t>Alliancing (and relationship contracting)</a:t>
            </a:r>
          </a:p>
        </p:txBody>
      </p:sp>
    </p:spTree>
    <p:extLst>
      <p:ext uri="{BB962C8B-B14F-4D97-AF65-F5344CB8AC3E}">
        <p14:creationId xmlns:p14="http://schemas.microsoft.com/office/powerpoint/2010/main" val="1608412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ubblews.com/assets/images/news/953318743_13897902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5"/>
          <p:cNvSpPr>
            <a:spLocks noGrp="1" noChangeArrowheads="1"/>
          </p:cNvSpPr>
          <p:nvPr>
            <p:ph type="title"/>
          </p:nvPr>
        </p:nvSpPr>
        <p:spPr>
          <a:xfrm>
            <a:off x="1497031" y="418295"/>
            <a:ext cx="9197975" cy="857250"/>
          </a:xfrm>
        </p:spPr>
        <p:txBody>
          <a:bodyPr/>
          <a:lstStyle/>
          <a:p>
            <a:pPr algn="ctr" eaLnBrk="1" hangingPunct="1"/>
            <a:r>
              <a:rPr lang="en-GB" dirty="0">
                <a:solidFill>
                  <a:schemeClr val="bg1"/>
                </a:solidFill>
              </a:rPr>
              <a:t>The Rainbow Suite</a:t>
            </a:r>
          </a:p>
        </p:txBody>
      </p:sp>
      <p:graphicFrame>
        <p:nvGraphicFramePr>
          <p:cNvPr id="3" name="Diagram 2"/>
          <p:cNvGraphicFramePr/>
          <p:nvPr>
            <p:extLst/>
          </p:nvPr>
        </p:nvGraphicFramePr>
        <p:xfrm>
          <a:off x="2794000" y="1227667"/>
          <a:ext cx="6604000" cy="4402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0011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Grp="1" noChangeArrowheads="1"/>
          </p:cNvSpPr>
          <p:nvPr>
            <p:ph type="title"/>
          </p:nvPr>
        </p:nvSpPr>
        <p:spPr/>
        <p:txBody>
          <a:bodyPr/>
          <a:lstStyle/>
          <a:p>
            <a:pPr eaLnBrk="1" hangingPunct="1"/>
            <a:r>
              <a:rPr lang="en-GB" dirty="0"/>
              <a:t>More standard forms…</a:t>
            </a:r>
          </a:p>
        </p:txBody>
      </p:sp>
      <p:sp>
        <p:nvSpPr>
          <p:cNvPr id="9220" name="Rectangle 6"/>
          <p:cNvSpPr>
            <a:spLocks noGrp="1" noChangeArrowheads="1"/>
          </p:cNvSpPr>
          <p:nvPr>
            <p:ph sz="quarter" idx="11"/>
          </p:nvPr>
        </p:nvSpPr>
        <p:spPr/>
        <p:txBody>
          <a:bodyPr>
            <a:normAutofit/>
          </a:bodyPr>
          <a:lstStyle/>
          <a:p>
            <a:pPr marL="342900" indent="-342900">
              <a:buFont typeface="Arial" panose="020B0604020202020204" pitchFamily="34" charset="0"/>
              <a:buChar char="•"/>
            </a:pPr>
            <a:r>
              <a:rPr lang="en-GB" dirty="0"/>
              <a:t>IChemE </a:t>
            </a:r>
          </a:p>
          <a:p>
            <a:pPr marL="882650" lvl="2" indent="-342900">
              <a:buFont typeface="Courier New" panose="02070309020205020404" pitchFamily="49" charset="0"/>
              <a:buChar char="o"/>
            </a:pPr>
            <a:r>
              <a:rPr lang="en-GB" dirty="0"/>
              <a:t>Green Book (Cost Reimbursable)</a:t>
            </a:r>
          </a:p>
          <a:p>
            <a:pPr marL="882650" lvl="2" indent="-342900">
              <a:buFont typeface="Courier New" panose="02070309020205020404" pitchFamily="49" charset="0"/>
              <a:buChar char="o"/>
            </a:pPr>
            <a:r>
              <a:rPr lang="en-GB" dirty="0"/>
              <a:t>Red Book (Lump Sum)</a:t>
            </a:r>
          </a:p>
          <a:p>
            <a:pPr marL="342900" indent="-342900">
              <a:buFont typeface="Arial" panose="020B0604020202020204" pitchFamily="34" charset="0"/>
              <a:buChar char="•"/>
            </a:pPr>
            <a:r>
              <a:rPr lang="en-GB" dirty="0"/>
              <a:t>NEC3 (Options A – E) </a:t>
            </a:r>
          </a:p>
          <a:p>
            <a:pPr marL="342900" indent="-342900">
              <a:buFont typeface="Arial" panose="020B0604020202020204" pitchFamily="34" charset="0"/>
              <a:buChar char="•"/>
            </a:pPr>
            <a:r>
              <a:rPr lang="en-GB" dirty="0"/>
              <a:t>LOGIC</a:t>
            </a:r>
          </a:p>
          <a:p>
            <a:pPr marL="342900" indent="-342900">
              <a:buFont typeface="Arial" panose="020B0604020202020204" pitchFamily="34" charset="0"/>
              <a:buChar char="•"/>
            </a:pPr>
            <a:r>
              <a:rPr lang="en-GB" dirty="0"/>
              <a:t>Specific company templates / standard forms</a:t>
            </a:r>
          </a:p>
          <a:p>
            <a:pPr marL="342900" indent="-342900">
              <a:buFont typeface="Arial" panose="020B0604020202020204" pitchFamily="34" charset="0"/>
              <a:buChar char="•"/>
            </a:pPr>
            <a:r>
              <a:rPr lang="en-GB" dirty="0"/>
              <a:t>Step-down from Concession Agreement</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438695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646F506-073B-4E8C-B694-552757B248B3}"/>
              </a:ext>
            </a:extLst>
          </p:cNvPr>
          <p:cNvPicPr>
            <a:picLocks noGrp="1" noChangeAspect="1"/>
          </p:cNvPicPr>
          <p:nvPr>
            <p:ph sz="quarter" idx="11"/>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 y="6288"/>
            <a:ext cx="12192001" cy="6851712"/>
          </a:xfrm>
        </p:spPr>
      </p:pic>
      <p:sp>
        <p:nvSpPr>
          <p:cNvPr id="7" name="Rectangle 6">
            <a:extLst>
              <a:ext uri="{FF2B5EF4-FFF2-40B4-BE49-F238E27FC236}">
                <a16:creationId xmlns:a16="http://schemas.microsoft.com/office/drawing/2014/main" id="{3B16B00F-1F2E-493F-8910-C751607FBCB9}"/>
              </a:ext>
            </a:extLst>
          </p:cNvPr>
          <p:cNvSpPr/>
          <p:nvPr/>
        </p:nvSpPr>
        <p:spPr>
          <a:xfrm>
            <a:off x="335360" y="404664"/>
            <a:ext cx="3031599" cy="584775"/>
          </a:xfrm>
          <a:prstGeom prst="rect">
            <a:avLst/>
          </a:prstGeom>
        </p:spPr>
        <p:txBody>
          <a:bodyPr wrap="none">
            <a:spAutoFit/>
          </a:bodyPr>
          <a:lstStyle/>
          <a:p>
            <a:r>
              <a:rPr lang="en-GB" sz="3200" dirty="0">
                <a:solidFill>
                  <a:schemeClr val="bg1"/>
                </a:solidFill>
              </a:rPr>
              <a:t>Project Finance</a:t>
            </a:r>
          </a:p>
        </p:txBody>
      </p:sp>
    </p:spTree>
    <p:extLst>
      <p:ext uri="{BB962C8B-B14F-4D97-AF65-F5344CB8AC3E}">
        <p14:creationId xmlns:p14="http://schemas.microsoft.com/office/powerpoint/2010/main" val="41425311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MS_OFFICEID" val="London"/>
  <p:tag name="TMS_CULTUREID" val="English-UK"/>
  <p:tag name="TMS_BUSINESSUNITID" val="LinklatersLLP"/>
  <p:tag name="TMS_TEMPLATE_ID" val="LinklatersWS"/>
</p:tagLst>
</file>

<file path=ppt/theme/theme1.xml><?xml version="1.0" encoding="utf-8"?>
<a:theme xmlns:a="http://schemas.openxmlformats.org/drawingml/2006/main" name="LL HS">
  <a:themeElements>
    <a:clrScheme name="LL HS">
      <a:dk1>
        <a:srgbClr val="000000"/>
      </a:dk1>
      <a:lt1>
        <a:srgbClr val="FFFFFF"/>
      </a:lt1>
      <a:dk2>
        <a:srgbClr val="AF005F"/>
      </a:dk2>
      <a:lt2>
        <a:srgbClr val="969696"/>
      </a:lt2>
      <a:accent1>
        <a:srgbClr val="AF005F"/>
      </a:accent1>
      <a:accent2>
        <a:srgbClr val="BF337F"/>
      </a:accent2>
      <a:accent3>
        <a:srgbClr val="CC5C99"/>
      </a:accent3>
      <a:accent4>
        <a:srgbClr val="808080"/>
      </a:accent4>
      <a:accent5>
        <a:srgbClr val="969696"/>
      </a:accent5>
      <a:accent6>
        <a:srgbClr val="C3C3C3"/>
      </a:accent6>
      <a:hlink>
        <a:srgbClr val="D985B2"/>
      </a:hlink>
      <a:folHlink>
        <a:srgbClr val="ECC4DA"/>
      </a:folHlink>
    </a:clrScheme>
    <a:fontScheme name="LL H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LL_Pres</Template>
  <TotalTime>148</TotalTime>
  <Words>854</Words>
  <Application>Microsoft Office PowerPoint</Application>
  <PresentationFormat>Widescreen</PresentationFormat>
  <Paragraphs>259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Courier New</vt:lpstr>
      <vt:lpstr>TradeGothic</vt:lpstr>
      <vt:lpstr>LL HS</vt:lpstr>
      <vt:lpstr>“Bankable” Construction Contracts</vt:lpstr>
      <vt:lpstr>Agenda</vt:lpstr>
      <vt:lpstr>PowerPoint Presentation</vt:lpstr>
      <vt:lpstr>Common structures</vt:lpstr>
      <vt:lpstr>Common structures – impact on risk allocation</vt:lpstr>
      <vt:lpstr>Other structuring concepts</vt:lpstr>
      <vt:lpstr>The Rainbow Suite</vt:lpstr>
      <vt:lpstr>More standard forms…</vt:lpstr>
      <vt:lpstr>PowerPoint Presentation</vt:lpstr>
      <vt:lpstr>PowerPoint Presentation</vt:lpstr>
      <vt:lpstr>PowerPoint Presentation</vt:lpstr>
      <vt:lpstr>PowerPoint Presentation</vt:lpstr>
      <vt:lpstr>“Bankability”</vt:lpstr>
      <vt:lpstr>PowerPoint Presentation</vt:lpstr>
      <vt:lpstr>Core issues</vt:lpstr>
      <vt:lpstr>Other matters</vt:lpstr>
      <vt:lpstr>Limits on liability and credit enhancement</vt:lpstr>
      <vt:lpstr>Contacts</vt:lpstr>
      <vt:lpstr>Linklaters LLP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Bankable Construction Contracts</dc:title>
  <dc:creator>Any Authorised User</dc:creator>
  <cp:lastModifiedBy>Any Authorised User</cp:lastModifiedBy>
  <cp:revision>16</cp:revision>
  <dcterms:created xsi:type="dcterms:W3CDTF">2019-05-20T16:14:47Z</dcterms:created>
  <dcterms:modified xsi:type="dcterms:W3CDTF">2019-05-21T09:32:20Z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R.2010-2</vt:lpwstr>
  </property>
  <property fmtid="{D5CDD505-2E9C-101B-9397-08002B2CF9AE}" pid="3" name="FirmName">
    <vt:lpwstr>Linklaters</vt:lpwstr>
  </property>
  <property fmtid="{D5CDD505-2E9C-101B-9397-08002B2CF9AE}" pid="4" name="Pitch">
    <vt:lpwstr>HS</vt:lpwstr>
  </property>
</Properties>
</file>