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73" r:id="rId2"/>
    <p:sldId id="374" r:id="rId3"/>
    <p:sldId id="375" r:id="rId4"/>
    <p:sldId id="376" r:id="rId5"/>
    <p:sldId id="377" r:id="rId6"/>
    <p:sldId id="379" r:id="rId7"/>
    <p:sldId id="378" r:id="rId8"/>
    <p:sldId id="380" r:id="rId9"/>
    <p:sldId id="381" r:id="rId10"/>
    <p:sldId id="382" r:id="rId11"/>
    <p:sldId id="384" r:id="rId12"/>
    <p:sldId id="383" r:id="rId13"/>
    <p:sldId id="386" r:id="rId14"/>
    <p:sldId id="387" r:id="rId15"/>
    <p:sldId id="385" r:id="rId16"/>
    <p:sldId id="3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16722"/>
    <a:srgbClr val="F5F3F2"/>
    <a:srgbClr val="F4B183"/>
    <a:srgbClr val="7D6D68"/>
    <a:srgbClr val="F58023"/>
    <a:srgbClr val="008041"/>
    <a:srgbClr val="0C9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3" autoAdjust="0"/>
    <p:restoredTop sz="96265" autoAdjust="0"/>
  </p:normalViewPr>
  <p:slideViewPr>
    <p:cSldViewPr snapToGrid="0">
      <p:cViewPr>
        <p:scale>
          <a:sx n="88" d="100"/>
          <a:sy n="88" d="100"/>
        </p:scale>
        <p:origin x="-9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0A051-18F9-4B0A-A8C8-B7C36C9BFC7E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3D6D27-2BCB-48AF-B747-CFF130DE28CF}">
      <dgm:prSet phldrT="[Text]"/>
      <dgm:spPr/>
      <dgm:t>
        <a:bodyPr/>
        <a:lstStyle/>
        <a:p>
          <a:r>
            <a:rPr lang="en-US" dirty="0" smtClean="0"/>
            <a:t>1. Who is my client?</a:t>
          </a:r>
          <a:endParaRPr lang="en-US" dirty="0"/>
        </a:p>
      </dgm:t>
    </dgm:pt>
    <dgm:pt modelId="{9328453C-D050-4581-9E1B-71DB620C6B97}" type="parTrans" cxnId="{C9000756-27C2-4E3B-9D1E-0A0C586CAC58}">
      <dgm:prSet/>
      <dgm:spPr/>
      <dgm:t>
        <a:bodyPr/>
        <a:lstStyle/>
        <a:p>
          <a:endParaRPr lang="en-US"/>
        </a:p>
      </dgm:t>
    </dgm:pt>
    <dgm:pt modelId="{4DC06D8A-371D-4FD4-A13F-B245DE91F879}" type="sibTrans" cxnId="{C9000756-27C2-4E3B-9D1E-0A0C586CAC58}">
      <dgm:prSet/>
      <dgm:spPr/>
      <dgm:t>
        <a:bodyPr/>
        <a:lstStyle/>
        <a:p>
          <a:endParaRPr lang="en-US"/>
        </a:p>
      </dgm:t>
    </dgm:pt>
    <dgm:pt modelId="{DA66E3B6-7CC1-4E93-B43E-3D86E8AE6F61}">
      <dgm:prSet phldrT="[Text]"/>
      <dgm:spPr/>
      <dgm:t>
        <a:bodyPr/>
        <a:lstStyle/>
        <a:p>
          <a:r>
            <a:rPr lang="en-US" dirty="0" smtClean="0"/>
            <a:t>2.Can I do business with the client?</a:t>
          </a:r>
          <a:endParaRPr lang="en-US" dirty="0"/>
        </a:p>
      </dgm:t>
    </dgm:pt>
    <dgm:pt modelId="{2DED94DB-A985-4187-A4A8-7481E30D8258}" type="parTrans" cxnId="{6D0E79ED-B045-448D-BDDC-A0A341C95A4C}">
      <dgm:prSet/>
      <dgm:spPr/>
      <dgm:t>
        <a:bodyPr/>
        <a:lstStyle/>
        <a:p>
          <a:endParaRPr lang="en-US"/>
        </a:p>
      </dgm:t>
    </dgm:pt>
    <dgm:pt modelId="{39C42FC0-16F9-41BF-ADAA-8E5D19A8AC07}" type="sibTrans" cxnId="{6D0E79ED-B045-448D-BDDC-A0A341C95A4C}">
      <dgm:prSet/>
      <dgm:spPr/>
      <dgm:t>
        <a:bodyPr/>
        <a:lstStyle/>
        <a:p>
          <a:endParaRPr lang="en-US"/>
        </a:p>
      </dgm:t>
    </dgm:pt>
    <dgm:pt modelId="{8EF95F86-3F79-4ACC-8770-5CDDB38BB4AB}">
      <dgm:prSet phldrT="[Text]"/>
      <dgm:spPr/>
      <dgm:t>
        <a:bodyPr/>
        <a:lstStyle/>
        <a:p>
          <a:r>
            <a:rPr lang="en-US" dirty="0" smtClean="0"/>
            <a:t>3.Should I do business with the client?</a:t>
          </a:r>
          <a:endParaRPr lang="en-US" dirty="0"/>
        </a:p>
      </dgm:t>
    </dgm:pt>
    <dgm:pt modelId="{F6448E2F-565A-4227-834C-9853BA009E26}" type="parTrans" cxnId="{F8181AF7-6FCA-4337-97A6-EA28DAE34D66}">
      <dgm:prSet/>
      <dgm:spPr/>
      <dgm:t>
        <a:bodyPr/>
        <a:lstStyle/>
        <a:p>
          <a:endParaRPr lang="en-US"/>
        </a:p>
      </dgm:t>
    </dgm:pt>
    <dgm:pt modelId="{F1653454-A170-4C8C-B366-37649EE6EE32}" type="sibTrans" cxnId="{F8181AF7-6FCA-4337-97A6-EA28DAE34D66}">
      <dgm:prSet/>
      <dgm:spPr/>
      <dgm:t>
        <a:bodyPr/>
        <a:lstStyle/>
        <a:p>
          <a:endParaRPr lang="en-US"/>
        </a:p>
      </dgm:t>
    </dgm:pt>
    <dgm:pt modelId="{C779FA91-D5EF-4283-AEFB-0B05FD00B540}" type="pres">
      <dgm:prSet presAssocID="{E1B0A051-18F9-4B0A-A8C8-B7C36C9BFC7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DB8199C-329F-452B-AF4E-ADD2ABE65926}" type="pres">
      <dgm:prSet presAssocID="{8EF95F86-3F79-4ACC-8770-5CDDB38BB4AB}" presName="Accent3" presStyleCnt="0"/>
      <dgm:spPr/>
    </dgm:pt>
    <dgm:pt modelId="{34894D94-2673-4236-857A-DC68B3C3942E}" type="pres">
      <dgm:prSet presAssocID="{8EF95F86-3F79-4ACC-8770-5CDDB38BB4AB}" presName="Accent" presStyleLbl="node1" presStyleIdx="0" presStyleCnt="3"/>
      <dgm:spPr/>
    </dgm:pt>
    <dgm:pt modelId="{E1483C0E-D27A-4886-B47B-CE3515F77021}" type="pres">
      <dgm:prSet presAssocID="{8EF95F86-3F79-4ACC-8770-5CDDB38BB4AB}" presName="ParentBackground3" presStyleCnt="0"/>
      <dgm:spPr/>
    </dgm:pt>
    <dgm:pt modelId="{9A1FCCB8-C0C6-4CAC-9B1A-A81CF042258A}" type="pres">
      <dgm:prSet presAssocID="{8EF95F86-3F79-4ACC-8770-5CDDB38BB4A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A282A934-20E7-4672-AF59-3E3CE0566CF0}" type="pres">
      <dgm:prSet presAssocID="{8EF95F86-3F79-4ACC-8770-5CDDB38BB4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41FA4-0B91-4372-B14A-CC0325B5C8A7}" type="pres">
      <dgm:prSet presAssocID="{DA66E3B6-7CC1-4E93-B43E-3D86E8AE6F61}" presName="Accent2" presStyleCnt="0"/>
      <dgm:spPr/>
    </dgm:pt>
    <dgm:pt modelId="{CA3D7D1E-598B-4B55-B25A-FF8D45699219}" type="pres">
      <dgm:prSet presAssocID="{DA66E3B6-7CC1-4E93-B43E-3D86E8AE6F61}" presName="Accent" presStyleLbl="node1" presStyleIdx="1" presStyleCnt="3"/>
      <dgm:spPr/>
    </dgm:pt>
    <dgm:pt modelId="{52415E16-59D1-4266-AAF8-3A8DB70ACB5C}" type="pres">
      <dgm:prSet presAssocID="{DA66E3B6-7CC1-4E93-B43E-3D86E8AE6F61}" presName="ParentBackground2" presStyleCnt="0"/>
      <dgm:spPr/>
    </dgm:pt>
    <dgm:pt modelId="{A388D8E4-733B-4FE3-9A80-98AA0079C05D}" type="pres">
      <dgm:prSet presAssocID="{DA66E3B6-7CC1-4E93-B43E-3D86E8AE6F61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EF4066B8-E9BE-454D-881A-E291292AA14C}" type="pres">
      <dgm:prSet presAssocID="{DA66E3B6-7CC1-4E93-B43E-3D86E8AE6F6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9CC34-7505-4F21-9309-013FF90C2951}" type="pres">
      <dgm:prSet presAssocID="{803D6D27-2BCB-48AF-B747-CFF130DE28CF}" presName="Accent1" presStyleCnt="0"/>
      <dgm:spPr/>
    </dgm:pt>
    <dgm:pt modelId="{839352A1-E159-494E-A988-E60AE9190D01}" type="pres">
      <dgm:prSet presAssocID="{803D6D27-2BCB-48AF-B747-CFF130DE28CF}" presName="Accent" presStyleLbl="node1" presStyleIdx="2" presStyleCnt="3"/>
      <dgm:spPr/>
    </dgm:pt>
    <dgm:pt modelId="{241C2D60-3776-4F02-81D5-FC2D97BBC055}" type="pres">
      <dgm:prSet presAssocID="{803D6D27-2BCB-48AF-B747-CFF130DE28CF}" presName="ParentBackground1" presStyleCnt="0"/>
      <dgm:spPr/>
    </dgm:pt>
    <dgm:pt modelId="{27958813-60BC-4BB1-8927-EE67368BA7EE}" type="pres">
      <dgm:prSet presAssocID="{803D6D27-2BCB-48AF-B747-CFF130DE28CF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252E9D8-6BCF-45EF-AF57-E50760015ABB}" type="pres">
      <dgm:prSet presAssocID="{803D6D27-2BCB-48AF-B747-CFF130DE28C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B96B8-52CA-4824-91A4-254B997A90AB}" type="presOf" srcId="{803D6D27-2BCB-48AF-B747-CFF130DE28CF}" destId="{27958813-60BC-4BB1-8927-EE67368BA7EE}" srcOrd="0" destOrd="0" presId="urn:microsoft.com/office/officeart/2011/layout/CircleProcess"/>
    <dgm:cxn modelId="{C9000756-27C2-4E3B-9D1E-0A0C586CAC58}" srcId="{E1B0A051-18F9-4B0A-A8C8-B7C36C9BFC7E}" destId="{803D6D27-2BCB-48AF-B747-CFF130DE28CF}" srcOrd="0" destOrd="0" parTransId="{9328453C-D050-4581-9E1B-71DB620C6B97}" sibTransId="{4DC06D8A-371D-4FD4-A13F-B245DE91F879}"/>
    <dgm:cxn modelId="{165E1CD8-0417-483D-95FC-54A5055D1E84}" type="presOf" srcId="{8EF95F86-3F79-4ACC-8770-5CDDB38BB4AB}" destId="{9A1FCCB8-C0C6-4CAC-9B1A-A81CF042258A}" srcOrd="0" destOrd="0" presId="urn:microsoft.com/office/officeart/2011/layout/CircleProcess"/>
    <dgm:cxn modelId="{EA112354-B84E-4A1A-9EE2-17858CFFE789}" type="presOf" srcId="{8EF95F86-3F79-4ACC-8770-5CDDB38BB4AB}" destId="{A282A934-20E7-4672-AF59-3E3CE0566CF0}" srcOrd="1" destOrd="0" presId="urn:microsoft.com/office/officeart/2011/layout/CircleProcess"/>
    <dgm:cxn modelId="{F8181AF7-6FCA-4337-97A6-EA28DAE34D66}" srcId="{E1B0A051-18F9-4B0A-A8C8-B7C36C9BFC7E}" destId="{8EF95F86-3F79-4ACC-8770-5CDDB38BB4AB}" srcOrd="2" destOrd="0" parTransId="{F6448E2F-565A-4227-834C-9853BA009E26}" sibTransId="{F1653454-A170-4C8C-B366-37649EE6EE32}"/>
    <dgm:cxn modelId="{53575079-E42F-4345-96E7-CED9BB0D5A2F}" type="presOf" srcId="{DA66E3B6-7CC1-4E93-B43E-3D86E8AE6F61}" destId="{EF4066B8-E9BE-454D-881A-E291292AA14C}" srcOrd="1" destOrd="0" presId="urn:microsoft.com/office/officeart/2011/layout/CircleProcess"/>
    <dgm:cxn modelId="{92DC2BC0-698F-4493-818B-B246C7C6000C}" type="presOf" srcId="{DA66E3B6-7CC1-4E93-B43E-3D86E8AE6F61}" destId="{A388D8E4-733B-4FE3-9A80-98AA0079C05D}" srcOrd="0" destOrd="0" presId="urn:microsoft.com/office/officeart/2011/layout/CircleProcess"/>
    <dgm:cxn modelId="{B187117E-CDF1-423A-BDE4-8CC59ECF0857}" type="presOf" srcId="{803D6D27-2BCB-48AF-B747-CFF130DE28CF}" destId="{5252E9D8-6BCF-45EF-AF57-E50760015ABB}" srcOrd="1" destOrd="0" presId="urn:microsoft.com/office/officeart/2011/layout/CircleProcess"/>
    <dgm:cxn modelId="{2E945F85-F667-4777-AFDC-415724BB8781}" type="presOf" srcId="{E1B0A051-18F9-4B0A-A8C8-B7C36C9BFC7E}" destId="{C779FA91-D5EF-4283-AEFB-0B05FD00B540}" srcOrd="0" destOrd="0" presId="urn:microsoft.com/office/officeart/2011/layout/CircleProcess"/>
    <dgm:cxn modelId="{6D0E79ED-B045-448D-BDDC-A0A341C95A4C}" srcId="{E1B0A051-18F9-4B0A-A8C8-B7C36C9BFC7E}" destId="{DA66E3B6-7CC1-4E93-B43E-3D86E8AE6F61}" srcOrd="1" destOrd="0" parTransId="{2DED94DB-A985-4187-A4A8-7481E30D8258}" sibTransId="{39C42FC0-16F9-41BF-ADAA-8E5D19A8AC07}"/>
    <dgm:cxn modelId="{3F9BFF92-944D-4E79-BF4D-086A65B9BCDE}" type="presParOf" srcId="{C779FA91-D5EF-4283-AEFB-0B05FD00B540}" destId="{CDB8199C-329F-452B-AF4E-ADD2ABE65926}" srcOrd="0" destOrd="0" presId="urn:microsoft.com/office/officeart/2011/layout/CircleProcess"/>
    <dgm:cxn modelId="{803B26C7-E4C8-46F9-B4F7-D9B6AA8CBC01}" type="presParOf" srcId="{CDB8199C-329F-452B-AF4E-ADD2ABE65926}" destId="{34894D94-2673-4236-857A-DC68B3C3942E}" srcOrd="0" destOrd="0" presId="urn:microsoft.com/office/officeart/2011/layout/CircleProcess"/>
    <dgm:cxn modelId="{38D5D944-4DDA-4FD0-9BAF-3AF62A6A8744}" type="presParOf" srcId="{C779FA91-D5EF-4283-AEFB-0B05FD00B540}" destId="{E1483C0E-D27A-4886-B47B-CE3515F77021}" srcOrd="1" destOrd="0" presId="urn:microsoft.com/office/officeart/2011/layout/CircleProcess"/>
    <dgm:cxn modelId="{A34F85AC-1036-4448-8F81-BDE5F6408C26}" type="presParOf" srcId="{E1483C0E-D27A-4886-B47B-CE3515F77021}" destId="{9A1FCCB8-C0C6-4CAC-9B1A-A81CF042258A}" srcOrd="0" destOrd="0" presId="urn:microsoft.com/office/officeart/2011/layout/CircleProcess"/>
    <dgm:cxn modelId="{E42C772A-A1A1-4062-9202-0BF4AC2B79E3}" type="presParOf" srcId="{C779FA91-D5EF-4283-AEFB-0B05FD00B540}" destId="{A282A934-20E7-4672-AF59-3E3CE0566CF0}" srcOrd="2" destOrd="0" presId="urn:microsoft.com/office/officeart/2011/layout/CircleProcess"/>
    <dgm:cxn modelId="{06CA8340-5271-4E08-B883-DD43FC3333DE}" type="presParOf" srcId="{C779FA91-D5EF-4283-AEFB-0B05FD00B540}" destId="{8A441FA4-0B91-4372-B14A-CC0325B5C8A7}" srcOrd="3" destOrd="0" presId="urn:microsoft.com/office/officeart/2011/layout/CircleProcess"/>
    <dgm:cxn modelId="{E7BBCE03-A81C-4E8D-A185-6A0A279BBA31}" type="presParOf" srcId="{8A441FA4-0B91-4372-B14A-CC0325B5C8A7}" destId="{CA3D7D1E-598B-4B55-B25A-FF8D45699219}" srcOrd="0" destOrd="0" presId="urn:microsoft.com/office/officeart/2011/layout/CircleProcess"/>
    <dgm:cxn modelId="{A04AB3FB-B7F2-4BF4-B0EF-2F78540EEA29}" type="presParOf" srcId="{C779FA91-D5EF-4283-AEFB-0B05FD00B540}" destId="{52415E16-59D1-4266-AAF8-3A8DB70ACB5C}" srcOrd="4" destOrd="0" presId="urn:microsoft.com/office/officeart/2011/layout/CircleProcess"/>
    <dgm:cxn modelId="{7C745B08-7633-4128-9CE4-426B0479F07E}" type="presParOf" srcId="{52415E16-59D1-4266-AAF8-3A8DB70ACB5C}" destId="{A388D8E4-733B-4FE3-9A80-98AA0079C05D}" srcOrd="0" destOrd="0" presId="urn:microsoft.com/office/officeart/2011/layout/CircleProcess"/>
    <dgm:cxn modelId="{E48BED7F-8174-42FD-90A2-6CA3D7D77998}" type="presParOf" srcId="{C779FA91-D5EF-4283-AEFB-0B05FD00B540}" destId="{EF4066B8-E9BE-454D-881A-E291292AA14C}" srcOrd="5" destOrd="0" presId="urn:microsoft.com/office/officeart/2011/layout/CircleProcess"/>
    <dgm:cxn modelId="{B5FB00FC-7AE5-4345-B04E-9187B16BE4E5}" type="presParOf" srcId="{C779FA91-D5EF-4283-AEFB-0B05FD00B540}" destId="{E909CC34-7505-4F21-9309-013FF90C2951}" srcOrd="6" destOrd="0" presId="urn:microsoft.com/office/officeart/2011/layout/CircleProcess"/>
    <dgm:cxn modelId="{566F382C-7939-47CB-AECE-AE41BC533DF1}" type="presParOf" srcId="{E909CC34-7505-4F21-9309-013FF90C2951}" destId="{839352A1-E159-494E-A988-E60AE9190D01}" srcOrd="0" destOrd="0" presId="urn:microsoft.com/office/officeart/2011/layout/CircleProcess"/>
    <dgm:cxn modelId="{2A0ED817-7AE0-446C-B110-CDB754CAB199}" type="presParOf" srcId="{C779FA91-D5EF-4283-AEFB-0B05FD00B540}" destId="{241C2D60-3776-4F02-81D5-FC2D97BBC055}" srcOrd="7" destOrd="0" presId="urn:microsoft.com/office/officeart/2011/layout/CircleProcess"/>
    <dgm:cxn modelId="{3C75D04E-85FC-4ABC-A185-BD7D94B64C50}" type="presParOf" srcId="{241C2D60-3776-4F02-81D5-FC2D97BBC055}" destId="{27958813-60BC-4BB1-8927-EE67368BA7EE}" srcOrd="0" destOrd="0" presId="urn:microsoft.com/office/officeart/2011/layout/CircleProcess"/>
    <dgm:cxn modelId="{D3AE56F9-F0DF-49F8-91D5-657CDFC17ADE}" type="presParOf" srcId="{C779FA91-D5EF-4283-AEFB-0B05FD00B540}" destId="{5252E9D8-6BCF-45EF-AF57-E50760015AB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FF6F6-C29E-4ED2-B056-497B205EF40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78E9858B-E5C0-447A-91C2-77C70407F80C}">
      <dgm:prSet phldrT="[Text]"/>
      <dgm:spPr/>
      <dgm:t>
        <a:bodyPr/>
        <a:lstStyle/>
        <a:p>
          <a:r>
            <a:rPr lang="en-US" b="1" dirty="0" smtClean="0"/>
            <a:t>1) Request for business relationship</a:t>
          </a:r>
          <a:endParaRPr lang="en-US" b="1" dirty="0"/>
        </a:p>
      </dgm:t>
    </dgm:pt>
    <dgm:pt modelId="{CAB75983-6132-48D3-AAA5-AE082747B5AF}" type="parTrans" cxnId="{19DEDD25-D415-43E0-BBBC-A407D837FEBC}">
      <dgm:prSet/>
      <dgm:spPr/>
      <dgm:t>
        <a:bodyPr/>
        <a:lstStyle/>
        <a:p>
          <a:endParaRPr lang="en-US"/>
        </a:p>
      </dgm:t>
    </dgm:pt>
    <dgm:pt modelId="{2A61A01B-BBB7-4145-AE47-34F4149C3B1E}" type="sibTrans" cxnId="{19DEDD25-D415-43E0-BBBC-A407D837FEBC}">
      <dgm:prSet/>
      <dgm:spPr/>
      <dgm:t>
        <a:bodyPr/>
        <a:lstStyle/>
        <a:p>
          <a:endParaRPr lang="en-US"/>
        </a:p>
      </dgm:t>
    </dgm:pt>
    <dgm:pt modelId="{414D0DE9-3B5B-49E1-AC18-61E634F1FE90}">
      <dgm:prSet phldrT="[Text]"/>
      <dgm:spPr/>
      <dgm:t>
        <a:bodyPr/>
        <a:lstStyle/>
        <a:p>
          <a:r>
            <a:rPr lang="en-US" b="1" dirty="0" smtClean="0"/>
            <a:t>2) Data &amp; Document Collection</a:t>
          </a:r>
          <a:endParaRPr lang="en-US" b="1" dirty="0"/>
        </a:p>
      </dgm:t>
    </dgm:pt>
    <dgm:pt modelId="{CC5BE413-4FEF-4D5E-AD1D-7B24013DA0B9}" type="parTrans" cxnId="{740AB799-6B79-428B-8AAF-9EAB0094085A}">
      <dgm:prSet/>
      <dgm:spPr/>
      <dgm:t>
        <a:bodyPr/>
        <a:lstStyle/>
        <a:p>
          <a:endParaRPr lang="en-US"/>
        </a:p>
      </dgm:t>
    </dgm:pt>
    <dgm:pt modelId="{D084339B-F6F5-45CB-B6FE-4A73618F1ADA}" type="sibTrans" cxnId="{740AB799-6B79-428B-8AAF-9EAB0094085A}">
      <dgm:prSet/>
      <dgm:spPr/>
      <dgm:t>
        <a:bodyPr/>
        <a:lstStyle/>
        <a:p>
          <a:endParaRPr lang="en-US"/>
        </a:p>
      </dgm:t>
    </dgm:pt>
    <dgm:pt modelId="{D12CE374-2299-4505-880E-1D9502E4B003}">
      <dgm:prSet phldrT="[Text]"/>
      <dgm:spPr/>
      <dgm:t>
        <a:bodyPr/>
        <a:lstStyle/>
        <a:p>
          <a:r>
            <a:rPr lang="en-US" b="1" dirty="0" smtClean="0"/>
            <a:t>3) Due Diligence Processing</a:t>
          </a:r>
          <a:endParaRPr lang="en-US" b="1" dirty="0"/>
        </a:p>
      </dgm:t>
    </dgm:pt>
    <dgm:pt modelId="{F51B6D16-926E-45B4-BDB9-3E76B996C909}" type="parTrans" cxnId="{8EC2E3B8-AB4A-497F-A9A7-D19D393FE75B}">
      <dgm:prSet/>
      <dgm:spPr/>
      <dgm:t>
        <a:bodyPr/>
        <a:lstStyle/>
        <a:p>
          <a:endParaRPr lang="en-US"/>
        </a:p>
      </dgm:t>
    </dgm:pt>
    <dgm:pt modelId="{48608B10-9BC1-4011-8D65-509C6E1FD133}" type="sibTrans" cxnId="{8EC2E3B8-AB4A-497F-A9A7-D19D393FE75B}">
      <dgm:prSet/>
      <dgm:spPr/>
      <dgm:t>
        <a:bodyPr/>
        <a:lstStyle/>
        <a:p>
          <a:endParaRPr lang="en-US"/>
        </a:p>
      </dgm:t>
    </dgm:pt>
    <dgm:pt modelId="{9DC3BDD0-FBA9-4610-B584-AE92E82FC058}">
      <dgm:prSet phldrT="[Text]"/>
      <dgm:spPr/>
      <dgm:t>
        <a:bodyPr/>
        <a:lstStyle/>
        <a:p>
          <a:r>
            <a:rPr lang="en-US" b="1" dirty="0" smtClean="0"/>
            <a:t>4) Screening &amp; substantiation</a:t>
          </a:r>
          <a:endParaRPr lang="en-US" b="1" dirty="0"/>
        </a:p>
      </dgm:t>
    </dgm:pt>
    <dgm:pt modelId="{AA70FD8D-72B2-4D61-96A6-E953C1DBB64D}" type="parTrans" cxnId="{4DDDEB53-CC2F-4E08-B0E0-E43CAA4BAC0F}">
      <dgm:prSet/>
      <dgm:spPr/>
      <dgm:t>
        <a:bodyPr/>
        <a:lstStyle/>
        <a:p>
          <a:endParaRPr lang="en-US"/>
        </a:p>
      </dgm:t>
    </dgm:pt>
    <dgm:pt modelId="{F320C59D-8389-492A-8CE0-A923BB367C2C}" type="sibTrans" cxnId="{4DDDEB53-CC2F-4E08-B0E0-E43CAA4BAC0F}">
      <dgm:prSet/>
      <dgm:spPr/>
      <dgm:t>
        <a:bodyPr/>
        <a:lstStyle/>
        <a:p>
          <a:endParaRPr lang="en-US"/>
        </a:p>
      </dgm:t>
    </dgm:pt>
    <dgm:pt modelId="{A4B318A7-7739-4D1C-B152-3462F9485291}">
      <dgm:prSet phldrT="[Text]"/>
      <dgm:spPr/>
      <dgm:t>
        <a:bodyPr/>
        <a:lstStyle/>
        <a:p>
          <a:r>
            <a:rPr lang="en-US" b="1" dirty="0" smtClean="0"/>
            <a:t>5) Risk Assessment</a:t>
          </a:r>
          <a:endParaRPr lang="en-US" b="1" dirty="0"/>
        </a:p>
      </dgm:t>
    </dgm:pt>
    <dgm:pt modelId="{A5D0BA6E-7BA1-4743-A1ED-4E7F47DC50BF}" type="parTrans" cxnId="{55239B1B-2B8A-4CCA-8107-9E65829D1999}">
      <dgm:prSet/>
      <dgm:spPr/>
      <dgm:t>
        <a:bodyPr/>
        <a:lstStyle/>
        <a:p>
          <a:endParaRPr lang="en-US"/>
        </a:p>
      </dgm:t>
    </dgm:pt>
    <dgm:pt modelId="{B009A8D8-5AFF-4C03-9B53-F3A49DC6B8AD}" type="sibTrans" cxnId="{55239B1B-2B8A-4CCA-8107-9E65829D1999}">
      <dgm:prSet/>
      <dgm:spPr/>
      <dgm:t>
        <a:bodyPr/>
        <a:lstStyle/>
        <a:p>
          <a:endParaRPr lang="en-US"/>
        </a:p>
      </dgm:t>
    </dgm:pt>
    <dgm:pt modelId="{6F9C77D4-E8B6-40C5-8E95-56CCC08885CE}">
      <dgm:prSet phldrT="[Text]"/>
      <dgm:spPr/>
      <dgm:t>
        <a:bodyPr/>
        <a:lstStyle/>
        <a:p>
          <a:r>
            <a:rPr lang="en-US" b="1" dirty="0" smtClean="0"/>
            <a:t>6) QA</a:t>
          </a:r>
          <a:endParaRPr lang="en-US" b="1" dirty="0"/>
        </a:p>
      </dgm:t>
    </dgm:pt>
    <dgm:pt modelId="{358D2275-F3F2-4EF4-80E9-2D79D56552E9}" type="parTrans" cxnId="{96E65F55-96F6-43EC-8EF8-5C70FEAFECCC}">
      <dgm:prSet/>
      <dgm:spPr/>
      <dgm:t>
        <a:bodyPr/>
        <a:lstStyle/>
        <a:p>
          <a:endParaRPr lang="en-US"/>
        </a:p>
      </dgm:t>
    </dgm:pt>
    <dgm:pt modelId="{4A3454DC-F076-402E-93C9-F915B8EEFF65}" type="sibTrans" cxnId="{96E65F55-96F6-43EC-8EF8-5C70FEAFECCC}">
      <dgm:prSet/>
      <dgm:spPr/>
      <dgm:t>
        <a:bodyPr/>
        <a:lstStyle/>
        <a:p>
          <a:endParaRPr lang="en-US"/>
        </a:p>
      </dgm:t>
    </dgm:pt>
    <dgm:pt modelId="{7EFD17E5-8BC0-4509-A982-862DC75CD210}" type="pres">
      <dgm:prSet presAssocID="{230FF6F6-C29E-4ED2-B056-497B205EF40A}" presName="Name0" presStyleCnt="0">
        <dgm:presLayoutVars>
          <dgm:dir/>
          <dgm:animLvl val="lvl"/>
          <dgm:resizeHandles val="exact"/>
        </dgm:presLayoutVars>
      </dgm:prSet>
      <dgm:spPr/>
    </dgm:pt>
    <dgm:pt modelId="{4DBECDA2-3A96-4D37-8C47-D258C77030A2}" type="pres">
      <dgm:prSet presAssocID="{78E9858B-E5C0-447A-91C2-77C70407F80C}" presName="parTxOnly" presStyleLbl="node1" presStyleIdx="0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6B582-143C-4425-AF63-89522278D96B}" type="pres">
      <dgm:prSet presAssocID="{2A61A01B-BBB7-4145-AE47-34F4149C3B1E}" presName="parTxOnlySpace" presStyleCnt="0"/>
      <dgm:spPr/>
    </dgm:pt>
    <dgm:pt modelId="{38864A0C-5308-45BE-B6B4-0BF203FFF94F}" type="pres">
      <dgm:prSet presAssocID="{414D0DE9-3B5B-49E1-AC18-61E634F1FE90}" presName="parTxOnly" presStyleLbl="node1" presStyleIdx="1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63090-24E2-4AA1-B2AA-E2BF8C92AB4E}" type="pres">
      <dgm:prSet presAssocID="{D084339B-F6F5-45CB-B6FE-4A73618F1ADA}" presName="parTxOnlySpace" presStyleCnt="0"/>
      <dgm:spPr/>
    </dgm:pt>
    <dgm:pt modelId="{354FD0C4-E6E7-4135-A9C0-2E2A4E2C13E1}" type="pres">
      <dgm:prSet presAssocID="{D12CE374-2299-4505-880E-1D9502E4B003}" presName="parTxOnly" presStyleLbl="node1" presStyleIdx="2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94DAD-2DB1-4DAB-81AC-7C07C96E01DC}" type="pres">
      <dgm:prSet presAssocID="{48608B10-9BC1-4011-8D65-509C6E1FD133}" presName="parTxOnlySpace" presStyleCnt="0"/>
      <dgm:spPr/>
    </dgm:pt>
    <dgm:pt modelId="{8C42F8C2-9039-4C2A-BEAF-1E5BF7ADCD62}" type="pres">
      <dgm:prSet presAssocID="{9DC3BDD0-FBA9-4610-B584-AE92E82FC058}" presName="parTxOnly" presStyleLbl="node1" presStyleIdx="3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2C594-5A68-48F1-9F19-563BCF980BDC}" type="pres">
      <dgm:prSet presAssocID="{F320C59D-8389-492A-8CE0-A923BB367C2C}" presName="parTxOnlySpace" presStyleCnt="0"/>
      <dgm:spPr/>
    </dgm:pt>
    <dgm:pt modelId="{C4886264-EC78-4340-9DE4-003479B659B2}" type="pres">
      <dgm:prSet presAssocID="{A4B318A7-7739-4D1C-B152-3462F9485291}" presName="parTxOnly" presStyleLbl="node1" presStyleIdx="4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5FC39-87DC-4730-82CF-A12B697FC62A}" type="pres">
      <dgm:prSet presAssocID="{B009A8D8-5AFF-4C03-9B53-F3A49DC6B8AD}" presName="parTxOnlySpace" presStyleCnt="0"/>
      <dgm:spPr/>
    </dgm:pt>
    <dgm:pt modelId="{1736AC97-C684-413F-B766-9AAA31B245F5}" type="pres">
      <dgm:prSet presAssocID="{6F9C77D4-E8B6-40C5-8E95-56CCC08885CE}" presName="parTxOnly" presStyleLbl="node1" presStyleIdx="5" presStyleCnt="6" custLinFactNeighborY="-85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65F55-96F6-43EC-8EF8-5C70FEAFECCC}" srcId="{230FF6F6-C29E-4ED2-B056-497B205EF40A}" destId="{6F9C77D4-E8B6-40C5-8E95-56CCC08885CE}" srcOrd="5" destOrd="0" parTransId="{358D2275-F3F2-4EF4-80E9-2D79D56552E9}" sibTransId="{4A3454DC-F076-402E-93C9-F915B8EEFF65}"/>
    <dgm:cxn modelId="{8F1A1E21-5DEB-4401-BF29-AEFE8F0F13D2}" type="presOf" srcId="{6F9C77D4-E8B6-40C5-8E95-56CCC08885CE}" destId="{1736AC97-C684-413F-B766-9AAA31B245F5}" srcOrd="0" destOrd="0" presId="urn:microsoft.com/office/officeart/2005/8/layout/chevron1"/>
    <dgm:cxn modelId="{4DDDEB53-CC2F-4E08-B0E0-E43CAA4BAC0F}" srcId="{230FF6F6-C29E-4ED2-B056-497B205EF40A}" destId="{9DC3BDD0-FBA9-4610-B584-AE92E82FC058}" srcOrd="3" destOrd="0" parTransId="{AA70FD8D-72B2-4D61-96A6-E953C1DBB64D}" sibTransId="{F320C59D-8389-492A-8CE0-A923BB367C2C}"/>
    <dgm:cxn modelId="{6C1FE1D3-DEA4-4CD8-A92C-24BAB9695A45}" type="presOf" srcId="{D12CE374-2299-4505-880E-1D9502E4B003}" destId="{354FD0C4-E6E7-4135-A9C0-2E2A4E2C13E1}" srcOrd="0" destOrd="0" presId="urn:microsoft.com/office/officeart/2005/8/layout/chevron1"/>
    <dgm:cxn modelId="{8EC2E3B8-AB4A-497F-A9A7-D19D393FE75B}" srcId="{230FF6F6-C29E-4ED2-B056-497B205EF40A}" destId="{D12CE374-2299-4505-880E-1D9502E4B003}" srcOrd="2" destOrd="0" parTransId="{F51B6D16-926E-45B4-BDB9-3E76B996C909}" sibTransId="{48608B10-9BC1-4011-8D65-509C6E1FD133}"/>
    <dgm:cxn modelId="{740AB799-6B79-428B-8AAF-9EAB0094085A}" srcId="{230FF6F6-C29E-4ED2-B056-497B205EF40A}" destId="{414D0DE9-3B5B-49E1-AC18-61E634F1FE90}" srcOrd="1" destOrd="0" parTransId="{CC5BE413-4FEF-4D5E-AD1D-7B24013DA0B9}" sibTransId="{D084339B-F6F5-45CB-B6FE-4A73618F1ADA}"/>
    <dgm:cxn modelId="{83D1C642-8411-4D56-8F5A-0EAA016423B4}" type="presOf" srcId="{A4B318A7-7739-4D1C-B152-3462F9485291}" destId="{C4886264-EC78-4340-9DE4-003479B659B2}" srcOrd="0" destOrd="0" presId="urn:microsoft.com/office/officeart/2005/8/layout/chevron1"/>
    <dgm:cxn modelId="{19DEDD25-D415-43E0-BBBC-A407D837FEBC}" srcId="{230FF6F6-C29E-4ED2-B056-497B205EF40A}" destId="{78E9858B-E5C0-447A-91C2-77C70407F80C}" srcOrd="0" destOrd="0" parTransId="{CAB75983-6132-48D3-AAA5-AE082747B5AF}" sibTransId="{2A61A01B-BBB7-4145-AE47-34F4149C3B1E}"/>
    <dgm:cxn modelId="{6041E90B-627C-4A57-B684-D675C06D3F79}" type="presOf" srcId="{230FF6F6-C29E-4ED2-B056-497B205EF40A}" destId="{7EFD17E5-8BC0-4509-A982-862DC75CD210}" srcOrd="0" destOrd="0" presId="urn:microsoft.com/office/officeart/2005/8/layout/chevron1"/>
    <dgm:cxn modelId="{29374087-9309-4ADA-822D-79C8147D6C02}" type="presOf" srcId="{414D0DE9-3B5B-49E1-AC18-61E634F1FE90}" destId="{38864A0C-5308-45BE-B6B4-0BF203FFF94F}" srcOrd="0" destOrd="0" presId="urn:microsoft.com/office/officeart/2005/8/layout/chevron1"/>
    <dgm:cxn modelId="{7308B87E-6B59-4BCF-95AA-D9ED0DE9A2C9}" type="presOf" srcId="{9DC3BDD0-FBA9-4610-B584-AE92E82FC058}" destId="{8C42F8C2-9039-4C2A-BEAF-1E5BF7ADCD62}" srcOrd="0" destOrd="0" presId="urn:microsoft.com/office/officeart/2005/8/layout/chevron1"/>
    <dgm:cxn modelId="{085AF941-B23E-4E50-A5AB-63A63AAD6B7F}" type="presOf" srcId="{78E9858B-E5C0-447A-91C2-77C70407F80C}" destId="{4DBECDA2-3A96-4D37-8C47-D258C77030A2}" srcOrd="0" destOrd="0" presId="urn:microsoft.com/office/officeart/2005/8/layout/chevron1"/>
    <dgm:cxn modelId="{55239B1B-2B8A-4CCA-8107-9E65829D1999}" srcId="{230FF6F6-C29E-4ED2-B056-497B205EF40A}" destId="{A4B318A7-7739-4D1C-B152-3462F9485291}" srcOrd="4" destOrd="0" parTransId="{A5D0BA6E-7BA1-4743-A1ED-4E7F47DC50BF}" sibTransId="{B009A8D8-5AFF-4C03-9B53-F3A49DC6B8AD}"/>
    <dgm:cxn modelId="{D03C095A-8005-41BC-B4B9-5FE476E60024}" type="presParOf" srcId="{7EFD17E5-8BC0-4509-A982-862DC75CD210}" destId="{4DBECDA2-3A96-4D37-8C47-D258C77030A2}" srcOrd="0" destOrd="0" presId="urn:microsoft.com/office/officeart/2005/8/layout/chevron1"/>
    <dgm:cxn modelId="{DE2140BF-0D45-4AA0-A201-7BE80299C0F9}" type="presParOf" srcId="{7EFD17E5-8BC0-4509-A982-862DC75CD210}" destId="{6D16B582-143C-4425-AF63-89522278D96B}" srcOrd="1" destOrd="0" presId="urn:microsoft.com/office/officeart/2005/8/layout/chevron1"/>
    <dgm:cxn modelId="{E11DD01D-9EDE-4738-AE37-AABF91AE7A16}" type="presParOf" srcId="{7EFD17E5-8BC0-4509-A982-862DC75CD210}" destId="{38864A0C-5308-45BE-B6B4-0BF203FFF94F}" srcOrd="2" destOrd="0" presId="urn:microsoft.com/office/officeart/2005/8/layout/chevron1"/>
    <dgm:cxn modelId="{69D84582-7DC5-4538-8D83-B8F912FA02C8}" type="presParOf" srcId="{7EFD17E5-8BC0-4509-A982-862DC75CD210}" destId="{76463090-24E2-4AA1-B2AA-E2BF8C92AB4E}" srcOrd="3" destOrd="0" presId="urn:microsoft.com/office/officeart/2005/8/layout/chevron1"/>
    <dgm:cxn modelId="{9250629C-7A99-4244-AC66-572B70CC8ED8}" type="presParOf" srcId="{7EFD17E5-8BC0-4509-A982-862DC75CD210}" destId="{354FD0C4-E6E7-4135-A9C0-2E2A4E2C13E1}" srcOrd="4" destOrd="0" presId="urn:microsoft.com/office/officeart/2005/8/layout/chevron1"/>
    <dgm:cxn modelId="{F16A6B26-2851-4F5B-B541-635BF45AD42F}" type="presParOf" srcId="{7EFD17E5-8BC0-4509-A982-862DC75CD210}" destId="{D0B94DAD-2DB1-4DAB-81AC-7C07C96E01DC}" srcOrd="5" destOrd="0" presId="urn:microsoft.com/office/officeart/2005/8/layout/chevron1"/>
    <dgm:cxn modelId="{1A160811-C5BE-48F2-9F0E-CE170A67A914}" type="presParOf" srcId="{7EFD17E5-8BC0-4509-A982-862DC75CD210}" destId="{8C42F8C2-9039-4C2A-BEAF-1E5BF7ADCD62}" srcOrd="6" destOrd="0" presId="urn:microsoft.com/office/officeart/2005/8/layout/chevron1"/>
    <dgm:cxn modelId="{F0089C4A-A337-416C-9DF5-56B2E75F13B0}" type="presParOf" srcId="{7EFD17E5-8BC0-4509-A982-862DC75CD210}" destId="{7E72C594-5A68-48F1-9F19-563BCF980BDC}" srcOrd="7" destOrd="0" presId="urn:microsoft.com/office/officeart/2005/8/layout/chevron1"/>
    <dgm:cxn modelId="{EC3C08E3-E77C-42B9-965C-52AA9DC5D471}" type="presParOf" srcId="{7EFD17E5-8BC0-4509-A982-862DC75CD210}" destId="{C4886264-EC78-4340-9DE4-003479B659B2}" srcOrd="8" destOrd="0" presId="urn:microsoft.com/office/officeart/2005/8/layout/chevron1"/>
    <dgm:cxn modelId="{F27E61AD-AF74-483B-AD6E-0869032FB483}" type="presParOf" srcId="{7EFD17E5-8BC0-4509-A982-862DC75CD210}" destId="{F345FC39-87DC-4730-82CF-A12B697FC62A}" srcOrd="9" destOrd="0" presId="urn:microsoft.com/office/officeart/2005/8/layout/chevron1"/>
    <dgm:cxn modelId="{A5CF30C8-5C0D-4CEE-9F24-48384E9311A7}" type="presParOf" srcId="{7EFD17E5-8BC0-4509-A982-862DC75CD210}" destId="{1736AC97-C684-413F-B766-9AAA31B245F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D02DD-45DE-46A2-A646-1729D41FD14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6FFA12-9124-4869-A7FF-187CCE50A3AD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5E0320E5-ECEE-4A12-9E9C-286C1D29E5AA}" type="parTrans" cxnId="{C34F8CBE-D1CB-46CB-B5AC-89AE57F9C1C1}">
      <dgm:prSet/>
      <dgm:spPr/>
      <dgm:t>
        <a:bodyPr/>
        <a:lstStyle/>
        <a:p>
          <a:endParaRPr lang="en-US"/>
        </a:p>
      </dgm:t>
    </dgm:pt>
    <dgm:pt modelId="{42C85E05-16ED-4BD1-8CE5-C1CE2C2CD139}" type="sibTrans" cxnId="{C34F8CBE-D1CB-46CB-B5AC-89AE57F9C1C1}">
      <dgm:prSet/>
      <dgm:spPr/>
      <dgm:t>
        <a:bodyPr/>
        <a:lstStyle/>
        <a:p>
          <a:endParaRPr lang="en-US"/>
        </a:p>
      </dgm:t>
    </dgm:pt>
    <dgm:pt modelId="{82545004-8DE4-4088-B8C6-A46E3593D44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5486E41-D3F2-4CBC-B9F4-F1AA65E7A631}" type="parTrans" cxnId="{48DA4790-0A97-44B1-A405-19BE5147F979}">
      <dgm:prSet/>
      <dgm:spPr/>
      <dgm:t>
        <a:bodyPr/>
        <a:lstStyle/>
        <a:p>
          <a:endParaRPr lang="en-US"/>
        </a:p>
      </dgm:t>
    </dgm:pt>
    <dgm:pt modelId="{7A4EE9B7-D6EC-46F4-A9D7-939FB0E693F6}" type="sibTrans" cxnId="{48DA4790-0A97-44B1-A405-19BE5147F979}">
      <dgm:prSet/>
      <dgm:spPr/>
      <dgm:t>
        <a:bodyPr/>
        <a:lstStyle/>
        <a:p>
          <a:endParaRPr lang="en-US"/>
        </a:p>
      </dgm:t>
    </dgm:pt>
    <dgm:pt modelId="{D46248AA-E749-4D95-92CC-8BCC21A79C01}">
      <dgm:prSet phldrT="[Text]"/>
      <dgm:spPr/>
      <dgm:t>
        <a:bodyPr/>
        <a:lstStyle/>
        <a:p>
          <a:r>
            <a:rPr lang="en-US" dirty="0" smtClean="0"/>
            <a:t>Execute</a:t>
          </a:r>
          <a:endParaRPr lang="en-US" dirty="0"/>
        </a:p>
      </dgm:t>
    </dgm:pt>
    <dgm:pt modelId="{269FA928-A89B-49FD-A015-BE11B4067AB0}" type="parTrans" cxnId="{E181E2CE-27D1-42D5-B10A-03EA3BC8AE19}">
      <dgm:prSet/>
      <dgm:spPr/>
      <dgm:t>
        <a:bodyPr/>
        <a:lstStyle/>
        <a:p>
          <a:endParaRPr lang="en-US"/>
        </a:p>
      </dgm:t>
    </dgm:pt>
    <dgm:pt modelId="{ADDFFF11-7A83-4CA1-9AD0-3B24D688AE57}" type="sibTrans" cxnId="{E181E2CE-27D1-42D5-B10A-03EA3BC8AE19}">
      <dgm:prSet/>
      <dgm:spPr/>
      <dgm:t>
        <a:bodyPr/>
        <a:lstStyle/>
        <a:p>
          <a:endParaRPr lang="en-US"/>
        </a:p>
      </dgm:t>
    </dgm:pt>
    <dgm:pt modelId="{AC7884B7-3020-4198-84CF-BBAFB88D453E}">
      <dgm:prSet phldrT="[Text]"/>
      <dgm:spPr/>
      <dgm:t>
        <a:bodyPr/>
        <a:lstStyle/>
        <a:p>
          <a:r>
            <a:rPr lang="en-US" dirty="0" smtClean="0"/>
            <a:t>Review</a:t>
          </a:r>
          <a:endParaRPr lang="en-US" dirty="0"/>
        </a:p>
      </dgm:t>
    </dgm:pt>
    <dgm:pt modelId="{0AA9CC9A-B998-4161-9223-2794EC178B11}" type="parTrans" cxnId="{5B001353-924D-4EEB-98D7-B9CEA9BF16A2}">
      <dgm:prSet/>
      <dgm:spPr/>
      <dgm:t>
        <a:bodyPr/>
        <a:lstStyle/>
        <a:p>
          <a:endParaRPr lang="en-US"/>
        </a:p>
      </dgm:t>
    </dgm:pt>
    <dgm:pt modelId="{F2DF1B9C-1A62-4E89-AE05-92C67346A6F9}" type="sibTrans" cxnId="{5B001353-924D-4EEB-98D7-B9CEA9BF16A2}">
      <dgm:prSet/>
      <dgm:spPr/>
      <dgm:t>
        <a:bodyPr/>
        <a:lstStyle/>
        <a:p>
          <a:endParaRPr lang="en-US"/>
        </a:p>
      </dgm:t>
    </dgm:pt>
    <dgm:pt modelId="{FDBD2E36-088E-4AD7-BEBA-9A9AF6D996CD}" type="pres">
      <dgm:prSet presAssocID="{6CCD02DD-45DE-46A2-A646-1729D41FD1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42019-3915-4B15-8380-AA2312D4AE3D}" type="pres">
      <dgm:prSet presAssocID="{F76FFA12-9124-4869-A7FF-187CCE50A3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71E8A-0C9C-431D-9C5F-810792EAFF7E}" type="pres">
      <dgm:prSet presAssocID="{F76FFA12-9124-4869-A7FF-187CCE50A3AD}" presName="spNode" presStyleCnt="0"/>
      <dgm:spPr/>
    </dgm:pt>
    <dgm:pt modelId="{DD037FF3-3086-4F24-AD5C-67AD87C57E82}" type="pres">
      <dgm:prSet presAssocID="{42C85E05-16ED-4BD1-8CE5-C1CE2C2CD13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8AD0F30-7896-4EE2-8C1E-E745C6EA242C}" type="pres">
      <dgm:prSet presAssocID="{82545004-8DE4-4088-B8C6-A46E3593D4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CB118-DFF6-4027-B2C3-CD50408CE5F8}" type="pres">
      <dgm:prSet presAssocID="{82545004-8DE4-4088-B8C6-A46E3593D442}" presName="spNode" presStyleCnt="0"/>
      <dgm:spPr/>
    </dgm:pt>
    <dgm:pt modelId="{B23BC21C-E226-4D48-A630-728495E955CE}" type="pres">
      <dgm:prSet presAssocID="{7A4EE9B7-D6EC-46F4-A9D7-939FB0E693F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67A9096-9E06-4CBE-AE5A-069F2E8CA703}" type="pres">
      <dgm:prSet presAssocID="{D46248AA-E749-4D95-92CC-8BCC21A79C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B4C11-84A8-4F10-8C6C-0004B6825A59}" type="pres">
      <dgm:prSet presAssocID="{D46248AA-E749-4D95-92CC-8BCC21A79C01}" presName="spNode" presStyleCnt="0"/>
      <dgm:spPr/>
    </dgm:pt>
    <dgm:pt modelId="{B0E7FADF-E9E0-47DA-AF83-38A2F7E26936}" type="pres">
      <dgm:prSet presAssocID="{ADDFFF11-7A83-4CA1-9AD0-3B24D688AE5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05286D3-9E1E-4CD0-A787-474203F22B02}" type="pres">
      <dgm:prSet presAssocID="{AC7884B7-3020-4198-84CF-BBAFB88D45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E0ADF-B7FB-462A-8712-13175950D36F}" type="pres">
      <dgm:prSet presAssocID="{AC7884B7-3020-4198-84CF-BBAFB88D453E}" presName="spNode" presStyleCnt="0"/>
      <dgm:spPr/>
    </dgm:pt>
    <dgm:pt modelId="{9317767C-D966-4CBD-8B13-8A5031161831}" type="pres">
      <dgm:prSet presAssocID="{F2DF1B9C-1A62-4E89-AE05-92C67346A6F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94D2489-DE46-4ECE-9242-8B57B8DD125D}" type="presOf" srcId="{F2DF1B9C-1A62-4E89-AE05-92C67346A6F9}" destId="{9317767C-D966-4CBD-8B13-8A5031161831}" srcOrd="0" destOrd="0" presId="urn:microsoft.com/office/officeart/2005/8/layout/cycle5"/>
    <dgm:cxn modelId="{5B001353-924D-4EEB-98D7-B9CEA9BF16A2}" srcId="{6CCD02DD-45DE-46A2-A646-1729D41FD148}" destId="{AC7884B7-3020-4198-84CF-BBAFB88D453E}" srcOrd="3" destOrd="0" parTransId="{0AA9CC9A-B998-4161-9223-2794EC178B11}" sibTransId="{F2DF1B9C-1A62-4E89-AE05-92C67346A6F9}"/>
    <dgm:cxn modelId="{09936323-4828-4312-932F-4C9852C93D8E}" type="presOf" srcId="{82545004-8DE4-4088-B8C6-A46E3593D442}" destId="{98AD0F30-7896-4EE2-8C1E-E745C6EA242C}" srcOrd="0" destOrd="0" presId="urn:microsoft.com/office/officeart/2005/8/layout/cycle5"/>
    <dgm:cxn modelId="{E181E2CE-27D1-42D5-B10A-03EA3BC8AE19}" srcId="{6CCD02DD-45DE-46A2-A646-1729D41FD148}" destId="{D46248AA-E749-4D95-92CC-8BCC21A79C01}" srcOrd="2" destOrd="0" parTransId="{269FA928-A89B-49FD-A015-BE11B4067AB0}" sibTransId="{ADDFFF11-7A83-4CA1-9AD0-3B24D688AE57}"/>
    <dgm:cxn modelId="{6E6C689F-644B-4829-BB87-97A09F8BD992}" type="presOf" srcId="{6CCD02DD-45DE-46A2-A646-1729D41FD148}" destId="{FDBD2E36-088E-4AD7-BEBA-9A9AF6D996CD}" srcOrd="0" destOrd="0" presId="urn:microsoft.com/office/officeart/2005/8/layout/cycle5"/>
    <dgm:cxn modelId="{38FAC9D9-328A-4A87-9A3A-2264B58E0BB7}" type="presOf" srcId="{D46248AA-E749-4D95-92CC-8BCC21A79C01}" destId="{B67A9096-9E06-4CBE-AE5A-069F2E8CA703}" srcOrd="0" destOrd="0" presId="urn:microsoft.com/office/officeart/2005/8/layout/cycle5"/>
    <dgm:cxn modelId="{63DF9C96-9783-4CB9-A5AE-70DAA1936C14}" type="presOf" srcId="{F76FFA12-9124-4869-A7FF-187CCE50A3AD}" destId="{90542019-3915-4B15-8380-AA2312D4AE3D}" srcOrd="0" destOrd="0" presId="urn:microsoft.com/office/officeart/2005/8/layout/cycle5"/>
    <dgm:cxn modelId="{AB413A03-FA58-4683-ADBE-3D9E301746EC}" type="presOf" srcId="{AC7884B7-3020-4198-84CF-BBAFB88D453E}" destId="{C05286D3-9E1E-4CD0-A787-474203F22B02}" srcOrd="0" destOrd="0" presId="urn:microsoft.com/office/officeart/2005/8/layout/cycle5"/>
    <dgm:cxn modelId="{951C5117-51A9-4155-9335-BAFFCC4F52CE}" type="presOf" srcId="{7A4EE9B7-D6EC-46F4-A9D7-939FB0E693F6}" destId="{B23BC21C-E226-4D48-A630-728495E955CE}" srcOrd="0" destOrd="0" presId="urn:microsoft.com/office/officeart/2005/8/layout/cycle5"/>
    <dgm:cxn modelId="{F76F4D26-9054-4F6A-B60C-7C1143FC73B1}" type="presOf" srcId="{ADDFFF11-7A83-4CA1-9AD0-3B24D688AE57}" destId="{B0E7FADF-E9E0-47DA-AF83-38A2F7E26936}" srcOrd="0" destOrd="0" presId="urn:microsoft.com/office/officeart/2005/8/layout/cycle5"/>
    <dgm:cxn modelId="{DD6794E4-75F0-4950-80A5-5CE9F88E2A39}" type="presOf" srcId="{42C85E05-16ED-4BD1-8CE5-C1CE2C2CD139}" destId="{DD037FF3-3086-4F24-AD5C-67AD87C57E82}" srcOrd="0" destOrd="0" presId="urn:microsoft.com/office/officeart/2005/8/layout/cycle5"/>
    <dgm:cxn modelId="{48DA4790-0A97-44B1-A405-19BE5147F979}" srcId="{6CCD02DD-45DE-46A2-A646-1729D41FD148}" destId="{82545004-8DE4-4088-B8C6-A46E3593D442}" srcOrd="1" destOrd="0" parTransId="{B5486E41-D3F2-4CBC-B9F4-F1AA65E7A631}" sibTransId="{7A4EE9B7-D6EC-46F4-A9D7-939FB0E693F6}"/>
    <dgm:cxn modelId="{C34F8CBE-D1CB-46CB-B5AC-89AE57F9C1C1}" srcId="{6CCD02DD-45DE-46A2-A646-1729D41FD148}" destId="{F76FFA12-9124-4869-A7FF-187CCE50A3AD}" srcOrd="0" destOrd="0" parTransId="{5E0320E5-ECEE-4A12-9E9C-286C1D29E5AA}" sibTransId="{42C85E05-16ED-4BD1-8CE5-C1CE2C2CD139}"/>
    <dgm:cxn modelId="{992E0282-AD81-42DF-9F58-5CF8AEA4A1A8}" type="presParOf" srcId="{FDBD2E36-088E-4AD7-BEBA-9A9AF6D996CD}" destId="{90542019-3915-4B15-8380-AA2312D4AE3D}" srcOrd="0" destOrd="0" presId="urn:microsoft.com/office/officeart/2005/8/layout/cycle5"/>
    <dgm:cxn modelId="{24615DC9-CE3E-4844-B6E9-1EF1B0650A4A}" type="presParOf" srcId="{FDBD2E36-088E-4AD7-BEBA-9A9AF6D996CD}" destId="{C1A71E8A-0C9C-431D-9C5F-810792EAFF7E}" srcOrd="1" destOrd="0" presId="urn:microsoft.com/office/officeart/2005/8/layout/cycle5"/>
    <dgm:cxn modelId="{4B9B3711-C1F9-45FD-B082-282A7C1D5BE4}" type="presParOf" srcId="{FDBD2E36-088E-4AD7-BEBA-9A9AF6D996CD}" destId="{DD037FF3-3086-4F24-AD5C-67AD87C57E82}" srcOrd="2" destOrd="0" presId="urn:microsoft.com/office/officeart/2005/8/layout/cycle5"/>
    <dgm:cxn modelId="{A2E42CBD-BC7B-439E-9085-191B758E14A8}" type="presParOf" srcId="{FDBD2E36-088E-4AD7-BEBA-9A9AF6D996CD}" destId="{98AD0F30-7896-4EE2-8C1E-E745C6EA242C}" srcOrd="3" destOrd="0" presId="urn:microsoft.com/office/officeart/2005/8/layout/cycle5"/>
    <dgm:cxn modelId="{5F64B6DA-BDAD-4B60-B660-4D95FF5F8924}" type="presParOf" srcId="{FDBD2E36-088E-4AD7-BEBA-9A9AF6D996CD}" destId="{861CB118-DFF6-4027-B2C3-CD50408CE5F8}" srcOrd="4" destOrd="0" presId="urn:microsoft.com/office/officeart/2005/8/layout/cycle5"/>
    <dgm:cxn modelId="{207838D1-01D0-4142-B9A8-3057E833B359}" type="presParOf" srcId="{FDBD2E36-088E-4AD7-BEBA-9A9AF6D996CD}" destId="{B23BC21C-E226-4D48-A630-728495E955CE}" srcOrd="5" destOrd="0" presId="urn:microsoft.com/office/officeart/2005/8/layout/cycle5"/>
    <dgm:cxn modelId="{6E34133F-04E1-430D-8847-A7AF7927E979}" type="presParOf" srcId="{FDBD2E36-088E-4AD7-BEBA-9A9AF6D996CD}" destId="{B67A9096-9E06-4CBE-AE5A-069F2E8CA703}" srcOrd="6" destOrd="0" presId="urn:microsoft.com/office/officeart/2005/8/layout/cycle5"/>
    <dgm:cxn modelId="{7FD5EBB1-E2AE-4A15-8317-ED5D7C074855}" type="presParOf" srcId="{FDBD2E36-088E-4AD7-BEBA-9A9AF6D996CD}" destId="{1BBB4C11-84A8-4F10-8C6C-0004B6825A59}" srcOrd="7" destOrd="0" presId="urn:microsoft.com/office/officeart/2005/8/layout/cycle5"/>
    <dgm:cxn modelId="{305A2579-E8DD-454E-9A2C-24739B5A9BDD}" type="presParOf" srcId="{FDBD2E36-088E-4AD7-BEBA-9A9AF6D996CD}" destId="{B0E7FADF-E9E0-47DA-AF83-38A2F7E26936}" srcOrd="8" destOrd="0" presId="urn:microsoft.com/office/officeart/2005/8/layout/cycle5"/>
    <dgm:cxn modelId="{EFCC2848-3986-4B72-8E01-B0152E460417}" type="presParOf" srcId="{FDBD2E36-088E-4AD7-BEBA-9A9AF6D996CD}" destId="{C05286D3-9E1E-4CD0-A787-474203F22B02}" srcOrd="9" destOrd="0" presId="urn:microsoft.com/office/officeart/2005/8/layout/cycle5"/>
    <dgm:cxn modelId="{8AE3888C-5518-47BE-846C-7C400C456939}" type="presParOf" srcId="{FDBD2E36-088E-4AD7-BEBA-9A9AF6D996CD}" destId="{DDCE0ADF-B7FB-462A-8712-13175950D36F}" srcOrd="10" destOrd="0" presId="urn:microsoft.com/office/officeart/2005/8/layout/cycle5"/>
    <dgm:cxn modelId="{EA67FCD9-B9AB-400F-9CC5-0A392F3B34B8}" type="presParOf" srcId="{FDBD2E36-088E-4AD7-BEBA-9A9AF6D996CD}" destId="{9317767C-D966-4CBD-8B13-8A503116183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94D94-2673-4236-857A-DC68B3C3942E}">
      <dsp:nvSpPr>
        <dsp:cNvPr id="0" name=""/>
        <dsp:cNvSpPr/>
      </dsp:nvSpPr>
      <dsp:spPr>
        <a:xfrm>
          <a:off x="7355049" y="894789"/>
          <a:ext cx="2370275" cy="2370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FCCB8-C0C6-4CAC-9B1A-A81CF042258A}">
      <dsp:nvSpPr>
        <dsp:cNvPr id="0" name=""/>
        <dsp:cNvSpPr/>
      </dsp:nvSpPr>
      <dsp:spPr>
        <a:xfrm>
          <a:off x="7433749" y="973827"/>
          <a:ext cx="2212874" cy="22126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3.Should I do business with the client?</a:t>
          </a:r>
          <a:endParaRPr lang="en-US" sz="2300" kern="1200" dirty="0"/>
        </a:p>
      </dsp:txBody>
      <dsp:txXfrm>
        <a:off x="7750095" y="1289977"/>
        <a:ext cx="1580183" cy="1580337"/>
      </dsp:txXfrm>
    </dsp:sp>
    <dsp:sp modelId="{CA3D7D1E-598B-4B55-B25A-FF8D45699219}">
      <dsp:nvSpPr>
        <dsp:cNvPr id="0" name=""/>
        <dsp:cNvSpPr/>
      </dsp:nvSpPr>
      <dsp:spPr>
        <a:xfrm rot="2700000">
          <a:off x="4908156" y="897655"/>
          <a:ext cx="2364566" cy="2364566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8D8E4-733B-4FE3-9A80-98AA0079C05D}">
      <dsp:nvSpPr>
        <dsp:cNvPr id="0" name=""/>
        <dsp:cNvSpPr/>
      </dsp:nvSpPr>
      <dsp:spPr>
        <a:xfrm>
          <a:off x="4984002" y="973827"/>
          <a:ext cx="2212874" cy="22126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2.Can I do business with the client?</a:t>
          </a:r>
          <a:endParaRPr lang="en-US" sz="2300" kern="1200" dirty="0"/>
        </a:p>
      </dsp:txBody>
      <dsp:txXfrm>
        <a:off x="5300347" y="1289977"/>
        <a:ext cx="1580183" cy="1580337"/>
      </dsp:txXfrm>
    </dsp:sp>
    <dsp:sp modelId="{839352A1-E159-494E-A988-E60AE9190D01}">
      <dsp:nvSpPr>
        <dsp:cNvPr id="0" name=""/>
        <dsp:cNvSpPr/>
      </dsp:nvSpPr>
      <dsp:spPr>
        <a:xfrm rot="2700000">
          <a:off x="2458409" y="897655"/>
          <a:ext cx="2364566" cy="2364566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58813-60BC-4BB1-8927-EE67368BA7EE}">
      <dsp:nvSpPr>
        <dsp:cNvPr id="0" name=""/>
        <dsp:cNvSpPr/>
      </dsp:nvSpPr>
      <dsp:spPr>
        <a:xfrm>
          <a:off x="2534255" y="973827"/>
          <a:ext cx="2212874" cy="22126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Who is my client?</a:t>
          </a:r>
          <a:endParaRPr lang="en-US" sz="2300" kern="1200" dirty="0"/>
        </a:p>
      </dsp:txBody>
      <dsp:txXfrm>
        <a:off x="2850600" y="1289977"/>
        <a:ext cx="1580183" cy="1580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ECDA2-3A96-4D37-8C47-D258C77030A2}">
      <dsp:nvSpPr>
        <dsp:cNvPr id="0" name=""/>
        <dsp:cNvSpPr/>
      </dsp:nvSpPr>
      <dsp:spPr>
        <a:xfrm>
          <a:off x="4581" y="1313652"/>
          <a:ext cx="1704199" cy="6816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1) Request for business relationship</a:t>
          </a:r>
          <a:endParaRPr lang="en-US" sz="1100" b="1" kern="1200" dirty="0"/>
        </a:p>
      </dsp:txBody>
      <dsp:txXfrm>
        <a:off x="345421" y="1313652"/>
        <a:ext cx="1022520" cy="681679"/>
      </dsp:txXfrm>
    </dsp:sp>
    <dsp:sp modelId="{38864A0C-5308-45BE-B6B4-0BF203FFF94F}">
      <dsp:nvSpPr>
        <dsp:cNvPr id="0" name=""/>
        <dsp:cNvSpPr/>
      </dsp:nvSpPr>
      <dsp:spPr>
        <a:xfrm>
          <a:off x="1538360" y="1313652"/>
          <a:ext cx="1704199" cy="6816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2) Data &amp; Document Collection</a:t>
          </a:r>
          <a:endParaRPr lang="en-US" sz="1100" b="1" kern="1200" dirty="0"/>
        </a:p>
      </dsp:txBody>
      <dsp:txXfrm>
        <a:off x="1879200" y="1313652"/>
        <a:ext cx="1022520" cy="681679"/>
      </dsp:txXfrm>
    </dsp:sp>
    <dsp:sp modelId="{354FD0C4-E6E7-4135-A9C0-2E2A4E2C13E1}">
      <dsp:nvSpPr>
        <dsp:cNvPr id="0" name=""/>
        <dsp:cNvSpPr/>
      </dsp:nvSpPr>
      <dsp:spPr>
        <a:xfrm>
          <a:off x="3072139" y="1313652"/>
          <a:ext cx="1704199" cy="6816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3) Due Diligence Processing</a:t>
          </a:r>
          <a:endParaRPr lang="en-US" sz="1100" b="1" kern="1200" dirty="0"/>
        </a:p>
      </dsp:txBody>
      <dsp:txXfrm>
        <a:off x="3412979" y="1313652"/>
        <a:ext cx="1022520" cy="681679"/>
      </dsp:txXfrm>
    </dsp:sp>
    <dsp:sp modelId="{8C42F8C2-9039-4C2A-BEAF-1E5BF7ADCD62}">
      <dsp:nvSpPr>
        <dsp:cNvPr id="0" name=""/>
        <dsp:cNvSpPr/>
      </dsp:nvSpPr>
      <dsp:spPr>
        <a:xfrm>
          <a:off x="4605918" y="1313652"/>
          <a:ext cx="1704199" cy="6816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4) Screening &amp; substantiation</a:t>
          </a:r>
          <a:endParaRPr lang="en-US" sz="1100" b="1" kern="1200" dirty="0"/>
        </a:p>
      </dsp:txBody>
      <dsp:txXfrm>
        <a:off x="4946758" y="1313652"/>
        <a:ext cx="1022520" cy="681679"/>
      </dsp:txXfrm>
    </dsp:sp>
    <dsp:sp modelId="{C4886264-EC78-4340-9DE4-003479B659B2}">
      <dsp:nvSpPr>
        <dsp:cNvPr id="0" name=""/>
        <dsp:cNvSpPr/>
      </dsp:nvSpPr>
      <dsp:spPr>
        <a:xfrm>
          <a:off x="6139697" y="1313652"/>
          <a:ext cx="1704199" cy="68167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5) Risk Assessment</a:t>
          </a:r>
          <a:endParaRPr lang="en-US" sz="1100" b="1" kern="1200" dirty="0"/>
        </a:p>
      </dsp:txBody>
      <dsp:txXfrm>
        <a:off x="6480537" y="1313652"/>
        <a:ext cx="1022520" cy="681679"/>
      </dsp:txXfrm>
    </dsp:sp>
    <dsp:sp modelId="{1736AC97-C684-413F-B766-9AAA31B245F5}">
      <dsp:nvSpPr>
        <dsp:cNvPr id="0" name=""/>
        <dsp:cNvSpPr/>
      </dsp:nvSpPr>
      <dsp:spPr>
        <a:xfrm>
          <a:off x="7673476" y="1313652"/>
          <a:ext cx="1704199" cy="6816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6) QA</a:t>
          </a:r>
          <a:endParaRPr lang="en-US" sz="1100" b="1" kern="1200" dirty="0"/>
        </a:p>
      </dsp:txBody>
      <dsp:txXfrm>
        <a:off x="8014316" y="1313652"/>
        <a:ext cx="1022520" cy="68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42019-3915-4B15-8380-AA2312D4AE3D}">
      <dsp:nvSpPr>
        <dsp:cNvPr id="0" name=""/>
        <dsp:cNvSpPr/>
      </dsp:nvSpPr>
      <dsp:spPr>
        <a:xfrm>
          <a:off x="4286912" y="1332"/>
          <a:ext cx="1770324" cy="1150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Identify</a:t>
          </a:r>
          <a:endParaRPr lang="en-US" sz="3000" kern="1200" dirty="0"/>
        </a:p>
      </dsp:txBody>
      <dsp:txXfrm>
        <a:off x="4343085" y="57505"/>
        <a:ext cx="1657978" cy="1038364"/>
      </dsp:txXfrm>
    </dsp:sp>
    <dsp:sp modelId="{DD037FF3-3086-4F24-AD5C-67AD87C57E82}">
      <dsp:nvSpPr>
        <dsp:cNvPr id="0" name=""/>
        <dsp:cNvSpPr/>
      </dsp:nvSpPr>
      <dsp:spPr>
        <a:xfrm>
          <a:off x="3270251" y="576688"/>
          <a:ext cx="3803646" cy="3803646"/>
        </a:xfrm>
        <a:custGeom>
          <a:avLst/>
          <a:gdLst/>
          <a:ahLst/>
          <a:cxnLst/>
          <a:rect l="0" t="0" r="0" b="0"/>
          <a:pathLst>
            <a:path>
              <a:moveTo>
                <a:pt x="3031580" y="371927"/>
              </a:moveTo>
              <a:arcTo wR="1901823" hR="1901823" stAng="18386649" swAng="163440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D0F30-7896-4EE2-8C1E-E745C6EA242C}">
      <dsp:nvSpPr>
        <dsp:cNvPr id="0" name=""/>
        <dsp:cNvSpPr/>
      </dsp:nvSpPr>
      <dsp:spPr>
        <a:xfrm>
          <a:off x="6188736" y="1903156"/>
          <a:ext cx="1770324" cy="1150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Plan</a:t>
          </a:r>
          <a:endParaRPr lang="en-US" sz="3000" kern="1200" dirty="0"/>
        </a:p>
      </dsp:txBody>
      <dsp:txXfrm>
        <a:off x="6244909" y="1959329"/>
        <a:ext cx="1657978" cy="1038364"/>
      </dsp:txXfrm>
    </dsp:sp>
    <dsp:sp modelId="{B23BC21C-E226-4D48-A630-728495E955CE}">
      <dsp:nvSpPr>
        <dsp:cNvPr id="0" name=""/>
        <dsp:cNvSpPr/>
      </dsp:nvSpPr>
      <dsp:spPr>
        <a:xfrm>
          <a:off x="3270251" y="576688"/>
          <a:ext cx="3803646" cy="3803646"/>
        </a:xfrm>
        <a:custGeom>
          <a:avLst/>
          <a:gdLst/>
          <a:ahLst/>
          <a:cxnLst/>
          <a:rect l="0" t="0" r="0" b="0"/>
          <a:pathLst>
            <a:path>
              <a:moveTo>
                <a:pt x="3606550" y="2744934"/>
              </a:moveTo>
              <a:arcTo wR="1901823" hR="1901823" stAng="1578944" swAng="163440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9096-9E06-4CBE-AE5A-069F2E8CA703}">
      <dsp:nvSpPr>
        <dsp:cNvPr id="0" name=""/>
        <dsp:cNvSpPr/>
      </dsp:nvSpPr>
      <dsp:spPr>
        <a:xfrm>
          <a:off x="4286912" y="3804979"/>
          <a:ext cx="1770324" cy="11507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Execute</a:t>
          </a:r>
          <a:endParaRPr lang="en-US" sz="3000" kern="1200" dirty="0"/>
        </a:p>
      </dsp:txBody>
      <dsp:txXfrm>
        <a:off x="4343085" y="3861152"/>
        <a:ext cx="1657978" cy="1038364"/>
      </dsp:txXfrm>
    </dsp:sp>
    <dsp:sp modelId="{B0E7FADF-E9E0-47DA-AF83-38A2F7E26936}">
      <dsp:nvSpPr>
        <dsp:cNvPr id="0" name=""/>
        <dsp:cNvSpPr/>
      </dsp:nvSpPr>
      <dsp:spPr>
        <a:xfrm>
          <a:off x="3270251" y="576688"/>
          <a:ext cx="3803646" cy="3803646"/>
        </a:xfrm>
        <a:custGeom>
          <a:avLst/>
          <a:gdLst/>
          <a:ahLst/>
          <a:cxnLst/>
          <a:rect l="0" t="0" r="0" b="0"/>
          <a:pathLst>
            <a:path>
              <a:moveTo>
                <a:pt x="772066" y="3431719"/>
              </a:moveTo>
              <a:arcTo wR="1901823" hR="1901823" stAng="7586649" swAng="163440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86D3-9E1E-4CD0-A787-474203F22B02}">
      <dsp:nvSpPr>
        <dsp:cNvPr id="0" name=""/>
        <dsp:cNvSpPr/>
      </dsp:nvSpPr>
      <dsp:spPr>
        <a:xfrm>
          <a:off x="2385089" y="1903156"/>
          <a:ext cx="1770324" cy="1150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Review</a:t>
          </a:r>
          <a:endParaRPr lang="en-US" sz="3000" kern="1200" dirty="0"/>
        </a:p>
      </dsp:txBody>
      <dsp:txXfrm>
        <a:off x="2441262" y="1959329"/>
        <a:ext cx="1657978" cy="1038364"/>
      </dsp:txXfrm>
    </dsp:sp>
    <dsp:sp modelId="{9317767C-D966-4CBD-8B13-8A5031161831}">
      <dsp:nvSpPr>
        <dsp:cNvPr id="0" name=""/>
        <dsp:cNvSpPr/>
      </dsp:nvSpPr>
      <dsp:spPr>
        <a:xfrm>
          <a:off x="3270251" y="576688"/>
          <a:ext cx="3803646" cy="3803646"/>
        </a:xfrm>
        <a:custGeom>
          <a:avLst/>
          <a:gdLst/>
          <a:ahLst/>
          <a:cxnLst/>
          <a:rect l="0" t="0" r="0" b="0"/>
          <a:pathLst>
            <a:path>
              <a:moveTo>
                <a:pt x="197096" y="1058711"/>
              </a:moveTo>
              <a:arcTo wR="1901823" hR="1901823" stAng="12378944" swAng="163440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CDF07-DC8C-40E3-9C74-A0CEF31A456A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520F-E615-4F55-8BD0-F98A795471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2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95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155"/>
            <a:ext cx="12192000" cy="1621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10192517" y="5650993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304153"/>
            <a:ext cx="12177987" cy="1621536"/>
            <a:chOff x="0" y="3981799"/>
            <a:chExt cx="9133490" cy="12172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1799"/>
              <a:ext cx="6864350" cy="12172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1"/>
            <a:stretch/>
          </p:blipFill>
          <p:spPr>
            <a:xfrm>
              <a:off x="5055476" y="3981799"/>
              <a:ext cx="4078014" cy="121727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0192517" y="5650994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86063"/>
            <a:ext cx="10363200" cy="2387600"/>
          </a:xfrm>
        </p:spPr>
        <p:txBody>
          <a:bodyPr anchor="t">
            <a:normAutofit/>
          </a:bodyPr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0302"/>
            <a:ext cx="9144000" cy="1655761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2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cosof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88" y="1157208"/>
            <a:ext cx="5823712" cy="31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kers Almana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1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66901"/>
            <a:ext cx="10515600" cy="3658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73" y="36668"/>
            <a:ext cx="4218432" cy="22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kers Almana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1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5257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kers Almanac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1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1455069"/>
            <a:ext cx="5827776" cy="31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S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456333"/>
            <a:ext cx="10515600" cy="4069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8"/>
          <a:stretch/>
        </p:blipFill>
        <p:spPr>
          <a:xfrm>
            <a:off x="-538694" y="-389753"/>
            <a:ext cx="2958345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5257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8"/>
          <a:stretch/>
        </p:blipFill>
        <p:spPr>
          <a:xfrm>
            <a:off x="3559172" y="1199130"/>
            <a:ext cx="3450576" cy="30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5303519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155"/>
            <a:ext cx="12192000" cy="1621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0267" y="2992439"/>
            <a:ext cx="6434667" cy="23114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3" indent="0">
              <a:buNone/>
              <a:defRPr>
                <a:solidFill>
                  <a:schemeClr val="bg1"/>
                </a:solidFill>
              </a:defRPr>
            </a:lvl2pPr>
            <a:lvl3pPr marL="914407" indent="0">
              <a:buNone/>
              <a:defRPr>
                <a:solidFill>
                  <a:schemeClr val="bg1"/>
                </a:solidFill>
              </a:defRPr>
            </a:lvl3pPr>
            <a:lvl4pPr marL="1371610" indent="0">
              <a:buNone/>
              <a:defRPr>
                <a:solidFill>
                  <a:schemeClr val="bg1"/>
                </a:solidFill>
              </a:defRPr>
            </a:lvl4pPr>
            <a:lvl5pPr marL="18288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contact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304153"/>
            <a:ext cx="12177987" cy="1621536"/>
            <a:chOff x="0" y="3981799"/>
            <a:chExt cx="9133490" cy="12172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1799"/>
              <a:ext cx="6864350" cy="12172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1"/>
            <a:stretch/>
          </p:blipFill>
          <p:spPr>
            <a:xfrm>
              <a:off x="5055476" y="3981799"/>
              <a:ext cx="4078014" cy="1217278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2358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38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938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95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155"/>
            <a:ext cx="12192000" cy="1621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10192517" y="5650993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304153"/>
            <a:ext cx="12177987" cy="1621536"/>
            <a:chOff x="0" y="3981799"/>
            <a:chExt cx="9133490" cy="12172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1799"/>
              <a:ext cx="6864350" cy="12172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1"/>
            <a:stretch/>
          </p:blipFill>
          <p:spPr>
            <a:xfrm>
              <a:off x="5055476" y="3981799"/>
              <a:ext cx="4078014" cy="121727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10192517" y="5650994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892800" y="2342483"/>
            <a:ext cx="10363200" cy="2387600"/>
          </a:xfrm>
        </p:spPr>
        <p:txBody>
          <a:bodyPr anchor="t">
            <a:normAutofit/>
          </a:bodyPr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2800" y="686722"/>
            <a:ext cx="9144000" cy="1655761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6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6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0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27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0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9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95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86063"/>
            <a:ext cx="10363200" cy="2387600"/>
          </a:xfrm>
        </p:spPr>
        <p:txBody>
          <a:bodyPr anchor="t">
            <a:normAutofit/>
          </a:bodyPr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0302"/>
            <a:ext cx="9144000" cy="1655761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155"/>
            <a:ext cx="12192000" cy="1621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10192517" y="5650993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304153"/>
            <a:ext cx="12177987" cy="1621536"/>
            <a:chOff x="0" y="3981799"/>
            <a:chExt cx="9133490" cy="12172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1799"/>
              <a:ext cx="6864350" cy="12172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1"/>
            <a:stretch/>
          </p:blipFill>
          <p:spPr>
            <a:xfrm>
              <a:off x="5055476" y="3981799"/>
              <a:ext cx="4078014" cy="121727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10192517" y="5650994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B6ADA5"/>
                </a:solidFill>
                <a:latin typeface="Arial" charset="0"/>
                <a:ea typeface="Arial" charset="0"/>
                <a:cs typeface="Arial" charset="0"/>
              </a:rPr>
              <a:t>accuity.com</a:t>
            </a:r>
            <a:endParaRPr lang="en-US" sz="1500" dirty="0">
              <a:solidFill>
                <a:srgbClr val="B6ADA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4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3"/>
          <a:stretch/>
        </p:blipFill>
        <p:spPr>
          <a:xfrm>
            <a:off x="0" y="1"/>
            <a:ext cx="12192000" cy="451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8"/>
          <a:stretch/>
        </p:blipFill>
        <p:spPr>
          <a:xfrm>
            <a:off x="0" y="3759942"/>
            <a:ext cx="12192000" cy="873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333" y="4779965"/>
            <a:ext cx="10363200" cy="1353389"/>
          </a:xfrm>
        </p:spPr>
        <p:txBody>
          <a:bodyPr anchor="t">
            <a:normAutofit/>
          </a:bodyPr>
          <a:lstStyle>
            <a:lvl1pPr marL="0" marR="0" indent="0" algn="l" defTabSz="9144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8"/>
          <a:stretch/>
        </p:blipFill>
        <p:spPr>
          <a:xfrm>
            <a:off x="0" y="3759943"/>
            <a:ext cx="12192000" cy="873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6"/>
          <a:stretch/>
        </p:blipFill>
        <p:spPr>
          <a:xfrm>
            <a:off x="0" y="6255307"/>
            <a:ext cx="12192000" cy="9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ity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56333"/>
            <a:ext cx="10515600" cy="4069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84993"/>
            <a:ext cx="2847947" cy="6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5257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it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27" y="2375896"/>
            <a:ext cx="2847947" cy="6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cosof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456333"/>
            <a:ext cx="10515600" cy="4069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217360"/>
            <a:ext cx="4221781" cy="22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cosof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8917"/>
          </a:xfrm>
          <a:prstGeom prst="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5257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6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56333"/>
            <a:ext cx="10515600" cy="406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C34D-0EBE-E646-B8C5-F9A619016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5" indent="-228602" algn="l" defTabSz="91440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8" indent="-228602" algn="l" defTabSz="91440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12" indent="-228602" algn="l" defTabSz="91440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15" indent="-228602" algn="l" defTabSz="91440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1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975" y="1933657"/>
            <a:ext cx="12259159" cy="885743"/>
          </a:xfrm>
        </p:spPr>
        <p:txBody>
          <a:bodyPr>
            <a:normAutofit/>
          </a:bodyPr>
          <a:lstStyle/>
          <a:p>
            <a:r>
              <a:rPr lang="en-GB" dirty="0" smtClean="0"/>
              <a:t>Top 10 ways to transform KYC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0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1" y="64900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5</a:t>
            </a:r>
            <a:r>
              <a:rPr lang="en-GB" sz="3200" dirty="0" smtClean="0"/>
              <a:t>. Process Improvements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87551" y="2698281"/>
            <a:ext cx="4790365" cy="6960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Points of escalation to get the right outcome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2" y="1022553"/>
            <a:ext cx="5016614" cy="4283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7551" y="3632364"/>
            <a:ext cx="4790365" cy="6960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Pipeline management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7553" y="501160"/>
            <a:ext cx="4790365" cy="6960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Root cause analysis to negative consequences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Majority of case not having a business sponsor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b="1" dirty="0" smtClean="0"/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High percentage of account inactive for ~18 months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87551" y="4283344"/>
            <a:ext cx="4790365" cy="6960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Critical step check lists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3369" y="5768018"/>
            <a:ext cx="2810556" cy="94274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Increased productivity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818" y="5768018"/>
            <a:ext cx="2810556" cy="94274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Improved risk profile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8037" y="5760795"/>
            <a:ext cx="2810556" cy="94274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Increase people satisfaction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7550" y="4958329"/>
            <a:ext cx="4790365" cy="6960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Ideas box with reward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76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8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1" y="64900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6</a:t>
            </a:r>
            <a:r>
              <a:rPr lang="en-GB" sz="3200" dirty="0" smtClean="0"/>
              <a:t>. People training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64633" y="779055"/>
            <a:ext cx="1138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“Everybody </a:t>
            </a:r>
            <a:r>
              <a:rPr lang="en-GB" sz="2400" i="1" dirty="0"/>
              <a:t>is a genius. But if you judge a fish by its ability to climb a tree, it will live its whole life believing that it is </a:t>
            </a:r>
            <a:r>
              <a:rPr lang="en-GB" sz="2400" i="1" dirty="0" smtClean="0"/>
              <a:t>stupid” </a:t>
            </a:r>
            <a:r>
              <a:rPr lang="en-GB" sz="2400" dirty="0" smtClean="0"/>
              <a:t>– </a:t>
            </a:r>
            <a:r>
              <a:rPr lang="en-GB" sz="2400" b="1" dirty="0" smtClean="0"/>
              <a:t>Albert Einstein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08" y="2519847"/>
            <a:ext cx="5286375" cy="35147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40157" y="1931342"/>
            <a:ext cx="2826994" cy="1233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Mandatory training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76391" y="1931342"/>
            <a:ext cx="2851680" cy="1233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Qualifications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4458" y="5390074"/>
            <a:ext cx="2812693" cy="1233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From doing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76391" y="5418070"/>
            <a:ext cx="2851680" cy="1233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Hindsight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41833" y="4716814"/>
            <a:ext cx="5877825" cy="178311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64007" y="1569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7</a:t>
            </a:r>
            <a:r>
              <a:rPr lang="en-GB" sz="3200" dirty="0" smtClean="0"/>
              <a:t>. Technology </a:t>
            </a:r>
            <a:r>
              <a:rPr lang="en-GB" sz="2800" dirty="0" smtClean="0">
                <a:solidFill>
                  <a:schemeClr val="tx1"/>
                </a:solidFill>
              </a:rPr>
              <a:t>– the enabler to sustainable efficiency and effectiveness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1" y="887312"/>
            <a:ext cx="4569196" cy="5520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78920" y="5020603"/>
            <a:ext cx="1876425" cy="16554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b="1" dirty="0" smtClean="0"/>
              <a:t>3. Application Program Interfaces</a:t>
            </a:r>
          </a:p>
        </p:txBody>
      </p:sp>
      <p:sp>
        <p:nvSpPr>
          <p:cNvPr id="21" name="Isosceles Triangle 20"/>
          <p:cNvSpPr/>
          <p:nvPr/>
        </p:nvSpPr>
        <p:spPr>
          <a:xfrm rot="5400000">
            <a:off x="2608832" y="3234212"/>
            <a:ext cx="5570636" cy="8768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346" y="4805527"/>
            <a:ext cx="3484191" cy="1602502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>
          <a:xfrm>
            <a:off x="433872" y="988413"/>
            <a:ext cx="4432107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Major industry trends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41832" y="1017311"/>
            <a:ext cx="5877825" cy="1783114"/>
            <a:chOff x="6041832" y="1017311"/>
            <a:chExt cx="5877825" cy="1783114"/>
          </a:xfrm>
        </p:grpSpPr>
        <p:sp>
          <p:nvSpPr>
            <p:cNvPr id="22" name="Rectangle 21"/>
            <p:cNvSpPr/>
            <p:nvPr/>
          </p:nvSpPr>
          <p:spPr>
            <a:xfrm>
              <a:off x="6041832" y="1017311"/>
              <a:ext cx="5877825" cy="1783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8042082" y="1143075"/>
              <a:ext cx="3638550" cy="66675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KYC solutions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8921" y="1116364"/>
              <a:ext cx="1624134" cy="165549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r>
                <a:rPr lang="en-GB" b="1" dirty="0" smtClean="0"/>
                <a:t>1. KYC Applications</a:t>
              </a:r>
            </a:p>
            <a:p>
              <a:pPr marL="171450" indent="-171450">
                <a:buFontTx/>
                <a:buChar char="-"/>
              </a:pPr>
              <a:r>
                <a:rPr lang="en-GB" sz="1200" b="1" dirty="0" smtClean="0"/>
                <a:t>Workflow</a:t>
              </a:r>
            </a:p>
            <a:p>
              <a:pPr marL="171450" indent="-171450">
                <a:buFontTx/>
                <a:buChar char="-"/>
              </a:pPr>
              <a:r>
                <a:rPr lang="en-GB" sz="1200" b="1" dirty="0" smtClean="0"/>
                <a:t>Case Mgmt.</a:t>
              </a:r>
            </a:p>
            <a:p>
              <a:pPr marL="171450" indent="-171450">
                <a:buFontTx/>
                <a:buChar char="-"/>
              </a:pPr>
              <a:r>
                <a:rPr lang="en-GB" sz="1200" b="1" dirty="0" smtClean="0"/>
                <a:t>Rules engine</a:t>
              </a:r>
              <a:endParaRPr lang="en-GB" b="1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5345" y="1971237"/>
              <a:ext cx="3651814" cy="77698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041833" y="2861001"/>
            <a:ext cx="5877825" cy="1843093"/>
            <a:chOff x="6041833" y="2861001"/>
            <a:chExt cx="5877825" cy="1843093"/>
          </a:xfrm>
        </p:grpSpPr>
        <p:sp>
          <p:nvSpPr>
            <p:cNvPr id="23" name="Rectangle 22"/>
            <p:cNvSpPr/>
            <p:nvPr/>
          </p:nvSpPr>
          <p:spPr>
            <a:xfrm>
              <a:off x="6041833" y="2861001"/>
              <a:ext cx="5877825" cy="1783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8921" y="3048601"/>
              <a:ext cx="1876424" cy="165549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r>
                <a:rPr lang="en-GB" b="1" dirty="0" smtClean="0"/>
                <a:t>2. Robotics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2432" y="3048601"/>
              <a:ext cx="3488199" cy="127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8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/>
      <p:bldP spid="21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59513" y="138935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9. </a:t>
            </a:r>
            <a:r>
              <a:rPr lang="en-GB" sz="3200" dirty="0"/>
              <a:t>Supervisory controls &amp; metrics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0914" y="842573"/>
            <a:ext cx="10830536" cy="1813854"/>
            <a:chOff x="770914" y="842573"/>
            <a:chExt cx="10830536" cy="1813854"/>
          </a:xfrm>
        </p:grpSpPr>
        <p:sp>
          <p:nvSpPr>
            <p:cNvPr id="8" name="Pentagon 7"/>
            <p:cNvSpPr/>
            <p:nvPr/>
          </p:nvSpPr>
          <p:spPr>
            <a:xfrm>
              <a:off x="770914" y="842573"/>
              <a:ext cx="10830536" cy="1813854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971066" y="1024679"/>
              <a:ext cx="3009900" cy="1466849"/>
            </a:xfrm>
            <a:prstGeom prst="roundRect">
              <a:avLst/>
            </a:prstGeom>
            <a:solidFill>
              <a:schemeClr val="tx2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A. Defined KYC Risk Framework</a:t>
              </a:r>
              <a:endParaRPr lang="en-GB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61088" y="1020383"/>
              <a:ext cx="3584424" cy="146685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What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Why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How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Who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When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0914" y="2768992"/>
            <a:ext cx="10830536" cy="1813854"/>
            <a:chOff x="770914" y="2768992"/>
            <a:chExt cx="10830536" cy="1813854"/>
          </a:xfrm>
        </p:grpSpPr>
        <p:sp>
          <p:nvSpPr>
            <p:cNvPr id="35" name="Pentagon 34"/>
            <p:cNvSpPr/>
            <p:nvPr/>
          </p:nvSpPr>
          <p:spPr>
            <a:xfrm>
              <a:off x="770914" y="2768992"/>
              <a:ext cx="10830536" cy="1813854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05975" y="3051110"/>
              <a:ext cx="3009900" cy="1301951"/>
            </a:xfrm>
            <a:prstGeom prst="roundRect">
              <a:avLst/>
            </a:prstGeom>
            <a:solidFill>
              <a:schemeClr val="tx2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</a:t>
              </a:r>
              <a:r>
                <a:rPr lang="en-GB" sz="2400" dirty="0" smtClean="0"/>
                <a:t>. Key Process Controls (KPC)</a:t>
              </a:r>
              <a:endParaRPr lang="en-GB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59576" y="3001018"/>
              <a:ext cx="4765524" cy="146685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Series of key process controls that achieve the framework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Defined target for each KPC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0914" y="4695411"/>
            <a:ext cx="10830536" cy="1813854"/>
            <a:chOff x="770914" y="4695411"/>
            <a:chExt cx="10830536" cy="1813854"/>
          </a:xfrm>
        </p:grpSpPr>
        <p:sp>
          <p:nvSpPr>
            <p:cNvPr id="36" name="Pentagon 35"/>
            <p:cNvSpPr/>
            <p:nvPr/>
          </p:nvSpPr>
          <p:spPr>
            <a:xfrm>
              <a:off x="770914" y="4695411"/>
              <a:ext cx="10830536" cy="1813854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9576" y="4759728"/>
              <a:ext cx="5184624" cy="146685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Defined periodic testing of KPC’s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Rating design and operation effectiveness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Risk rate deficiencies and form action plans to address </a:t>
              </a:r>
              <a:endParaRPr lang="en-GB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971066" y="4868913"/>
              <a:ext cx="3009900" cy="1466849"/>
            </a:xfrm>
            <a:prstGeom prst="roundRect">
              <a:avLst/>
            </a:prstGeom>
            <a:solidFill>
              <a:schemeClr val="tx2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C. Measuring against KPC’s</a:t>
              </a:r>
              <a:endParaRPr lang="en-GB" sz="2400" dirty="0"/>
            </a:p>
          </p:txBody>
        </p:sp>
      </p:grpSp>
      <p:sp>
        <p:nvSpPr>
          <p:cNvPr id="7" name="Rounded Rectangle 6"/>
          <p:cNvSpPr/>
          <p:nvPr/>
        </p:nvSpPr>
        <p:spPr>
          <a:xfrm rot="16200000">
            <a:off x="-1750603" y="3075845"/>
            <a:ext cx="5666694" cy="12001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Governance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909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59513" y="138935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9</a:t>
            </a:r>
            <a:r>
              <a:rPr lang="en-GB" sz="3200" dirty="0" smtClean="0"/>
              <a:t>. Industry insights</a:t>
            </a:r>
            <a:endParaRPr lang="en-GB" sz="3200" dirty="0"/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2024" y="1024679"/>
            <a:ext cx="6767512" cy="1978548"/>
            <a:chOff x="962024" y="1024678"/>
            <a:chExt cx="6767512" cy="2287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24" y="1024678"/>
              <a:ext cx="3457575" cy="22877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5274" y="1290408"/>
              <a:ext cx="2954262" cy="950488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normAutofit/>
            </a:bodyPr>
            <a:lstStyle/>
            <a:p>
              <a:r>
                <a:rPr lang="en-GB" sz="4000" dirty="0" smtClean="0"/>
                <a:t>Workshops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25881" y="2791260"/>
            <a:ext cx="8301792" cy="1853898"/>
            <a:chOff x="3352044" y="2860909"/>
            <a:chExt cx="8301792" cy="18538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0374" y="2860909"/>
              <a:ext cx="4843462" cy="18538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044" y="3215192"/>
              <a:ext cx="2954262" cy="950488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normAutofit/>
            </a:bodyPr>
            <a:lstStyle/>
            <a:p>
              <a:r>
                <a:rPr lang="en-GB" sz="4000" dirty="0" smtClean="0"/>
                <a:t>Conferences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460" y="3984488"/>
            <a:ext cx="4934706" cy="1609725"/>
            <a:chOff x="962024" y="4562407"/>
            <a:chExt cx="4934706" cy="1609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024" y="4562407"/>
              <a:ext cx="1890713" cy="16097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42468" y="5140759"/>
              <a:ext cx="2954262" cy="950488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normAutofit/>
            </a:bodyPr>
            <a:lstStyle/>
            <a:p>
              <a:r>
                <a:rPr lang="en-GB" sz="4000" dirty="0" smtClean="0"/>
                <a:t>Industry publications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0336" y="5774024"/>
            <a:ext cx="12139614" cy="88574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/>
              <a:t>All a wonderful source to review you own KYC transformation or see what you can learn from other facing common challenges.</a:t>
            </a:r>
          </a:p>
        </p:txBody>
      </p:sp>
    </p:spTree>
    <p:extLst>
      <p:ext uri="{BB962C8B-B14F-4D97-AF65-F5344CB8AC3E}">
        <p14:creationId xmlns:p14="http://schemas.microsoft.com/office/powerpoint/2010/main" val="22256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59513" y="138935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10. Continuous Improvements</a:t>
            </a:r>
            <a:endParaRPr lang="en-GB" sz="3200" dirty="0"/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038" y="376978"/>
            <a:ext cx="11602962" cy="1295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The is </a:t>
            </a:r>
            <a:r>
              <a:rPr lang="en-GB" sz="2000" b="1" dirty="0" smtClean="0"/>
              <a:t>NO</a:t>
            </a:r>
            <a:r>
              <a:rPr lang="en-GB" sz="2000" dirty="0" smtClean="0"/>
              <a:t> silver bullet to solve for KYC, transformation is the beginning and continuing improving will enable positive outcomes.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809750" y="1706456"/>
            <a:ext cx="10344150" cy="4957023"/>
            <a:chOff x="-1809750" y="1706456"/>
            <a:chExt cx="10344150" cy="4957023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226578823"/>
                </p:ext>
              </p:extLst>
            </p:nvPr>
          </p:nvGraphicFramePr>
          <p:xfrm>
            <a:off x="-1809750" y="1706456"/>
            <a:ext cx="10344150" cy="49570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2266950" y="2990850"/>
              <a:ext cx="2190750" cy="1905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Continuous  Improvement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048500" y="2224828"/>
            <a:ext cx="4629150" cy="4633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Make it part of your day to day DNA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Have the structures in place to make it happen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Celebrate successes</a:t>
            </a:r>
          </a:p>
        </p:txBody>
      </p:sp>
    </p:spTree>
    <p:extLst>
      <p:ext uri="{BB962C8B-B14F-4D97-AF65-F5344CB8AC3E}">
        <p14:creationId xmlns:p14="http://schemas.microsoft.com/office/powerpoint/2010/main" val="12375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8078" y="757500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Q &amp; A</a:t>
            </a:r>
            <a:endParaRPr lang="en-GB" sz="4800" dirty="0"/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63048" y="-22821"/>
            <a:ext cx="10515600" cy="96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KYP – Know your presenter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94027"/>
            <a:ext cx="2830287" cy="405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29" y="1194027"/>
            <a:ext cx="6727371" cy="44903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Accuity – Bankers Almanac Head of KYC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~ 15 </a:t>
            </a:r>
            <a:r>
              <a:rPr lang="en-GB" sz="2400" dirty="0"/>
              <a:t>years' experience working </a:t>
            </a:r>
            <a:r>
              <a:rPr lang="en-GB" sz="2400" dirty="0" smtClean="0"/>
              <a:t>in investment banking operations</a:t>
            </a:r>
            <a:endParaRPr lang="en-GB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UK-London based</a:t>
            </a:r>
          </a:p>
          <a:p>
            <a:pPr>
              <a:buClr>
                <a:schemeClr val="accent2"/>
              </a:buClr>
            </a:pPr>
            <a:endParaRPr lang="en-GB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Hobbies include squash and running</a:t>
            </a:r>
          </a:p>
        </p:txBody>
      </p:sp>
    </p:spTree>
    <p:extLst>
      <p:ext uri="{BB962C8B-B14F-4D97-AF65-F5344CB8AC3E}">
        <p14:creationId xmlns:p14="http://schemas.microsoft.com/office/powerpoint/2010/main" val="13207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/>
          <p:cNvSpPr/>
          <p:nvPr/>
        </p:nvSpPr>
        <p:spPr>
          <a:xfrm>
            <a:off x="2041302" y="2274223"/>
            <a:ext cx="9665594" cy="824420"/>
          </a:xfrm>
          <a:prstGeom prst="trapezoid">
            <a:avLst>
              <a:gd name="adj" fmla="val 165596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054181" y="3137661"/>
            <a:ext cx="9652715" cy="164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8" y="-177224"/>
            <a:ext cx="10515600" cy="965963"/>
          </a:xfrm>
        </p:spPr>
        <p:txBody>
          <a:bodyPr>
            <a:normAutofit/>
          </a:bodyPr>
          <a:lstStyle/>
          <a:p>
            <a:r>
              <a:rPr lang="en-GB" dirty="0" smtClean="0"/>
              <a:t>KYC Operations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94691" y="6266556"/>
            <a:ext cx="2743200" cy="365125"/>
          </a:xfrm>
        </p:spPr>
        <p:txBody>
          <a:bodyPr/>
          <a:lstStyle/>
          <a:p>
            <a:fld id="{1643C34D-0EBE-E646-B8C5-F9A619016116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2192286"/>
              </p:ext>
            </p:extLst>
          </p:nvPr>
        </p:nvGraphicFramePr>
        <p:xfrm>
          <a:off x="791883" y="-679570"/>
          <a:ext cx="11694016" cy="415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8940961"/>
              </p:ext>
            </p:extLst>
          </p:nvPr>
        </p:nvGraphicFramePr>
        <p:xfrm>
          <a:off x="2195851" y="2660269"/>
          <a:ext cx="9382257" cy="447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2054181" y="4870639"/>
            <a:ext cx="9652715" cy="175607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challenges based on Accuity research in 2018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stated their #1 challenge was the rising cost to be compliant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~23% voiced reducing time spent on manual tasks as being very challenging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5% found lack of data and technology as not challenging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8721" y="2836319"/>
            <a:ext cx="2054181" cy="2163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400" dirty="0" smtClean="0"/>
              <a:t>Policy &amp; </a:t>
            </a:r>
          </a:p>
          <a:p>
            <a:pPr algn="ctr"/>
            <a:r>
              <a:rPr lang="en-GB" sz="2400" dirty="0" smtClean="0"/>
              <a:t>Operational Processes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828" y="419666"/>
            <a:ext cx="2054181" cy="2163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400" dirty="0" smtClean="0"/>
              <a:t>3 Fundamental Questions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679912"/>
            <a:ext cx="2054181" cy="21636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400" dirty="0" smtClean="0"/>
              <a:t>The Challenges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8208" y="3289170"/>
            <a:ext cx="5950040" cy="309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KYC Policy &amp; Procedures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899079" y="2717952"/>
            <a:ext cx="5950040" cy="3090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Graphic spid="7" grpId="0">
        <p:bldAsOne/>
      </p:bldGraphic>
      <p:bldGraphic spid="8" grpId="0">
        <p:bldAsOne/>
      </p:bldGraphic>
      <p:bldP spid="9" grpId="0" animBg="1"/>
      <p:bldP spid="10" grpId="0"/>
      <p:bldP spid="12" grpId="0"/>
      <p:bldP spid="13" grpId="0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0" y="64900"/>
            <a:ext cx="12259159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Top 10 ways to transform KYC operations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736" y="1084334"/>
            <a:ext cx="5098225" cy="46204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Senior Sponsorship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Governance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Policy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Data Model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Process improvements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People training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Technology</a:t>
            </a:r>
          </a:p>
          <a:p>
            <a:pPr marL="342900" indent="-342900">
              <a:buFontTx/>
              <a:buAutoNum type="arabicPeriod"/>
            </a:pPr>
            <a:r>
              <a:rPr lang="en-GB" sz="2800" dirty="0" smtClean="0"/>
              <a:t>Supervisory controls &amp; metrics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Industry insights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Continuous Improvements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76" y="1074976"/>
            <a:ext cx="6348480" cy="444991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971748" y="337122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KYC </a:t>
            </a:r>
            <a:endParaRPr lang="en-GB" sz="4800" dirty="0"/>
          </a:p>
        </p:txBody>
      </p:sp>
      <p:sp>
        <p:nvSpPr>
          <p:cNvPr id="33" name="Rectangle 32"/>
          <p:cNvSpPr/>
          <p:nvPr/>
        </p:nvSpPr>
        <p:spPr>
          <a:xfrm>
            <a:off x="7056414" y="3653980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Evolution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976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0" y="64900"/>
            <a:ext cx="12259159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1. Senior Sponsorship</a:t>
            </a:r>
            <a:endParaRPr lang="en-GB" sz="3200" dirty="0"/>
          </a:p>
        </p:txBody>
      </p:sp>
      <p:sp>
        <p:nvSpPr>
          <p:cNvPr id="32" name="Rectangle 31"/>
          <p:cNvSpPr/>
          <p:nvPr/>
        </p:nvSpPr>
        <p:spPr>
          <a:xfrm>
            <a:off x="6971748" y="337122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KYC </a:t>
            </a:r>
            <a:endParaRPr lang="en-GB" sz="4800" dirty="0"/>
          </a:p>
        </p:txBody>
      </p:sp>
      <p:sp>
        <p:nvSpPr>
          <p:cNvPr id="33" name="Rectangle 32"/>
          <p:cNvSpPr/>
          <p:nvPr/>
        </p:nvSpPr>
        <p:spPr>
          <a:xfrm>
            <a:off x="7056414" y="3653980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Evolution 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4" y="950642"/>
            <a:ext cx="4983335" cy="4345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647700"/>
            <a:ext cx="4931282" cy="49720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r>
              <a:rPr lang="en-GB" sz="4400" dirty="0" smtClean="0"/>
              <a:t>Why?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 smtClean="0"/>
              <a:t>Support the transformation strategy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 smtClean="0"/>
              <a:t>To get wider organisation buy inn</a:t>
            </a:r>
            <a:endParaRPr lang="en-GB" sz="28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 smtClean="0"/>
              <a:t>Support investment needs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/>
              <a:t>Unblock barriers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 smtClean="0"/>
              <a:t>Steer the course of transformation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800" dirty="0" smtClean="0"/>
              <a:t>Connecting with the outside world</a:t>
            </a:r>
          </a:p>
        </p:txBody>
      </p:sp>
    </p:spTree>
    <p:extLst>
      <p:ext uri="{BB962C8B-B14F-4D97-AF65-F5344CB8AC3E}">
        <p14:creationId xmlns:p14="http://schemas.microsoft.com/office/powerpoint/2010/main" val="10650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0" y="64900"/>
            <a:ext cx="12259159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2. Governance</a:t>
            </a:r>
            <a:endParaRPr lang="en-GB" sz="3200" dirty="0"/>
          </a:p>
        </p:txBody>
      </p:sp>
      <p:sp>
        <p:nvSpPr>
          <p:cNvPr id="32" name="Rectangle 31"/>
          <p:cNvSpPr/>
          <p:nvPr/>
        </p:nvSpPr>
        <p:spPr>
          <a:xfrm>
            <a:off x="6971748" y="337122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KYC </a:t>
            </a:r>
            <a:endParaRPr lang="en-GB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1222865"/>
            <a:ext cx="5769482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036463"/>
            <a:ext cx="8353425" cy="31070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4618" y="950643"/>
            <a:ext cx="11465432" cy="49720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2800" dirty="0" smtClean="0"/>
              <a:t>Transformation naturally does not happen overnight and equally involves multiple stakeholders</a:t>
            </a:r>
            <a:endParaRPr lang="en-GB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-212271" y="5446442"/>
            <a:ext cx="12042321" cy="10897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GB" sz="2400" dirty="0" smtClean="0"/>
              <a:t>Setup up transformation governance alongside business as usual governance is a crucial ingredient for success.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0218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0" y="64900"/>
            <a:ext cx="12259159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2. Governance</a:t>
            </a:r>
            <a:endParaRPr lang="en-GB" sz="3200" dirty="0"/>
          </a:p>
        </p:txBody>
      </p:sp>
      <p:sp>
        <p:nvSpPr>
          <p:cNvPr id="32" name="Rectangle 31"/>
          <p:cNvSpPr/>
          <p:nvPr/>
        </p:nvSpPr>
        <p:spPr>
          <a:xfrm>
            <a:off x="6971748" y="337122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KYC </a:t>
            </a:r>
            <a:endParaRPr lang="en-GB" sz="4800" dirty="0"/>
          </a:p>
        </p:txBody>
      </p:sp>
      <p:sp>
        <p:nvSpPr>
          <p:cNvPr id="33" name="Rectangle 32"/>
          <p:cNvSpPr/>
          <p:nvPr/>
        </p:nvSpPr>
        <p:spPr>
          <a:xfrm>
            <a:off x="7056414" y="3653980"/>
            <a:ext cx="4131734" cy="260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Evolution 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88" y="2424924"/>
            <a:ext cx="6239427" cy="3061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450" y="5917313"/>
            <a:ext cx="11010900" cy="69086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What will define and shape success?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270" y="950643"/>
            <a:ext cx="11637304" cy="5657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18543" y="2416336"/>
            <a:ext cx="4696031" cy="42758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Define transformational goals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Design principles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Defined roles and responsible for all those involved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Information flows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Define gateways and operating rhythm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Investment and budget for transformation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Escalation channels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6332" y="1648203"/>
            <a:ext cx="3346946" cy="9734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Steering Committee</a:t>
            </a:r>
            <a:endParaRPr lang="en-GB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39851" y="2821790"/>
            <a:ext cx="0" cy="6675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50358" y="3632397"/>
            <a:ext cx="3346946" cy="97342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Project Working Group</a:t>
            </a:r>
          </a:p>
          <a:p>
            <a:pPr algn="ctr"/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367114" y="5367091"/>
            <a:ext cx="2099227" cy="765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Work Stream 1  </a:t>
            </a:r>
            <a:endParaRPr lang="en-GB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2727540" y="5367091"/>
            <a:ext cx="2099227" cy="765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Work Stream 2</a:t>
            </a:r>
            <a:endParaRPr lang="en-GB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345551" y="2801872"/>
            <a:ext cx="0" cy="6874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40873" y="4717727"/>
            <a:ext cx="23776" cy="516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93001" y="4717727"/>
            <a:ext cx="0" cy="4691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326787" y="4717727"/>
            <a:ext cx="23776" cy="516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878915" y="4717727"/>
            <a:ext cx="0" cy="4691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34000" y="1222865"/>
            <a:ext cx="5769482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54725" y="1641503"/>
            <a:ext cx="4673048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GB" sz="2400" dirty="0" smtClean="0"/>
              <a:t>Key ingredients capture in a terms of reference for transformation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1" y="1796146"/>
            <a:ext cx="2547257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GB" sz="2000" dirty="0" smtClean="0"/>
              <a:t>i.e. operating model change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5362" y="3489337"/>
            <a:ext cx="2547257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GB" sz="2000" dirty="0" smtClean="0"/>
              <a:t>i.e. tracking to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8620" y="5376015"/>
            <a:ext cx="1635977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GB" sz="2000" dirty="0" smtClean="0"/>
              <a:t>i.e. execution of change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52619" y="1222865"/>
            <a:ext cx="0" cy="50398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5513" y="808868"/>
            <a:ext cx="9912279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GB" sz="2400" b="1" dirty="0" smtClean="0"/>
              <a:t>Transformation Program Structure</a:t>
            </a:r>
          </a:p>
        </p:txBody>
      </p:sp>
    </p:spTree>
    <p:extLst>
      <p:ext uri="{BB962C8B-B14F-4D97-AF65-F5344CB8AC3E}">
        <p14:creationId xmlns:p14="http://schemas.microsoft.com/office/powerpoint/2010/main" val="30346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1834627"/>
            <a:ext cx="3223260" cy="2933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7271" y="64900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3. Policy</a:t>
            </a:r>
            <a:endParaRPr lang="en-GB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641938" y="-3977427"/>
            <a:ext cx="5769482" cy="6440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00" y="2016309"/>
            <a:ext cx="2795918" cy="2546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71" y="1942217"/>
            <a:ext cx="4166129" cy="6541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Simplify</a:t>
            </a:r>
            <a:r>
              <a:rPr lang="en-GB" sz="2400" dirty="0" smtClean="0"/>
              <a:t> </a:t>
            </a:r>
            <a:r>
              <a:rPr lang="en-GB" dirty="0" smtClean="0"/>
              <a:t>by having a minimum standard with nuances for specific categories i.e. client type or regulated/unregulated status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0137" y="974034"/>
            <a:ext cx="4099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2. </a:t>
            </a:r>
            <a:r>
              <a:rPr lang="en-GB" sz="2800" b="1" dirty="0" smtClean="0"/>
              <a:t>Standardise </a:t>
            </a:r>
            <a:r>
              <a:rPr lang="en-GB" dirty="0" smtClean="0"/>
              <a:t>to achieve consistency in on boarding or periodic review.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77271" y="3885478"/>
            <a:ext cx="40996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3. Risk based approach </a:t>
            </a:r>
            <a:r>
              <a:rPr lang="en-GB" dirty="0" smtClean="0"/>
              <a:t>i.e. verification documents to be date stamped if there is associated risk factor i.e. PEP</a:t>
            </a:r>
            <a:endParaRPr lang="en-GB" sz="2800" dirty="0"/>
          </a:p>
        </p:txBody>
      </p:sp>
      <p:sp>
        <p:nvSpPr>
          <p:cNvPr id="31" name="Rectangle 30"/>
          <p:cNvSpPr/>
          <p:nvPr/>
        </p:nvSpPr>
        <p:spPr>
          <a:xfrm>
            <a:off x="8090138" y="3685422"/>
            <a:ext cx="4099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4. Bench mark against FATF recommendations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494526" y="5882502"/>
            <a:ext cx="91211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5</a:t>
            </a:r>
            <a:r>
              <a:rPr lang="en-GB" sz="2800" b="1" dirty="0" smtClean="0"/>
              <a:t>. Policy change impact assessment </a:t>
            </a:r>
            <a:r>
              <a:rPr lang="en-GB" dirty="0" smtClean="0"/>
              <a:t>i.e. know the effort and cycle time impact.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6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  <p:bldP spid="3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77271" y="64900"/>
            <a:ext cx="11755650" cy="885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FC4C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4</a:t>
            </a:r>
            <a:r>
              <a:rPr lang="en-GB" sz="3200" dirty="0" smtClean="0"/>
              <a:t>. Data Model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123" y="4010167"/>
            <a:ext cx="5151121" cy="247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53" y="200167"/>
            <a:ext cx="4222063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985" y="708957"/>
            <a:ext cx="6126138" cy="45066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GB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Form data guiding </a:t>
            </a:r>
            <a:r>
              <a:rPr lang="en-GB" b="1" dirty="0" smtClean="0"/>
              <a:t>principles;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right </a:t>
            </a:r>
            <a:r>
              <a:rPr lang="en-GB" dirty="0" smtClean="0"/>
              <a:t>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smtClean="0"/>
              <a:t>In the </a:t>
            </a:r>
            <a:r>
              <a:rPr lang="en-GB" dirty="0"/>
              <a:t>right </a:t>
            </a:r>
            <a:r>
              <a:rPr lang="en-GB" dirty="0" smtClean="0"/>
              <a:t>place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the right </a:t>
            </a:r>
            <a:r>
              <a:rPr lang="en-GB" dirty="0" smtClean="0"/>
              <a:t>format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dirty="0" smtClean="0"/>
              <a:t>at </a:t>
            </a:r>
            <a:r>
              <a:rPr lang="en-GB" dirty="0"/>
              <a:t>the right time. </a:t>
            </a:r>
            <a:endParaRPr lang="en-GB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Risk assess the data model </a:t>
            </a:r>
            <a:r>
              <a:rPr lang="en-GB" dirty="0" smtClean="0"/>
              <a:t>identify what must be structured and what can remain as unstructured. What do you want to be able to report on? 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Evolve to a single view of client </a:t>
            </a:r>
            <a:r>
              <a:rPr lang="en-GB" dirty="0" smtClean="0"/>
              <a:t>i.e. moving away from business, product or geography based silo’s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Segment source of data in primary and secondary </a:t>
            </a:r>
            <a:r>
              <a:rPr lang="en-GB" dirty="0" smtClean="0"/>
              <a:t>to demonstrate risk appetite</a:t>
            </a:r>
          </a:p>
          <a:p>
            <a:pPr marL="342900" indent="-342900">
              <a:buFont typeface="+mj-lt"/>
              <a:buAutoNum type="arabicPeriod"/>
            </a:pPr>
            <a:endParaRPr lang="en-GB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Explore digitalisation at source 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50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uity-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ccuity-theme" id="{012357A3-5749-554A-9B0C-78A14B90D0D2}" vid="{BBFDF5A7-F08D-EB48-8EB1-26D4747456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49685</TotalTime>
  <Words>775</Words>
  <Application>Microsoft Office PowerPoint</Application>
  <PresentationFormat>Custom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accuity-theme</vt:lpstr>
      <vt:lpstr>Top 10 ways to transform KYC operations</vt:lpstr>
      <vt:lpstr>KYP – Know your presenter</vt:lpstr>
      <vt:lpstr>KYC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Business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Emma (Accuity)</dc:creator>
  <cp:lastModifiedBy>TanyaSmirnov</cp:lastModifiedBy>
  <cp:revision>359</cp:revision>
  <cp:lastPrinted>2018-10-10T07:12:47Z</cp:lastPrinted>
  <dcterms:created xsi:type="dcterms:W3CDTF">2018-04-19T09:42:29Z</dcterms:created>
  <dcterms:modified xsi:type="dcterms:W3CDTF">2019-03-25T18:37:44Z</dcterms:modified>
</cp:coreProperties>
</file>