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0" r:id="rId3"/>
    <p:sldId id="277" r:id="rId4"/>
    <p:sldId id="278" r:id="rId5"/>
    <p:sldId id="279" r:id="rId6"/>
    <p:sldId id="282" r:id="rId7"/>
    <p:sldId id="281" r:id="rId8"/>
    <p:sldId id="283" r:id="rId9"/>
    <p:sldId id="284" r:id="rId10"/>
    <p:sldId id="285" r:id="rId11"/>
    <p:sldId id="290" r:id="rId12"/>
    <p:sldId id="289" r:id="rId13"/>
    <p:sldId id="291" r:id="rId14"/>
    <p:sldId id="259" r:id="rId1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B2AA"/>
    <a:srgbClr val="AFABAB"/>
    <a:srgbClr val="7596A7"/>
    <a:srgbClr val="CCFFCC"/>
    <a:srgbClr val="30454F"/>
    <a:srgbClr val="0563C1"/>
    <a:srgbClr val="BBA58E"/>
    <a:srgbClr val="2F454F"/>
    <a:srgbClr val="556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8F3B4E-F2B3-44B5-9D6D-7410B8474190}" v="26" dt="2018-11-02T11:00:19.483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49" autoAdjust="0"/>
  </p:normalViewPr>
  <p:slideViewPr>
    <p:cSldViewPr snapToGrid="0">
      <p:cViewPr varScale="1">
        <p:scale>
          <a:sx n="109" d="100"/>
          <a:sy n="109" d="100"/>
        </p:scale>
        <p:origin x="67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225454724669074E-3"/>
          <c:y val="0"/>
          <c:w val="0.89098275370324231"/>
          <c:h val="0.89843733101201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количество!$J$3</c:f>
              <c:strCache>
                <c:ptCount val="1"/>
                <c:pt idx="0">
                  <c:v>RUB</c:v>
                </c:pt>
              </c:strCache>
            </c:strRef>
          </c:tx>
          <c:spPr>
            <a:solidFill>
              <a:srgbClr val="30454F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0454F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6806-4A7C-96A2-1D17E97F7640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количество!$K$2:$P$2</c:f>
              <c:numCache>
                <c:formatCode>#,##0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количество!$K$3:$P$3</c:f>
              <c:numCache>
                <c:formatCode>0.0%</c:formatCode>
                <c:ptCount val="6"/>
                <c:pt idx="0">
                  <c:v>0.38922241508352318</c:v>
                </c:pt>
                <c:pt idx="1">
                  <c:v>0.42594179440794699</c:v>
                </c:pt>
                <c:pt idx="2">
                  <c:v>0.48093301741803279</c:v>
                </c:pt>
                <c:pt idx="3">
                  <c:v>0.53810568103600054</c:v>
                </c:pt>
                <c:pt idx="4">
                  <c:v>0.53357338620327721</c:v>
                </c:pt>
                <c:pt idx="5">
                  <c:v>0.49937240513662268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06-4A7C-96A2-1D17E97F7640}"/>
            </c:ext>
          </c:extLst>
        </c:ser>
        <c:ser>
          <c:idx val="1"/>
          <c:order val="1"/>
          <c:tx>
            <c:strRef>
              <c:f>количество!$J$4</c:f>
              <c:strCache>
                <c:ptCount val="1"/>
                <c:pt idx="0">
                  <c:v>EUR</c:v>
                </c:pt>
              </c:strCache>
            </c:strRef>
          </c:tx>
          <c:spPr>
            <a:solidFill>
              <a:srgbClr val="20B2AA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количество!$K$2:$P$2</c:f>
              <c:numCache>
                <c:formatCode>#,##0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количество!$K$4:$P$4</c:f>
              <c:numCache>
                <c:formatCode>0.0%</c:formatCode>
                <c:ptCount val="6"/>
                <c:pt idx="0">
                  <c:v>0.39457298915553302</c:v>
                </c:pt>
                <c:pt idx="1">
                  <c:v>0.37216350883874455</c:v>
                </c:pt>
                <c:pt idx="2">
                  <c:v>0.34887295081967229</c:v>
                </c:pt>
                <c:pt idx="3">
                  <c:v>0.30447727745673991</c:v>
                </c:pt>
                <c:pt idx="4">
                  <c:v>0.31395416642369822</c:v>
                </c:pt>
                <c:pt idx="5">
                  <c:v>0.35286003944882005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06-4A7C-96A2-1D17E97F7640}"/>
            </c:ext>
          </c:extLst>
        </c:ser>
        <c:ser>
          <c:idx val="2"/>
          <c:order val="2"/>
          <c:tx>
            <c:strRef>
              <c:f>количество!$J$5</c:f>
              <c:strCache>
                <c:ptCount val="1"/>
                <c:pt idx="0">
                  <c:v>USD</c:v>
                </c:pt>
              </c:strCache>
            </c:strRef>
          </c:tx>
          <c:spPr>
            <a:solidFill>
              <a:srgbClr val="AFABAB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количество!$K$2:$P$2</c:f>
              <c:numCache>
                <c:formatCode>#,##0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количество!$K$5:$P$5</c:f>
              <c:numCache>
                <c:formatCode>0.0%</c:formatCode>
                <c:ptCount val="6"/>
                <c:pt idx="0">
                  <c:v>0.21620459576094403</c:v>
                </c:pt>
                <c:pt idx="1">
                  <c:v>0.20189469675330859</c:v>
                </c:pt>
                <c:pt idx="2">
                  <c:v>0.17019403176229514</c:v>
                </c:pt>
                <c:pt idx="3">
                  <c:v>0.15741704150725946</c:v>
                </c:pt>
                <c:pt idx="4">
                  <c:v>0.15247244737302473</c:v>
                </c:pt>
                <c:pt idx="5">
                  <c:v>0.14776755541455741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06-4A7C-96A2-1D17E97F76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8530816"/>
        <c:axId val="78565376"/>
      </c:barChart>
      <c:catAx>
        <c:axId val="78530816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78565376"/>
        <c:crosses val="autoZero"/>
        <c:auto val="1"/>
        <c:lblAlgn val="ctr"/>
        <c:lblOffset val="100"/>
        <c:noMultiLvlLbl val="0"/>
      </c:catAx>
      <c:valAx>
        <c:axId val="785653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one"/>
        <c:crossAx val="785308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6781537946054632"/>
          <c:y val="0.28293032622999686"/>
          <c:w val="0.13218462053945387"/>
          <c:h val="0.4237751275938391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441964508959986"/>
          <c:y val="6.9589381230483097E-2"/>
          <c:w val="0.36457920242266656"/>
          <c:h val="0.8750001395561224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B5-47AC-8C6C-2EED307C35FA}"/>
              </c:ext>
            </c:extLst>
          </c:dPt>
          <c:dPt>
            <c:idx val="1"/>
            <c:bubble3D val="0"/>
            <c:spPr>
              <a:solidFill>
                <a:srgbClr val="20B2A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B5-47AC-8C6C-2EED307C35FA}"/>
              </c:ext>
            </c:extLst>
          </c:dPt>
          <c:dPt>
            <c:idx val="2"/>
            <c:bubble3D val="0"/>
            <c:spPr>
              <a:solidFill>
                <a:srgbClr val="AFABA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2B5-47AC-8C6C-2EED307C35FA}"/>
              </c:ext>
            </c:extLst>
          </c:dPt>
          <c:dPt>
            <c:idx val="3"/>
            <c:bubble3D val="0"/>
            <c:spPr>
              <a:solidFill>
                <a:srgbClr val="C4ABA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2B5-47AC-8C6C-2EED307C35FA}"/>
              </c:ext>
            </c:extLst>
          </c:dPt>
          <c:dPt>
            <c:idx val="4"/>
            <c:bubble3D val="0"/>
            <c:spPr>
              <a:solidFill>
                <a:srgbClr val="9BEDE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2B5-47AC-8C6C-2EED307C35F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2B5-47AC-8C6C-2EED307C35FA}"/>
              </c:ext>
            </c:extLst>
          </c:dPt>
          <c:dLbls>
            <c:dLbl>
              <c:idx val="0"/>
              <c:layout>
                <c:manualLayout>
                  <c:x val="7.3176879194291583E-2"/>
                  <c:y val="-6.1234435305689318E-2"/>
                </c:manualLayout>
              </c:layout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517833019246143E-2"/>
                      <c:h val="0.112474419362797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2B5-47AC-8C6C-2EED307C35FA}"/>
                </c:ext>
              </c:extLst>
            </c:dLbl>
            <c:dLbl>
              <c:idx val="1"/>
              <c:layout>
                <c:manualLayout>
                  <c:x val="5.9878192164246377E-2"/>
                  <c:y val="7.653369387192325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2B5-47AC-8C6C-2EED307C35FA}"/>
                </c:ext>
              </c:extLst>
            </c:dLbl>
            <c:dLbl>
              <c:idx val="2"/>
              <c:layout>
                <c:manualLayout>
                  <c:x val="-4.7741833444007821E-2"/>
                  <c:y val="7.74609047479225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2B5-47AC-8C6C-2EED307C35FA}"/>
                </c:ext>
              </c:extLst>
            </c:dLbl>
            <c:dLbl>
              <c:idx val="3"/>
              <c:layout>
                <c:manualLayout>
                  <c:x val="-7.4252772773843831E-2"/>
                  <c:y val="-5.84723405348014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2B5-47AC-8C6C-2EED307C35F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2B5-47AC-8C6C-2EED307C35F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2B5-47AC-8C6C-2EED307C35FA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всего!$I$4:$I$9</c:f>
              <c:strCache>
                <c:ptCount val="6"/>
                <c:pt idx="0">
                  <c:v>CIS and Russia</c:v>
                </c:pt>
                <c:pt idx="1">
                  <c:v>Baltic States</c:v>
                </c:pt>
                <c:pt idx="2">
                  <c:v>Europe</c:v>
                </c:pt>
                <c:pt idx="3">
                  <c:v>Asia</c:v>
                </c:pt>
                <c:pt idx="4">
                  <c:v>Americas</c:v>
                </c:pt>
                <c:pt idx="5">
                  <c:v>Africa, Australia</c:v>
                </c:pt>
              </c:strCache>
            </c:strRef>
          </c:cat>
          <c:val>
            <c:numRef>
              <c:f>всего!$J$4:$J$9</c:f>
              <c:numCache>
                <c:formatCode>0.0%</c:formatCode>
                <c:ptCount val="6"/>
                <c:pt idx="0">
                  <c:v>0.11132624156219866</c:v>
                </c:pt>
                <c:pt idx="1">
                  <c:v>0.22556804484088716</c:v>
                </c:pt>
                <c:pt idx="2">
                  <c:v>0.63437198649951787</c:v>
                </c:pt>
                <c:pt idx="3">
                  <c:v>2.810089199614272E-2</c:v>
                </c:pt>
                <c:pt idx="4">
                  <c:v>1.1300626808100289E-4</c:v>
                </c:pt>
                <c:pt idx="5">
                  <c:v>5.1982883317261332E-4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2B5-47AC-8C6C-2EED307C35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704995702883823"/>
          <c:y val="0.24996287807149081"/>
          <c:w val="0.28295004297116222"/>
          <c:h val="0.7127577741133444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90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577626130067076"/>
          <c:y val="0.1236620193118062"/>
          <c:w val="0.35870376202974641"/>
          <c:h val="0.7404435454742469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9B-400B-A69A-4E0194AC620E}"/>
              </c:ext>
            </c:extLst>
          </c:dPt>
          <c:dPt>
            <c:idx val="1"/>
            <c:bubble3D val="0"/>
            <c:spPr>
              <a:solidFill>
                <a:srgbClr val="20B2A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9B-400B-A69A-4E0194AC620E}"/>
              </c:ext>
            </c:extLst>
          </c:dPt>
          <c:dPt>
            <c:idx val="2"/>
            <c:bubble3D val="0"/>
            <c:spPr>
              <a:solidFill>
                <a:srgbClr val="AFABA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19B-400B-A69A-4E0194AC620E}"/>
              </c:ext>
            </c:extLst>
          </c:dPt>
          <c:dPt>
            <c:idx val="3"/>
            <c:bubble3D val="0"/>
            <c:spPr>
              <a:solidFill>
                <a:srgbClr val="C4ABA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19B-400B-A69A-4E0194AC620E}"/>
              </c:ext>
            </c:extLst>
          </c:dPt>
          <c:dPt>
            <c:idx val="4"/>
            <c:bubble3D val="0"/>
            <c:spPr>
              <a:solidFill>
                <a:srgbClr val="9BEDE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19B-400B-A69A-4E0194AC620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19B-400B-A69A-4E0194AC620E}"/>
              </c:ext>
            </c:extLst>
          </c:dPt>
          <c:dLbls>
            <c:dLbl>
              <c:idx val="0"/>
              <c:layout>
                <c:manualLayout>
                  <c:x val="7.7777777777777779E-2"/>
                  <c:y val="-1.85185185185185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19B-400B-A69A-4E0194AC620E}"/>
                </c:ext>
              </c:extLst>
            </c:dLbl>
            <c:dLbl>
              <c:idx val="1"/>
              <c:layout>
                <c:manualLayout>
                  <c:x val="8.0555555555555602E-2"/>
                  <c:y val="6.944444444444430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19B-400B-A69A-4E0194AC620E}"/>
                </c:ext>
              </c:extLst>
            </c:dLbl>
            <c:dLbl>
              <c:idx val="2"/>
              <c:layout>
                <c:manualLayout>
                  <c:x val="-8.909657320872276E-2"/>
                  <c:y val="7.7460856811167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19B-400B-A69A-4E0194AC620E}"/>
                </c:ext>
              </c:extLst>
            </c:dLbl>
            <c:dLbl>
              <c:idx val="3"/>
              <c:layout>
                <c:manualLayout>
                  <c:x val="-7.2222222222222243E-2"/>
                  <c:y val="-2.7777777777777801E-2"/>
                </c:manualLayout>
              </c:layout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19B-400B-A69A-4E0194AC620E}"/>
                </c:ext>
              </c:extLst>
            </c:dLbl>
            <c:dLbl>
              <c:idx val="4"/>
              <c:layout>
                <c:manualLayout>
                  <c:x val="-3.6111111111111122E-2"/>
                  <c:y val="-9.259259259259269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19B-400B-A69A-4E0194AC620E}"/>
                </c:ext>
              </c:extLst>
            </c:dLbl>
            <c:dLbl>
              <c:idx val="5"/>
              <c:layout>
                <c:manualLayout>
                  <c:x val="2.5000000000000001E-2"/>
                  <c:y val="-8.333333333333334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19B-400B-A69A-4E0194AC620E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всего!$I$4:$I$9</c:f>
              <c:strCache>
                <c:ptCount val="6"/>
                <c:pt idx="0">
                  <c:v>CIS and Russia</c:v>
                </c:pt>
                <c:pt idx="1">
                  <c:v>Baltic States</c:v>
                </c:pt>
                <c:pt idx="2">
                  <c:v>Europe</c:v>
                </c:pt>
                <c:pt idx="3">
                  <c:v>Asia</c:v>
                </c:pt>
                <c:pt idx="4">
                  <c:v>Americas</c:v>
                </c:pt>
                <c:pt idx="5">
                  <c:v>Africa, Australia</c:v>
                </c:pt>
              </c:strCache>
            </c:strRef>
          </c:cat>
          <c:val>
            <c:numRef>
              <c:f>всего!$J$4:$J$9</c:f>
              <c:numCache>
                <c:formatCode>0.0%</c:formatCode>
                <c:ptCount val="6"/>
                <c:pt idx="0">
                  <c:v>0.25953456879167469</c:v>
                </c:pt>
                <c:pt idx="1">
                  <c:v>0.18512739744174753</c:v>
                </c:pt>
                <c:pt idx="2">
                  <c:v>0.22837334589399005</c:v>
                </c:pt>
                <c:pt idx="3">
                  <c:v>0.2797739081796371</c:v>
                </c:pt>
                <c:pt idx="4">
                  <c:v>4.1361849949217669E-2</c:v>
                </c:pt>
                <c:pt idx="5">
                  <c:v>6.000000000000001E-3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19B-400B-A69A-4E0194AC62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9840443277923592"/>
          <c:y val="0.33321775145079341"/>
          <c:w val="0.28381778944298641"/>
          <c:h val="0.614910062847648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FC99CA1-0469-47E9-B6AC-745C73A205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9226E0C-D880-405E-B904-65E602C2D6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86771-0243-4CB6-9A21-362932B32D92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6A5251-72A2-498B-87AE-8B4E281256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F9DD0D-8353-48A5-BC06-D7624FEB5C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9AADA-0AC0-47D4-805B-2964FA241A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8236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63CAC-C20D-4825-B968-9ED472476F5F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D42C6-FA2C-4F34-865E-C71F3CF58B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6035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407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0382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1920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9F6F56-A98D-49DE-9881-B56A05F5CB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944" y="4476523"/>
            <a:ext cx="6589486" cy="621620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FBEC40A-639A-48C2-B097-429533D886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9943" y="5416436"/>
            <a:ext cx="1393372" cy="51990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Дата</a:t>
            </a:r>
          </a:p>
        </p:txBody>
      </p:sp>
    </p:spTree>
    <p:extLst>
      <p:ext uri="{BB962C8B-B14F-4D97-AF65-F5344CB8AC3E}">
        <p14:creationId xmlns:p14="http://schemas.microsoft.com/office/powerpoint/2010/main" val="744291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13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E383AD-0056-4611-87CC-DFCC34D946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885" y="522515"/>
            <a:ext cx="10515600" cy="58760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ru-RU" dirty="0"/>
              <a:t>НАЗВАНИЕ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1DFE41-C2AE-47BC-8C88-3947DD6E3D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6885" y="1110117"/>
            <a:ext cx="10515600" cy="4747986"/>
          </a:xfrm>
        </p:spPr>
        <p:txBody>
          <a:bodyPr/>
          <a:lstStyle>
            <a:lvl1pPr>
              <a:defRPr>
                <a:solidFill>
                  <a:srgbClr val="7596A7"/>
                </a:solidFill>
              </a:defRPr>
            </a:lvl1pPr>
            <a:lvl2pPr>
              <a:defRPr>
                <a:solidFill>
                  <a:srgbClr val="7596A7"/>
                </a:solidFill>
              </a:defRPr>
            </a:lvl2pPr>
            <a:lvl3pPr>
              <a:defRPr>
                <a:solidFill>
                  <a:srgbClr val="7596A7"/>
                </a:solidFill>
              </a:defRPr>
            </a:lvl3pPr>
            <a:lvl4pPr>
              <a:defRPr>
                <a:solidFill>
                  <a:srgbClr val="7596A7"/>
                </a:solidFill>
              </a:defRPr>
            </a:lvl4pPr>
            <a:lvl5pPr>
              <a:defRPr>
                <a:solidFill>
                  <a:srgbClr val="7596A7"/>
                </a:solidFill>
              </a:defRPr>
            </a:lvl5pPr>
          </a:lstStyle>
          <a:p>
            <a:pPr lvl="0"/>
            <a:r>
              <a:rPr lang="ru-RU" dirty="0" smtClean="0"/>
              <a:t>Подзаголовок</a:t>
            </a:r>
          </a:p>
          <a:p>
            <a:pPr lvl="1"/>
            <a:r>
              <a:rPr lang="ru-RU" dirty="0" smtClean="0"/>
              <a:t>Второй </a:t>
            </a:r>
            <a:r>
              <a:rPr lang="ru-RU" dirty="0"/>
              <a:t>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68A430-B56D-4BD5-BC65-A15082D5A3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885" y="6095958"/>
            <a:ext cx="2743200" cy="365125"/>
          </a:xfrm>
        </p:spPr>
        <p:txBody>
          <a:bodyPr/>
          <a:lstStyle/>
          <a:p>
            <a:fld id="{737D4DAB-56B2-47BD-BE8B-630DE3CA536B}" type="datetime1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DFB1DC-197F-4A13-B055-37259286E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9285" y="6106663"/>
            <a:ext cx="2743200" cy="365125"/>
          </a:xfrm>
        </p:spPr>
        <p:txBody>
          <a:bodyPr/>
          <a:lstStyle/>
          <a:p>
            <a:fld id="{62E21156-095B-496A-BAB7-1B65ABED13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35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CA693-2AA1-473B-B39D-118E239849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5514" y="636360"/>
            <a:ext cx="5246913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598998-5FAD-4250-9B85-DED6D1D9342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45514" y="2144940"/>
            <a:ext cx="5246913" cy="170134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Текст, текст, текст, текст, текст, текст, текст, текст, текст, текст</a:t>
            </a:r>
          </a:p>
        </p:txBody>
      </p:sp>
    </p:spTree>
    <p:extLst>
      <p:ext uri="{BB962C8B-B14F-4D97-AF65-F5344CB8AC3E}">
        <p14:creationId xmlns:p14="http://schemas.microsoft.com/office/powerpoint/2010/main" val="941569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F09CD-9234-4035-9A06-D40E6B50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0E3584-C2B7-4CC2-8290-DF746E350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41DADB-A366-45CA-865E-4248505E8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547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9EAF4-AD6E-46C4-B4A6-34B85CF83C83}" type="datetime1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5567E1-FB14-421F-84E7-04ACBE52A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547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00DEC1-EB69-45C1-BB7F-884A76F68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547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21156-095B-496A-BAB7-1B65ABED13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91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2BBBC-AE74-48E1-95F5-0611E5C4DC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/>
              <a:t>Bank </a:t>
            </a:r>
            <a:r>
              <a:rPr lang="en-US" sz="4400" b="1" dirty="0" err="1" smtClean="0"/>
              <a:t>BelVEB</a:t>
            </a:r>
            <a:r>
              <a:rPr lang="en-US" sz="4400" b="1" dirty="0" smtClean="0"/>
              <a:t> OJSC</a:t>
            </a:r>
            <a:endParaRPr lang="ru-RU" sz="44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07ED52-F89C-4595-881F-6F9E158B2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08" y="5357637"/>
            <a:ext cx="3254212" cy="458735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7596A7"/>
                </a:solidFill>
              </a:rPr>
              <a:t>March, 28  2019</a:t>
            </a:r>
          </a:p>
          <a:p>
            <a:r>
              <a:rPr lang="ru-RU" dirty="0" smtClean="0">
                <a:solidFill>
                  <a:srgbClr val="7596A7"/>
                </a:solidFill>
              </a:rPr>
              <a:t> </a:t>
            </a:r>
            <a:endParaRPr lang="ru-RU" dirty="0">
              <a:solidFill>
                <a:srgbClr val="7596A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7906" y="822108"/>
            <a:ext cx="112981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20B2AA"/>
                </a:solidFill>
              </a:rPr>
              <a:t>CORRESPONDENT BANKING </a:t>
            </a:r>
          </a:p>
          <a:p>
            <a:r>
              <a:rPr lang="en-US" sz="6000" b="1" dirty="0" smtClean="0">
                <a:solidFill>
                  <a:srgbClr val="20B2AA"/>
                </a:solidFill>
              </a:rPr>
              <a:t>CURRENT TRENDS</a:t>
            </a:r>
            <a:endParaRPr lang="ru-RU" sz="6000" b="1" dirty="0">
              <a:solidFill>
                <a:srgbClr val="20B2AA"/>
              </a:solidFill>
            </a:endParaRPr>
          </a:p>
        </p:txBody>
      </p:sp>
      <p:pic>
        <p:nvPicPr>
          <p:cNvPr id="5" name="Рисунок 4" descr="Лого_титу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69307" y="3140092"/>
            <a:ext cx="2376714" cy="94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1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884" y="522515"/>
            <a:ext cx="10702053" cy="58760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Local </a:t>
            </a:r>
            <a:r>
              <a:rPr lang="en-US" sz="3600" b="1" dirty="0" smtClean="0">
                <a:solidFill>
                  <a:schemeClr val="tx1"/>
                </a:solidFill>
              </a:rPr>
              <a:t>market</a:t>
            </a:r>
            <a:r>
              <a:rPr lang="en-US" sz="3200" b="1" dirty="0" smtClean="0">
                <a:solidFill>
                  <a:schemeClr val="tx1"/>
                </a:solidFill>
              </a:rPr>
              <a:t>: recent changes in correspondent banking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1985" y="1138238"/>
            <a:ext cx="10610499" cy="533355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20B2AA"/>
                </a:solidFill>
              </a:rPr>
              <a:t>Belarus</a:t>
            </a:r>
            <a:r>
              <a:rPr lang="en-US" b="1" dirty="0">
                <a:solidFill>
                  <a:srgbClr val="20B2AA"/>
                </a:solidFill>
              </a:rPr>
              <a:t>: </a:t>
            </a:r>
            <a:r>
              <a:rPr lang="en-US" sz="2000" b="1" dirty="0">
                <a:solidFill>
                  <a:srgbClr val="20B2AA"/>
                </a:solidFill>
              </a:rPr>
              <a:t>27 </a:t>
            </a:r>
            <a:r>
              <a:rPr lang="en-US" sz="2000" dirty="0"/>
              <a:t>banks</a:t>
            </a:r>
            <a:r>
              <a:rPr lang="en-US" sz="2000" b="1" dirty="0">
                <a:solidFill>
                  <a:srgbClr val="20B2AA"/>
                </a:solidFill>
              </a:rPr>
              <a:t> </a:t>
            </a:r>
            <a:r>
              <a:rPr lang="en-US" sz="2000" dirty="0"/>
              <a:t>and</a:t>
            </a:r>
            <a:r>
              <a:rPr lang="en-US" sz="2000" b="1" dirty="0">
                <a:solidFill>
                  <a:srgbClr val="20B2AA"/>
                </a:solidFill>
              </a:rPr>
              <a:t> </a:t>
            </a:r>
            <a:r>
              <a:rPr lang="en-US" sz="2000" dirty="0"/>
              <a:t>non-bank credit and financial institutions,</a:t>
            </a:r>
            <a:r>
              <a:rPr lang="ru-RU" sz="2000" b="1" dirty="0" smtClean="0">
                <a:solidFill>
                  <a:srgbClr val="20B2AA"/>
                </a:solidFill>
              </a:rPr>
              <a:t> </a:t>
            </a:r>
            <a:r>
              <a:rPr lang="en-US" sz="2000" dirty="0"/>
              <a:t>including</a:t>
            </a:r>
            <a:r>
              <a:rPr lang="en-US" sz="2000" b="1" dirty="0">
                <a:solidFill>
                  <a:srgbClr val="20B2AA"/>
                </a:solidFill>
              </a:rPr>
              <a:t>  4</a:t>
            </a:r>
            <a:r>
              <a:rPr lang="en-US" sz="2000" dirty="0">
                <a:solidFill>
                  <a:srgbClr val="20B2AA"/>
                </a:solidFill>
              </a:rPr>
              <a:t> </a:t>
            </a:r>
            <a:r>
              <a:rPr lang="en-US" sz="2000" dirty="0"/>
              <a:t>banks</a:t>
            </a:r>
            <a:r>
              <a:rPr lang="en-US" sz="2000" dirty="0">
                <a:solidFill>
                  <a:srgbClr val="20B2AA"/>
                </a:solidFill>
              </a:rPr>
              <a:t> </a:t>
            </a:r>
            <a:r>
              <a:rPr lang="en-US" sz="2000" dirty="0"/>
              <a:t>with </a:t>
            </a:r>
            <a:r>
              <a:rPr lang="ru-RU" sz="2000" dirty="0"/>
              <a:t>100% </a:t>
            </a:r>
            <a:r>
              <a:rPr lang="en-US" sz="2000" dirty="0"/>
              <a:t>foreign equity and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20B2AA"/>
                </a:solidFill>
              </a:rPr>
              <a:t>10</a:t>
            </a:r>
            <a:r>
              <a:rPr lang="ru-RU" sz="2000" dirty="0"/>
              <a:t> </a:t>
            </a:r>
            <a:r>
              <a:rPr lang="en-US" sz="2000" dirty="0"/>
              <a:t>banks with over</a:t>
            </a:r>
            <a:r>
              <a:rPr lang="ru-RU" sz="2000" dirty="0"/>
              <a:t> 50%</a:t>
            </a:r>
            <a:r>
              <a:rPr lang="en-US" sz="2000" dirty="0"/>
              <a:t> foreign equity</a:t>
            </a: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solidFill>
                <a:srgbClr val="20B2AA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400" dirty="0" smtClean="0">
              <a:solidFill>
                <a:srgbClr val="20B2AA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20B2AA"/>
                </a:solidFill>
              </a:rPr>
              <a:t>Over the last years, there has been a strong tendency towards the termination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20B2AA"/>
                </a:solidFill>
              </a:rPr>
              <a:t>and review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20B2AA"/>
                </a:solidFill>
              </a:rPr>
              <a:t>of correspondent relations:</a:t>
            </a:r>
            <a:endParaRPr lang="ru-RU" sz="1800" b="1" dirty="0">
              <a:solidFill>
                <a:srgbClr val="20B2AA"/>
              </a:solidFill>
            </a:endParaRPr>
          </a:p>
          <a:p>
            <a:pPr marL="630238" indent="-920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600" dirty="0" smtClean="0"/>
              <a:t>  </a:t>
            </a:r>
            <a:r>
              <a:rPr lang="en-US" sz="1800" dirty="0" smtClean="0"/>
              <a:t>Cutback in</a:t>
            </a:r>
            <a:r>
              <a:rPr lang="ru-RU" sz="1800" dirty="0" smtClean="0"/>
              <a:t> </a:t>
            </a:r>
            <a:r>
              <a:rPr lang="en-US" sz="1800" dirty="0"/>
              <a:t>RMA </a:t>
            </a:r>
            <a:r>
              <a:rPr lang="en-US" sz="1800" dirty="0" smtClean="0"/>
              <a:t>and</a:t>
            </a:r>
            <a:r>
              <a:rPr lang="ru-RU" sz="1800" dirty="0" smtClean="0"/>
              <a:t> (</a:t>
            </a:r>
            <a:r>
              <a:rPr lang="en-US" sz="1800" dirty="0" smtClean="0"/>
              <a:t>or</a:t>
            </a:r>
            <a:r>
              <a:rPr lang="ru-RU" sz="1800" dirty="0" smtClean="0"/>
              <a:t>) </a:t>
            </a:r>
            <a:r>
              <a:rPr lang="en-US" sz="1800" dirty="0" smtClean="0"/>
              <a:t>closure of correspondent accounts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200" b="1" dirty="0" smtClean="0">
              <a:solidFill>
                <a:srgbClr val="20B2AA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20B2AA"/>
                </a:solidFill>
              </a:rPr>
              <a:t>Key settlement and clearing service providers (EU, USA) for Belarus’ banks highlight the following trends: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800" dirty="0"/>
          </a:p>
          <a:p>
            <a:pPr marL="803275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dirty="0"/>
              <a:t> </a:t>
            </a:r>
            <a:r>
              <a:rPr lang="en-US" sz="1600" dirty="0" smtClean="0"/>
              <a:t>regulatory pressures/enhanced KYC/due diligence requirements</a:t>
            </a:r>
          </a:p>
          <a:p>
            <a:pPr marL="803275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400" dirty="0" smtClean="0"/>
          </a:p>
          <a:p>
            <a:pPr marL="803275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400" dirty="0" smtClean="0"/>
          </a:p>
          <a:p>
            <a:pPr marL="803275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600" dirty="0"/>
              <a:t> </a:t>
            </a:r>
            <a:r>
              <a:rPr lang="en-US" sz="1600" dirty="0" smtClean="0"/>
              <a:t>sanctions’ impact on operations worldwide </a:t>
            </a:r>
          </a:p>
          <a:p>
            <a:pPr marL="803275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400" dirty="0" smtClean="0"/>
          </a:p>
          <a:p>
            <a:pPr marL="803275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400" dirty="0" smtClean="0"/>
          </a:p>
          <a:p>
            <a:pPr marL="803275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dirty="0" smtClean="0"/>
              <a:t> </a:t>
            </a:r>
            <a:r>
              <a:rPr lang="en-US" sz="1600" dirty="0" smtClean="0"/>
              <a:t>uncertainty about regulators’ decisions</a:t>
            </a:r>
          </a:p>
          <a:p>
            <a:pPr marL="803275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600" dirty="0"/>
          </a:p>
          <a:p>
            <a:pPr marL="803275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dirty="0" smtClean="0"/>
              <a:t> </a:t>
            </a:r>
            <a:r>
              <a:rPr lang="en-US" sz="1600" dirty="0" smtClean="0"/>
              <a:t>review of high-risk banking products and </a:t>
            </a:r>
            <a:r>
              <a:rPr lang="en-US" sz="1600" dirty="0"/>
              <a:t>services </a:t>
            </a:r>
            <a:endParaRPr lang="en-US" sz="1600" dirty="0" smtClean="0"/>
          </a:p>
          <a:p>
            <a:pPr marL="803275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600" dirty="0" smtClean="0"/>
          </a:p>
          <a:p>
            <a:pPr marL="803275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600" dirty="0"/>
              <a:t> </a:t>
            </a:r>
            <a:r>
              <a:rPr lang="en-US" sz="1600" dirty="0" smtClean="0"/>
              <a:t>reassessing the current practices</a:t>
            </a:r>
          </a:p>
          <a:p>
            <a:pPr marL="803275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600" dirty="0" smtClean="0"/>
          </a:p>
          <a:p>
            <a:pPr marL="803275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dirty="0"/>
              <a:t> </a:t>
            </a:r>
            <a:r>
              <a:rPr lang="en-US" sz="1600" dirty="0" smtClean="0"/>
              <a:t>review of correspondent relations </a:t>
            </a:r>
            <a:r>
              <a:rPr lang="ru-RU" sz="1600" dirty="0" smtClean="0"/>
              <a:t>(</a:t>
            </a:r>
            <a:r>
              <a:rPr lang="en-US" sz="1600" dirty="0" smtClean="0"/>
              <a:t>RMA) </a:t>
            </a:r>
          </a:p>
          <a:p>
            <a:pPr marL="803275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600" dirty="0" smtClean="0"/>
          </a:p>
          <a:p>
            <a:pPr marL="803275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600" dirty="0"/>
              <a:t> </a:t>
            </a:r>
            <a:r>
              <a:rPr lang="en-US" sz="1600" dirty="0" smtClean="0"/>
              <a:t>increase in correspondent business costs, </a:t>
            </a:r>
            <a:r>
              <a:rPr lang="en-US" sz="1600" dirty="0"/>
              <a:t>including those arising out of strict </a:t>
            </a:r>
            <a:r>
              <a:rPr lang="en-US" sz="1600" dirty="0" smtClean="0"/>
              <a:t>compliance</a:t>
            </a:r>
          </a:p>
          <a:p>
            <a:pPr marL="574675" indent="0">
              <a:spcBef>
                <a:spcPts val="0"/>
              </a:spcBef>
              <a:buNone/>
            </a:pPr>
            <a:r>
              <a:rPr lang="en-US" sz="1600" dirty="0"/>
              <a:t> </a:t>
            </a:r>
            <a:r>
              <a:rPr lang="en-US" sz="1600" dirty="0" smtClean="0"/>
              <a:t>    requirements</a:t>
            </a:r>
          </a:p>
          <a:p>
            <a:pPr marL="803275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600" dirty="0"/>
          </a:p>
          <a:p>
            <a:pPr marL="803275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600" dirty="0"/>
              <a:t> stopping downstream correspondent banking (nested correspondents)</a:t>
            </a:r>
            <a:endParaRPr lang="ru-RU" sz="16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16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1156-095B-496A-BAB7-1B65ABED130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31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Local market: recent changes in correspondent banking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040" y="1038401"/>
            <a:ext cx="10691445" cy="526190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20B2AA"/>
                </a:solidFill>
              </a:rPr>
              <a:t>Belarus</a:t>
            </a:r>
            <a:endParaRPr lang="ru-RU" sz="2000" dirty="0" smtClean="0">
              <a:solidFill>
                <a:srgbClr val="20B2AA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dirty="0" smtClean="0">
              <a:solidFill>
                <a:srgbClr val="20B2AA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1156-095B-496A-BAB7-1B65ABED130B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254113"/>
              </p:ext>
            </p:extLst>
          </p:nvPr>
        </p:nvGraphicFramePr>
        <p:xfrm>
          <a:off x="716438" y="1612869"/>
          <a:ext cx="10944519" cy="443314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944519">
                  <a:extLst>
                    <a:ext uri="{9D8B030D-6E8A-4147-A177-3AD203B41FA5}">
                      <a16:colId xmlns:a16="http://schemas.microsoft.com/office/drawing/2014/main" val="836497471"/>
                    </a:ext>
                  </a:extLst>
                </a:gridCol>
              </a:tblGrid>
              <a:tr h="9677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v"/>
                      </a:pPr>
                      <a:r>
                        <a:rPr lang="en-US" sz="1700" kern="1200" dirty="0" smtClean="0">
                          <a:solidFill>
                            <a:srgbClr val="7596A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en-US" sz="1700" b="0" kern="1200" dirty="0" smtClean="0">
                          <a:solidFill>
                            <a:srgbClr val="7596A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Key </a:t>
                      </a:r>
                      <a:r>
                        <a:rPr lang="en-US" sz="1700" b="1" kern="1200" dirty="0" smtClean="0">
                          <a:solidFill>
                            <a:srgbClr val="20B2AA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USD</a:t>
                      </a:r>
                      <a:r>
                        <a:rPr lang="en-US" sz="1700" b="0" kern="1200" dirty="0" smtClean="0">
                          <a:solidFill>
                            <a:srgbClr val="7596A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and </a:t>
                      </a:r>
                      <a:r>
                        <a:rPr lang="en-US" sz="1700" b="1" kern="1200" dirty="0" smtClean="0">
                          <a:solidFill>
                            <a:srgbClr val="20B2AA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EUR</a:t>
                      </a:r>
                      <a:r>
                        <a:rPr lang="en-US" sz="1700" b="1" kern="1200" dirty="0" smtClean="0">
                          <a:solidFill>
                            <a:srgbClr val="7596A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700" b="0" kern="1200" dirty="0" smtClean="0">
                          <a:solidFill>
                            <a:srgbClr val="7596A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clearing banks either stopped their business in Belarus in </a:t>
                      </a:r>
                      <a:r>
                        <a:rPr lang="en-US" sz="1700" b="1" kern="1200" dirty="0" smtClean="0">
                          <a:solidFill>
                            <a:srgbClr val="20B2AA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whole or in  part</a:t>
                      </a:r>
                      <a:r>
                        <a:rPr lang="en-US" sz="1700" b="0" kern="1200" dirty="0" smtClean="0">
                          <a:solidFill>
                            <a:srgbClr val="20B2AA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700" b="0" kern="1200" dirty="0" smtClean="0">
                          <a:solidFill>
                            <a:srgbClr val="7596A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en-US" sz="1600" b="1" kern="1200" dirty="0" smtClean="0">
                          <a:solidFill>
                            <a:srgbClr val="7596A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JPMorgan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sz="1600" b="1" kern="1200" dirty="0" smtClean="0">
                          <a:solidFill>
                            <a:srgbClr val="7596A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Chase Bank</a:t>
                      </a:r>
                      <a:r>
                        <a:rPr lang="ru-RU" sz="1600" b="1" kern="1200" dirty="0" smtClean="0">
                          <a:solidFill>
                            <a:srgbClr val="7596A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en-US" sz="1600" b="1" kern="1200" dirty="0" smtClean="0">
                          <a:solidFill>
                            <a:srgbClr val="7596A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Standard Chartered Bank</a:t>
                      </a:r>
                      <a:r>
                        <a:rPr lang="ru-RU" sz="1600" b="1" kern="1200" dirty="0" smtClean="0">
                          <a:solidFill>
                            <a:srgbClr val="7596A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en-US" sz="1600" b="1" kern="1200" dirty="0" smtClean="0">
                          <a:solidFill>
                            <a:srgbClr val="7596A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Deutsche Bank Trust Company  Americas</a:t>
                      </a:r>
                      <a:r>
                        <a:rPr lang="ru-RU" sz="1600" b="1" kern="1200" dirty="0" smtClean="0">
                          <a:solidFill>
                            <a:srgbClr val="7596A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en-US" sz="1600" b="1" kern="1200" dirty="0" smtClean="0">
                          <a:solidFill>
                            <a:srgbClr val="7596A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Deutsche Bank AG</a:t>
                      </a:r>
                      <a:r>
                        <a:rPr lang="en-US" sz="1600" b="0" kern="1200" dirty="0" smtClean="0">
                          <a:solidFill>
                            <a:srgbClr val="7596A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sz="1600" b="0" kern="1200" dirty="0" smtClean="0">
                          <a:solidFill>
                            <a:srgbClr val="7596A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ru-RU" sz="1700" b="0" kern="1200" dirty="0" smtClean="0">
                          <a:solidFill>
                            <a:srgbClr val="7596A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700" b="0" kern="1200" dirty="0" smtClean="0">
                          <a:solidFill>
                            <a:srgbClr val="7596A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</a:t>
                      </a:r>
                      <a:r>
                        <a:rPr lang="ru-RU" sz="1700" b="0" kern="1200" dirty="0" smtClean="0">
                          <a:solidFill>
                            <a:srgbClr val="7596A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700" b="1" kern="1200" dirty="0" smtClean="0">
                          <a:solidFill>
                            <a:srgbClr val="20B2AA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restricted</a:t>
                      </a:r>
                      <a:r>
                        <a:rPr lang="ru-RU" sz="1700" b="0" kern="1200" dirty="0" smtClean="0">
                          <a:solidFill>
                            <a:srgbClr val="20B2AA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700" b="0" kern="1200" dirty="0" smtClean="0">
                          <a:solidFill>
                            <a:srgbClr val="7596A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their settlements (</a:t>
                      </a:r>
                      <a:r>
                        <a:rPr lang="en-US" sz="1600" b="1" kern="1200" dirty="0" smtClean="0">
                          <a:solidFill>
                            <a:srgbClr val="7596A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UniCredit Bank AG</a:t>
                      </a:r>
                      <a:r>
                        <a:rPr lang="ru-RU" sz="1600" b="1" kern="1200" dirty="0" smtClean="0">
                          <a:solidFill>
                            <a:srgbClr val="7596A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en-US" sz="1600" b="1" kern="1200" dirty="0" smtClean="0">
                          <a:solidFill>
                            <a:srgbClr val="7596A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Commerzbank AG</a:t>
                      </a:r>
                      <a:r>
                        <a:rPr lang="en-US" sz="1700" b="0" kern="1200" dirty="0" smtClean="0">
                          <a:solidFill>
                            <a:srgbClr val="7596A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ru-RU" sz="1700" b="0" dirty="0"/>
                    </a:p>
                  </a:txBody>
                  <a:tcPr>
                    <a:solidFill>
                      <a:srgbClr val="20B2AA">
                        <a:alpha val="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12465"/>
                  </a:ext>
                </a:extLst>
              </a:tr>
              <a:tr h="105580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1700" b="0" kern="1200" dirty="0" smtClean="0">
                          <a:solidFill>
                            <a:srgbClr val="7596A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 terms of </a:t>
                      </a:r>
                      <a:r>
                        <a:rPr lang="en-US" sz="1700" b="1" kern="1200" dirty="0" smtClean="0">
                          <a:solidFill>
                            <a:srgbClr val="20B2AA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USD </a:t>
                      </a:r>
                      <a:r>
                        <a:rPr lang="en-US" sz="1700" b="0" kern="1200" dirty="0" smtClean="0">
                          <a:solidFill>
                            <a:srgbClr val="7596A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and </a:t>
                      </a:r>
                      <a:r>
                        <a:rPr lang="en-US" sz="1700" b="1" kern="1200" dirty="0" smtClean="0">
                          <a:solidFill>
                            <a:srgbClr val="20B2AA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EUR</a:t>
                      </a:r>
                      <a:r>
                        <a:rPr lang="en-US" sz="1700" b="0" kern="1200" dirty="0" smtClean="0">
                          <a:solidFill>
                            <a:srgbClr val="7596A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cross-border payments, forced </a:t>
                      </a:r>
                      <a:r>
                        <a:rPr lang="en-US" sz="1700" b="1" kern="1200" dirty="0" smtClean="0">
                          <a:solidFill>
                            <a:srgbClr val="20B2AA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concentration</a:t>
                      </a:r>
                      <a:r>
                        <a:rPr lang="en-US" sz="1700" b="0" kern="1200" dirty="0" smtClean="0">
                          <a:solidFill>
                            <a:srgbClr val="20B2AA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700" b="0" kern="1200" dirty="0" smtClean="0">
                          <a:solidFill>
                            <a:srgbClr val="7596A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 settlement business through </a:t>
                      </a:r>
                      <a:r>
                        <a:rPr lang="en-US" sz="1700" b="1" kern="1200" dirty="0" smtClean="0">
                          <a:solidFill>
                            <a:srgbClr val="20B2AA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one or two</a:t>
                      </a:r>
                      <a:r>
                        <a:rPr lang="en-US" sz="1700" b="1" kern="1200" dirty="0" smtClean="0">
                          <a:solidFill>
                            <a:srgbClr val="7596A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700" b="0" kern="1200" dirty="0" smtClean="0">
                          <a:solidFill>
                            <a:srgbClr val="7596A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clearing banks poses for Belarusian banks a potential risk of losing their competitive positions, when rendering a wide spectrum of settlement services </a:t>
                      </a:r>
                      <a:r>
                        <a:rPr lang="en-US" sz="1700" b="1" kern="1200" dirty="0" smtClean="0">
                          <a:solidFill>
                            <a:srgbClr val="20B2AA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 their customers 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lumMod val="65000"/>
                        <a:alpha val="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311507"/>
                  </a:ext>
                </a:extLst>
              </a:tr>
              <a:tr h="93325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1700" b="0" kern="1200" dirty="0" smtClean="0">
                          <a:solidFill>
                            <a:srgbClr val="7596A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It has already become common practice for domestic banks to open correspondent accounts with financial institutions from </a:t>
                      </a:r>
                      <a:r>
                        <a:rPr lang="en-US" sz="1700" b="1" kern="1200" dirty="0" smtClean="0">
                          <a:solidFill>
                            <a:srgbClr val="20B2AA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Russia</a:t>
                      </a:r>
                      <a:r>
                        <a:rPr lang="en-US" sz="1700" b="0" kern="1200" dirty="0" smtClean="0">
                          <a:solidFill>
                            <a:srgbClr val="7596A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and other</a:t>
                      </a:r>
                      <a:r>
                        <a:rPr lang="en-US" sz="1700" b="0" kern="1200" dirty="0" smtClean="0">
                          <a:solidFill>
                            <a:srgbClr val="20B2AA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700" b="1" kern="1200" dirty="0" smtClean="0">
                          <a:solidFill>
                            <a:srgbClr val="20B2AA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CIS countries </a:t>
                      </a:r>
                      <a:r>
                        <a:rPr lang="en-US" sz="1700" b="0" kern="1200" dirty="0" smtClean="0">
                          <a:solidFill>
                            <a:srgbClr val="7596A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with a view to making settlements via their correspondent networks</a:t>
                      </a:r>
                      <a:endParaRPr lang="ru-RU" dirty="0"/>
                    </a:p>
                  </a:txBody>
                  <a:tcPr>
                    <a:solidFill>
                      <a:srgbClr val="20B2AA">
                        <a:alpha val="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298264"/>
                  </a:ext>
                </a:extLst>
              </a:tr>
              <a:tr h="606727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1700" b="0" kern="1200" dirty="0" smtClean="0">
                          <a:solidFill>
                            <a:srgbClr val="7596A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Banks began to use </a:t>
                      </a:r>
                      <a:r>
                        <a:rPr lang="en-US" sz="1700" b="1" kern="1200" dirty="0" smtClean="0">
                          <a:solidFill>
                            <a:srgbClr val="20B2AA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alternative</a:t>
                      </a:r>
                      <a:r>
                        <a:rPr lang="en-US" sz="1700" b="0" kern="1200" dirty="0" smtClean="0">
                          <a:solidFill>
                            <a:srgbClr val="7596A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financial information transmission channels (their own services or online apps)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65000"/>
                        <a:alpha val="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265015"/>
                  </a:ext>
                </a:extLst>
              </a:tr>
              <a:tr h="86675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0"/>
                        </a:spcBef>
                        <a:buFont typeface="Wingdings" panose="05000000000000000000" pitchFamily="2" charset="2"/>
                        <a:buChar char="v"/>
                        <a:tabLst>
                          <a:tab pos="442913" algn="l"/>
                        </a:tabLst>
                      </a:pPr>
                      <a:r>
                        <a:rPr lang="en-US" sz="1700" b="0" kern="1200" dirty="0" smtClean="0">
                          <a:solidFill>
                            <a:srgbClr val="7596A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There is a growing interest in </a:t>
                      </a:r>
                      <a:r>
                        <a:rPr lang="en-US" sz="1700" b="1" kern="1200" dirty="0" smtClean="0">
                          <a:solidFill>
                            <a:srgbClr val="20B2AA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 Bank of Russia financial messaging system</a:t>
                      </a:r>
                      <a:r>
                        <a:rPr lang="en-US" sz="1700" b="0" kern="1200" dirty="0" smtClean="0">
                          <a:solidFill>
                            <a:srgbClr val="20B2AA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700" b="0" kern="1200" dirty="0" smtClean="0">
                          <a:solidFill>
                            <a:srgbClr val="7596A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  the Russian counterpart of SWIFT </a:t>
                      </a:r>
                      <a:endParaRPr lang="ru-RU" dirty="0"/>
                    </a:p>
                  </a:txBody>
                  <a:tcPr>
                    <a:solidFill>
                      <a:srgbClr val="20B2AA">
                        <a:alpha val="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879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87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D09715-1B7E-4C3B-9C5A-CF8A2F7D3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Bank BelVEB’s statistics: commercial payments</a:t>
            </a: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09267A-2D05-4455-B4FE-4861F5F54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008" y="905256"/>
            <a:ext cx="10865477" cy="5566532"/>
          </a:xfrm>
        </p:spPr>
        <p:txBody>
          <a:bodyPr/>
          <a:lstStyle/>
          <a:p>
            <a:pPr marL="0" indent="0">
              <a:buNone/>
            </a:pPr>
            <a:r>
              <a:rPr lang="ru-RU" sz="1200" dirty="0" smtClean="0">
                <a:solidFill>
                  <a:srgbClr val="20B2AA"/>
                </a:solidFill>
              </a:rPr>
              <a:t>                                                                                                                </a:t>
            </a:r>
            <a:r>
              <a:rPr lang="en-US" sz="1200" dirty="0" smtClean="0">
                <a:solidFill>
                  <a:srgbClr val="20B2AA"/>
                </a:solidFill>
              </a:rPr>
              <a:t>                                                                                                                            </a:t>
            </a:r>
            <a:r>
              <a:rPr lang="ru-RU" sz="1600" dirty="0" smtClean="0">
                <a:solidFill>
                  <a:srgbClr val="20B2AA"/>
                </a:solidFill>
              </a:rPr>
              <a:t>                                                                                             </a:t>
            </a:r>
            <a:endParaRPr lang="ru-RU" sz="2400" dirty="0" smtClean="0">
              <a:solidFill>
                <a:srgbClr val="20B2AA"/>
              </a:solidFill>
            </a:endParaRPr>
          </a:p>
          <a:p>
            <a:pPr marL="0" indent="0">
              <a:lnSpc>
                <a:spcPct val="50000"/>
              </a:lnSpc>
              <a:spcBef>
                <a:spcPts val="0"/>
              </a:spcBef>
              <a:buNone/>
            </a:pPr>
            <a:r>
              <a:rPr lang="ru-RU" sz="1100" i="1" dirty="0" smtClean="0">
                <a:solidFill>
                  <a:schemeClr val="tx2"/>
                </a:solidFill>
              </a:rPr>
              <a:t>                                                                                                                       </a:t>
            </a:r>
            <a:r>
              <a:rPr lang="en-US" sz="1100" i="1" dirty="0" smtClean="0">
                <a:solidFill>
                  <a:schemeClr val="tx2"/>
                </a:solidFill>
              </a:rPr>
              <a:t>        </a:t>
            </a:r>
            <a:r>
              <a:rPr lang="ru-RU" sz="1100" i="1" dirty="0" smtClean="0">
                <a:solidFill>
                  <a:schemeClr val="tx2"/>
                </a:solidFill>
              </a:rPr>
              <a:t> </a:t>
            </a:r>
          </a:p>
          <a:p>
            <a:pPr marL="0" indent="0">
              <a:lnSpc>
                <a:spcPct val="50000"/>
              </a:lnSpc>
              <a:spcBef>
                <a:spcPts val="0"/>
              </a:spcBef>
              <a:buNone/>
            </a:pPr>
            <a:endParaRPr lang="ru-RU" sz="1100" i="1" dirty="0">
              <a:solidFill>
                <a:schemeClr val="tx2"/>
              </a:solidFill>
            </a:endParaRPr>
          </a:p>
          <a:p>
            <a:pPr marL="0" indent="0">
              <a:lnSpc>
                <a:spcPct val="50000"/>
              </a:lnSpc>
              <a:spcBef>
                <a:spcPts val="0"/>
              </a:spcBef>
              <a:buNone/>
            </a:pPr>
            <a:endParaRPr lang="ru-RU" sz="1100" i="1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50000"/>
              </a:lnSpc>
              <a:spcBef>
                <a:spcPts val="0"/>
              </a:spcBef>
              <a:buNone/>
            </a:pPr>
            <a:endParaRPr lang="ru-RU" sz="1100" i="1" dirty="0">
              <a:solidFill>
                <a:schemeClr val="tx2"/>
              </a:solidFill>
            </a:endParaRPr>
          </a:p>
          <a:p>
            <a:pPr marL="0" indent="0">
              <a:lnSpc>
                <a:spcPct val="50000"/>
              </a:lnSpc>
              <a:spcBef>
                <a:spcPts val="0"/>
              </a:spcBef>
              <a:buNone/>
            </a:pPr>
            <a:endParaRPr lang="ru-RU" sz="1100" i="1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50000"/>
              </a:lnSpc>
              <a:spcBef>
                <a:spcPts val="0"/>
              </a:spcBef>
              <a:buNone/>
            </a:pPr>
            <a:endParaRPr lang="ru-RU" sz="1100" i="1" dirty="0">
              <a:solidFill>
                <a:schemeClr val="tx2"/>
              </a:solidFill>
            </a:endParaRPr>
          </a:p>
          <a:p>
            <a:pPr marL="0" indent="0">
              <a:lnSpc>
                <a:spcPct val="50000"/>
              </a:lnSpc>
              <a:spcBef>
                <a:spcPts val="0"/>
              </a:spcBef>
              <a:buNone/>
            </a:pPr>
            <a:endParaRPr lang="ru-RU" sz="1100" i="1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50000"/>
              </a:lnSpc>
              <a:spcBef>
                <a:spcPts val="0"/>
              </a:spcBef>
              <a:buNone/>
            </a:pPr>
            <a:endParaRPr lang="ru-RU" sz="1100" i="1" dirty="0">
              <a:solidFill>
                <a:schemeClr val="tx2"/>
              </a:solidFill>
            </a:endParaRPr>
          </a:p>
          <a:p>
            <a:pPr marL="0" indent="0">
              <a:lnSpc>
                <a:spcPct val="50000"/>
              </a:lnSpc>
              <a:spcBef>
                <a:spcPts val="0"/>
              </a:spcBef>
              <a:buNone/>
            </a:pPr>
            <a:endParaRPr lang="ru-RU" sz="1100" i="1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50000"/>
              </a:lnSpc>
              <a:spcBef>
                <a:spcPts val="0"/>
              </a:spcBef>
              <a:buNone/>
            </a:pPr>
            <a:endParaRPr lang="ru-RU" sz="1100" i="1" dirty="0">
              <a:solidFill>
                <a:schemeClr val="tx2"/>
              </a:solidFill>
            </a:endParaRPr>
          </a:p>
          <a:p>
            <a:pPr marL="0" indent="0">
              <a:lnSpc>
                <a:spcPct val="50000"/>
              </a:lnSpc>
              <a:spcBef>
                <a:spcPts val="0"/>
              </a:spcBef>
              <a:buNone/>
            </a:pPr>
            <a:endParaRPr lang="ru-RU" sz="1100" i="1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50000"/>
              </a:lnSpc>
              <a:spcBef>
                <a:spcPts val="0"/>
              </a:spcBef>
              <a:buNone/>
            </a:pPr>
            <a:endParaRPr lang="ru-RU" sz="1100" i="1" dirty="0">
              <a:solidFill>
                <a:schemeClr val="tx2"/>
              </a:solidFill>
            </a:endParaRPr>
          </a:p>
          <a:p>
            <a:pPr marL="0" indent="0">
              <a:lnSpc>
                <a:spcPct val="50000"/>
              </a:lnSpc>
              <a:spcBef>
                <a:spcPts val="0"/>
              </a:spcBef>
              <a:buNone/>
            </a:pPr>
            <a:endParaRPr lang="ru-RU" sz="1100" i="1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50000"/>
              </a:lnSpc>
              <a:spcBef>
                <a:spcPts val="0"/>
              </a:spcBef>
              <a:buNone/>
            </a:pPr>
            <a:endParaRPr lang="ru-RU" sz="1100" i="1" dirty="0">
              <a:solidFill>
                <a:schemeClr val="tx2"/>
              </a:solidFill>
            </a:endParaRPr>
          </a:p>
          <a:p>
            <a:pPr marL="0" indent="0">
              <a:lnSpc>
                <a:spcPct val="50000"/>
              </a:lnSpc>
              <a:spcBef>
                <a:spcPts val="0"/>
              </a:spcBef>
              <a:buNone/>
            </a:pPr>
            <a:endParaRPr lang="ru-RU" sz="1100" i="1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50000"/>
              </a:lnSpc>
              <a:spcBef>
                <a:spcPts val="0"/>
              </a:spcBef>
              <a:buNone/>
            </a:pPr>
            <a:endParaRPr lang="ru-RU" sz="1100" i="1" dirty="0">
              <a:solidFill>
                <a:schemeClr val="tx2"/>
              </a:solidFill>
            </a:endParaRPr>
          </a:p>
          <a:p>
            <a:pPr marL="0" indent="0">
              <a:lnSpc>
                <a:spcPct val="50000"/>
              </a:lnSpc>
              <a:spcBef>
                <a:spcPts val="0"/>
              </a:spcBef>
              <a:buNone/>
            </a:pPr>
            <a:endParaRPr lang="ru-RU" sz="1100" i="1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50000"/>
              </a:lnSpc>
              <a:spcBef>
                <a:spcPts val="0"/>
              </a:spcBef>
              <a:buNone/>
            </a:pPr>
            <a:endParaRPr lang="ru-RU" sz="1100" i="1" dirty="0">
              <a:solidFill>
                <a:schemeClr val="tx2"/>
              </a:solidFill>
            </a:endParaRPr>
          </a:p>
          <a:p>
            <a:pPr marL="0" indent="0">
              <a:lnSpc>
                <a:spcPct val="50000"/>
              </a:lnSpc>
              <a:spcBef>
                <a:spcPts val="0"/>
              </a:spcBef>
              <a:buNone/>
            </a:pPr>
            <a:endParaRPr lang="ru-RU" sz="1100" i="1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50000"/>
              </a:lnSpc>
              <a:spcBef>
                <a:spcPts val="0"/>
              </a:spcBef>
              <a:buNone/>
            </a:pPr>
            <a:endParaRPr lang="ru-RU" sz="1100" i="1" dirty="0">
              <a:solidFill>
                <a:schemeClr val="tx2"/>
              </a:solidFill>
            </a:endParaRPr>
          </a:p>
          <a:p>
            <a:pPr marL="0" indent="0">
              <a:lnSpc>
                <a:spcPct val="50000"/>
              </a:lnSpc>
              <a:spcBef>
                <a:spcPts val="0"/>
              </a:spcBef>
              <a:buNone/>
            </a:pPr>
            <a:endParaRPr lang="ru-RU" sz="1100" i="1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50000"/>
              </a:lnSpc>
              <a:spcBef>
                <a:spcPts val="0"/>
              </a:spcBef>
              <a:buNone/>
            </a:pPr>
            <a:endParaRPr lang="ru-RU" sz="1100" i="1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50000"/>
              </a:lnSpc>
              <a:spcBef>
                <a:spcPts val="0"/>
              </a:spcBef>
              <a:buNone/>
            </a:pPr>
            <a:endParaRPr lang="ru-RU" sz="1100" i="1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50000"/>
              </a:lnSpc>
              <a:spcBef>
                <a:spcPts val="0"/>
              </a:spcBef>
              <a:buNone/>
            </a:pPr>
            <a:endParaRPr lang="ru-RU" sz="1600" dirty="0">
              <a:solidFill>
                <a:srgbClr val="20B2AA"/>
              </a:solidFill>
            </a:endParaRPr>
          </a:p>
        </p:txBody>
      </p:sp>
      <p:sp>
        <p:nvSpPr>
          <p:cNvPr id="4" name="Нижний колонтитул 23">
            <a:extLst>
              <a:ext uri="{FF2B5EF4-FFF2-40B4-BE49-F238E27FC236}">
                <a16:creationId xmlns:a16="http://schemas.microsoft.com/office/drawing/2014/main" id="{D19415D2-2EE0-4DFF-B6C8-C0A2BB4C34D8}"/>
              </a:ext>
            </a:extLst>
          </p:cNvPr>
          <p:cNvSpPr txBox="1">
            <a:spLocks/>
          </p:cNvSpPr>
          <p:nvPr/>
        </p:nvSpPr>
        <p:spPr>
          <a:xfrm>
            <a:off x="1026885" y="11373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/>
              <a:t>НАЗВАНИЕ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07AA51-1052-46D3-AC24-AC1C2AA0B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1156-095B-496A-BAB7-1B65ABED130B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/>
          </p:nvPr>
        </p:nvGraphicFramePr>
        <p:xfrm>
          <a:off x="798285" y="4001083"/>
          <a:ext cx="5011769" cy="2109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/>
          </p:nvPr>
        </p:nvGraphicFramePr>
        <p:xfrm>
          <a:off x="6402956" y="1599439"/>
          <a:ext cx="4846319" cy="1791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/>
          </p:nvPr>
        </p:nvGraphicFramePr>
        <p:xfrm>
          <a:off x="6455664" y="4017376"/>
          <a:ext cx="4846319" cy="207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98285" y="1526859"/>
            <a:ext cx="531146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0B2AA"/>
              </a:buClr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7596A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Predominantly customer transfers in </a:t>
            </a:r>
            <a:r>
              <a:rPr lang="en-US" sz="1600" b="1" dirty="0" smtClean="0">
                <a:solidFill>
                  <a:srgbClr val="20B2A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RUB</a:t>
            </a:r>
            <a:r>
              <a:rPr lang="en-US" sz="1600" b="1" dirty="0" smtClean="0">
                <a:solidFill>
                  <a:srgbClr val="7596A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smtClean="0">
                <a:solidFill>
                  <a:srgbClr val="7596A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 </a:t>
            </a:r>
            <a:r>
              <a:rPr lang="en-US" sz="1600" b="1" dirty="0" smtClean="0">
                <a:solidFill>
                  <a:srgbClr val="20B2A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EUR</a:t>
            </a:r>
          </a:p>
          <a:p>
            <a:pPr>
              <a:buClr>
                <a:srgbClr val="20B2AA"/>
              </a:buClr>
              <a:buFont typeface="Wingdings" pitchFamily="2" charset="2"/>
              <a:buChar char="ü"/>
            </a:pPr>
            <a:endParaRPr lang="en-US" sz="400" b="1" dirty="0" smtClean="0">
              <a:solidFill>
                <a:srgbClr val="7596A7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20B2AA"/>
              </a:buClr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7596A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Most of payments in </a:t>
            </a:r>
            <a:r>
              <a:rPr lang="en-US" sz="1600" b="1" dirty="0" smtClean="0">
                <a:solidFill>
                  <a:srgbClr val="20B2A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EUR</a:t>
            </a:r>
            <a:r>
              <a:rPr lang="en-US" sz="1600" dirty="0" smtClean="0">
                <a:solidFill>
                  <a:srgbClr val="7596A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go to Europe and </a:t>
            </a:r>
          </a:p>
          <a:p>
            <a:pPr>
              <a:buClr>
                <a:srgbClr val="20B2AA"/>
              </a:buClr>
            </a:pPr>
            <a:r>
              <a:rPr lang="en-US" sz="1600" dirty="0">
                <a:solidFill>
                  <a:srgbClr val="7596A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smtClean="0">
                <a:solidFill>
                  <a:srgbClr val="7596A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1600" dirty="0" smtClean="0">
                <a:solidFill>
                  <a:srgbClr val="7596A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smtClean="0">
                <a:solidFill>
                  <a:srgbClr val="7596A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Baltic States</a:t>
            </a:r>
          </a:p>
          <a:p>
            <a:pPr>
              <a:buClr>
                <a:srgbClr val="20B2AA"/>
              </a:buClr>
            </a:pPr>
            <a:endParaRPr lang="en-US" sz="400" dirty="0" smtClean="0">
              <a:solidFill>
                <a:srgbClr val="7596A7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20B2AA"/>
              </a:buClr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7596A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smtClean="0">
                <a:solidFill>
                  <a:srgbClr val="20B2A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USD</a:t>
            </a:r>
            <a:r>
              <a:rPr lang="en-US" sz="1600" dirty="0" smtClean="0">
                <a:solidFill>
                  <a:srgbClr val="7596A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transfers cover various regions</a:t>
            </a:r>
          </a:p>
          <a:p>
            <a:pPr>
              <a:buClr>
                <a:srgbClr val="20B2AA"/>
              </a:buClr>
            </a:pPr>
            <a:endParaRPr lang="en-US" sz="1400" dirty="0" smtClean="0">
              <a:solidFill>
                <a:srgbClr val="7596A7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3608" y="3557051"/>
            <a:ext cx="5116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20B2A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CUSTOMER </a:t>
            </a:r>
            <a:r>
              <a:rPr lang="en-US" sz="1200" b="1" dirty="0" smtClean="0">
                <a:solidFill>
                  <a:srgbClr val="20B2A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TRANSFERS, </a:t>
            </a:r>
            <a:r>
              <a:rPr lang="en-US" sz="1200" b="1" dirty="0">
                <a:solidFill>
                  <a:srgbClr val="7596A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BREAKDOWN BY CURRENCY</a:t>
            </a:r>
          </a:p>
          <a:p>
            <a:r>
              <a:rPr lang="en-US" sz="1200" b="1" i="1" dirty="0">
                <a:solidFill>
                  <a:srgbClr val="7596A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 of total</a:t>
            </a:r>
            <a:endParaRPr lang="ru-RU" sz="1200" b="1" i="1" dirty="0">
              <a:solidFill>
                <a:srgbClr val="7596A7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798285" y="3790522"/>
            <a:ext cx="4782311" cy="4249"/>
          </a:xfrm>
          <a:prstGeom prst="line">
            <a:avLst/>
          </a:prstGeom>
          <a:ln>
            <a:solidFill>
              <a:srgbClr val="20B2AA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21668" y="3539418"/>
            <a:ext cx="49007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20B2A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CUSTOMER </a:t>
            </a:r>
            <a:r>
              <a:rPr lang="en-US" sz="1200" b="1" dirty="0">
                <a:solidFill>
                  <a:srgbClr val="20B2A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TRANSFERS IN </a:t>
            </a:r>
            <a:r>
              <a:rPr lang="en-US" sz="1400" b="1" dirty="0" smtClean="0">
                <a:solidFill>
                  <a:srgbClr val="20B2A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USD</a:t>
            </a:r>
            <a:r>
              <a:rPr lang="en-US" sz="1200" b="1" dirty="0" smtClean="0">
                <a:solidFill>
                  <a:srgbClr val="20B2A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200" b="1" dirty="0">
                <a:solidFill>
                  <a:srgbClr val="7596A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BREAKDOWN BY REGION</a:t>
            </a:r>
          </a:p>
          <a:p>
            <a:r>
              <a:rPr lang="en-US" sz="1200" b="1" i="1" dirty="0">
                <a:solidFill>
                  <a:srgbClr val="7596A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 of total</a:t>
            </a:r>
            <a:endParaRPr lang="ru-RU" sz="1200" b="1" i="1" dirty="0">
              <a:solidFill>
                <a:srgbClr val="7596A7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21668" y="1137774"/>
            <a:ext cx="51164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20B2A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CUSTOMER </a:t>
            </a:r>
            <a:r>
              <a:rPr lang="en-US" sz="1200" b="1" dirty="0" smtClean="0">
                <a:solidFill>
                  <a:srgbClr val="20B2A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TRANSFERS IN </a:t>
            </a:r>
            <a:r>
              <a:rPr lang="en-US" sz="1400" b="1" dirty="0" smtClean="0">
                <a:solidFill>
                  <a:srgbClr val="20B2A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EUR</a:t>
            </a:r>
            <a:r>
              <a:rPr lang="en-US" sz="1200" b="1" dirty="0" smtClean="0">
                <a:solidFill>
                  <a:srgbClr val="20B2A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200" b="1" dirty="0">
                <a:solidFill>
                  <a:srgbClr val="7596A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BREAKDOWN BY </a:t>
            </a:r>
            <a:r>
              <a:rPr lang="en-US" sz="1200" b="1" dirty="0" smtClean="0">
                <a:solidFill>
                  <a:srgbClr val="7596A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REGION</a:t>
            </a:r>
            <a:endParaRPr lang="en-US" sz="1200" b="1" dirty="0">
              <a:solidFill>
                <a:srgbClr val="7596A7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200" b="1" i="1" dirty="0">
                <a:solidFill>
                  <a:srgbClr val="7596A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 of total</a:t>
            </a:r>
            <a:endParaRPr lang="ru-RU" sz="1200" b="1" i="1" dirty="0">
              <a:solidFill>
                <a:srgbClr val="7596A7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402956" y="1384115"/>
            <a:ext cx="4782311" cy="4249"/>
          </a:xfrm>
          <a:prstGeom prst="line">
            <a:avLst/>
          </a:prstGeom>
          <a:ln>
            <a:solidFill>
              <a:srgbClr val="20B2AA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440132" y="3785639"/>
            <a:ext cx="4782311" cy="4249"/>
          </a:xfrm>
          <a:prstGeom prst="line">
            <a:avLst/>
          </a:prstGeom>
          <a:ln>
            <a:solidFill>
              <a:srgbClr val="20B2AA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0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Further developments in correspondent banking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040" y="1038401"/>
            <a:ext cx="10691445" cy="526190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1400" dirty="0" smtClean="0">
              <a:solidFill>
                <a:srgbClr val="20B2AA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1156-095B-496A-BAB7-1B65ABED130B}" type="slidenum">
              <a:rPr lang="ru-RU" smtClean="0"/>
              <a:pPr/>
              <a:t>13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917078"/>
              </p:ext>
            </p:extLst>
          </p:nvPr>
        </p:nvGraphicFramePr>
        <p:xfrm>
          <a:off x="724502" y="1341725"/>
          <a:ext cx="10944519" cy="3154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944519">
                  <a:extLst>
                    <a:ext uri="{9D8B030D-6E8A-4147-A177-3AD203B41FA5}">
                      <a16:colId xmlns:a16="http://schemas.microsoft.com/office/drawing/2014/main" val="836497471"/>
                    </a:ext>
                  </a:extLst>
                </a:gridCol>
              </a:tblGrid>
              <a:tr h="9677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20B2AA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Correspondent banking</a:t>
                      </a:r>
                      <a:r>
                        <a:rPr lang="en-US" sz="1800" b="1" kern="1200" dirty="0" smtClean="0">
                          <a:solidFill>
                            <a:srgbClr val="7596A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en-US" sz="1800" b="0" kern="1200" dirty="0" smtClean="0">
                          <a:solidFill>
                            <a:srgbClr val="7596A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is undergoing essential change, driven by client demand for greater efficiency,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7596A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speed and transparency. This transformation will require far more </a:t>
                      </a:r>
                      <a:r>
                        <a:rPr lang="en-US" sz="1800" b="1" kern="1200" dirty="0" smtClean="0">
                          <a:solidFill>
                            <a:srgbClr val="20B2AA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collective and collaborative </a:t>
                      </a:r>
                      <a:r>
                        <a:rPr lang="en-US" sz="1800" b="0" kern="1200" dirty="0" smtClean="0">
                          <a:solidFill>
                            <a:srgbClr val="7596A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7596A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among correspondent banks going forward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v"/>
                      </a:pPr>
                      <a:endParaRPr lang="ru-RU" sz="1700" b="0" kern="1200" dirty="0">
                        <a:solidFill>
                          <a:srgbClr val="7596A7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20B2AA">
                        <a:alpha val="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12465"/>
                  </a:ext>
                </a:extLst>
              </a:tr>
              <a:tr h="933254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400" b="0" kern="1200" dirty="0" smtClean="0">
                          <a:solidFill>
                            <a:srgbClr val="7596A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/.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800" b="0" kern="1200" dirty="0" smtClean="0">
                          <a:solidFill>
                            <a:srgbClr val="7596A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 changing nature of regulation and technology, along with new customer requirements, will force correspondent banking to modernize. Correspondent banking community needs to explore technologies such as </a:t>
                      </a:r>
                      <a:r>
                        <a:rPr lang="en-US" sz="1800" b="1" kern="1200" dirty="0" err="1" smtClean="0">
                          <a:solidFill>
                            <a:srgbClr val="20B2AA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blockchain</a:t>
                      </a:r>
                      <a:r>
                        <a:rPr lang="en-US" sz="1800" b="1" kern="1200" dirty="0" smtClean="0">
                          <a:solidFill>
                            <a:srgbClr val="7596A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1800" b="1" kern="1200" dirty="0" smtClean="0">
                          <a:solidFill>
                            <a:srgbClr val="20B2AA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distributed ledgers and peer-to-peer messaging</a:t>
                      </a:r>
                      <a:endParaRPr lang="en-US" sz="1800" b="1" kern="1200" dirty="0" smtClean="0">
                        <a:solidFill>
                          <a:srgbClr val="7596A7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endParaRPr lang="en-US" sz="1800" b="0" kern="1200" dirty="0" smtClean="0">
                        <a:solidFill>
                          <a:srgbClr val="7596A7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endParaRPr lang="en-US" sz="400" b="0" kern="1200" dirty="0" smtClean="0">
                        <a:solidFill>
                          <a:srgbClr val="7596A7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ru-RU" sz="1800" b="1" kern="1200" dirty="0" smtClean="0">
                          <a:solidFill>
                            <a:srgbClr val="20B2AA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</a:t>
                      </a:r>
                      <a:r>
                        <a:rPr lang="en-US" sz="1800" b="1" kern="1200" dirty="0" smtClean="0">
                          <a:solidFill>
                            <a:srgbClr val="20B2AA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Smart</a:t>
                      </a:r>
                      <a:r>
                        <a:rPr lang="ru-RU" sz="1800" b="1" kern="1200" dirty="0" smtClean="0">
                          <a:solidFill>
                            <a:srgbClr val="20B2AA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 </a:t>
                      </a:r>
                      <a:r>
                        <a:rPr lang="en-US" sz="1800" b="0" kern="1200" dirty="0" smtClean="0">
                          <a:solidFill>
                            <a:srgbClr val="7596A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collaboration between banks in areas such as liquidity and compliance should help to improve the practices and improve the efficiencies in correspondent banking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endParaRPr lang="ru-RU" sz="800" dirty="0"/>
                    </a:p>
                  </a:txBody>
                  <a:tcPr>
                    <a:solidFill>
                      <a:srgbClr val="20B2AA">
                        <a:alpha val="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298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82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73225-86B1-4557-84BE-DAD46D294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514" y="1147312"/>
            <a:ext cx="5246913" cy="1518249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prstClr val="white"/>
                </a:solidFill>
              </a:rPr>
              <a:t>THANK YOU ! </a:t>
            </a: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346" y="4865298"/>
            <a:ext cx="2898477" cy="9920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2000" y="1295955"/>
            <a:ext cx="383587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3441" y="1147312"/>
            <a:ext cx="417576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7596A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</a:t>
            </a:r>
            <a:r>
              <a:rPr lang="ru-RU" sz="1400" b="1" dirty="0">
                <a:solidFill>
                  <a:srgbClr val="7596A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1300" b="1" dirty="0">
                <a:solidFill>
                  <a:srgbClr val="7596A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 smtClean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Yuliya</a:t>
            </a:r>
            <a:r>
              <a:rPr lang="en-US" sz="1600" b="1" dirty="0" smtClean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 smtClean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Semenova</a:t>
            </a:r>
            <a:endParaRPr lang="en-US" sz="1600" b="1" dirty="0" smtClean="0">
              <a:solidFill>
                <a:srgbClr val="20B2A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400" dirty="0" smtClean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Financial Institutions, Head</a:t>
            </a:r>
          </a:p>
          <a:p>
            <a:r>
              <a:rPr lang="en-US" sz="1600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Financial Market Operations Department</a:t>
            </a:r>
          </a:p>
          <a:p>
            <a:r>
              <a:rPr lang="ru-RU" sz="1400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52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World map</a:t>
            </a:r>
            <a:r>
              <a:rPr lang="ru-RU" sz="3200" b="1" dirty="0">
                <a:solidFill>
                  <a:schemeClr val="tx1"/>
                </a:solidFill>
              </a:rPr>
              <a:t>  </a:t>
            </a:r>
            <a:r>
              <a:rPr lang="en-US" sz="3200" b="1" dirty="0">
                <a:solidFill>
                  <a:schemeClr val="tx1"/>
                </a:solidFill>
              </a:rPr>
              <a:t>for </a:t>
            </a:r>
            <a:r>
              <a:rPr lang="en-US" sz="3200" b="1" dirty="0" smtClean="0">
                <a:solidFill>
                  <a:schemeClr val="tx1"/>
                </a:solidFill>
              </a:rPr>
              <a:t>Europe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" y="1048571"/>
            <a:ext cx="11051931" cy="548705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1156-095B-496A-BAB7-1B65ABED13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14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World </a:t>
            </a:r>
            <a:r>
              <a:rPr lang="en-US" sz="3200" b="1" dirty="0" smtClean="0">
                <a:solidFill>
                  <a:schemeClr val="tx1"/>
                </a:solidFill>
              </a:rPr>
              <a:t>map</a:t>
            </a:r>
            <a:r>
              <a:rPr lang="ru-RU" sz="3200" b="1" dirty="0" smtClean="0">
                <a:solidFill>
                  <a:schemeClr val="tx1"/>
                </a:solidFill>
              </a:rPr>
              <a:t>  </a:t>
            </a:r>
            <a:r>
              <a:rPr lang="en-US" sz="3200" b="1" dirty="0" smtClean="0">
                <a:solidFill>
                  <a:schemeClr val="tx1"/>
                </a:solidFill>
              </a:rPr>
              <a:t>for USA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38" y="1077429"/>
            <a:ext cx="11095893" cy="548456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1156-095B-496A-BAB7-1B65ABED130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76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World map</a:t>
            </a:r>
            <a:r>
              <a:rPr lang="ru-RU" sz="3200" b="1" dirty="0">
                <a:solidFill>
                  <a:schemeClr val="tx1"/>
                </a:solidFill>
              </a:rPr>
              <a:t>  </a:t>
            </a:r>
            <a:r>
              <a:rPr lang="en-US" sz="3200" b="1" dirty="0">
                <a:solidFill>
                  <a:schemeClr val="tx1"/>
                </a:solidFill>
              </a:rPr>
              <a:t>for </a:t>
            </a:r>
            <a:r>
              <a:rPr lang="en-US" sz="3200" b="1" dirty="0" smtClean="0">
                <a:solidFill>
                  <a:schemeClr val="tx1"/>
                </a:solidFill>
              </a:rPr>
              <a:t>CHINA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3" y="1048116"/>
            <a:ext cx="10902461" cy="536212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1156-095B-496A-BAB7-1B65ABED130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40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World map</a:t>
            </a:r>
            <a:r>
              <a:rPr lang="ru-RU" sz="3200" b="1" dirty="0">
                <a:solidFill>
                  <a:schemeClr val="tx1"/>
                </a:solidFill>
              </a:rPr>
              <a:t>  </a:t>
            </a:r>
            <a:r>
              <a:rPr lang="en-US" sz="3200" b="1" dirty="0">
                <a:solidFill>
                  <a:schemeClr val="tx1"/>
                </a:solidFill>
              </a:rPr>
              <a:t>for </a:t>
            </a:r>
            <a:r>
              <a:rPr lang="en-US" sz="3200" b="1" dirty="0" smtClean="0">
                <a:solidFill>
                  <a:schemeClr val="tx1"/>
                </a:solidFill>
              </a:rPr>
              <a:t>Australia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38" y="1037492"/>
            <a:ext cx="10752993" cy="536330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1156-095B-496A-BAB7-1B65ABED130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9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C</a:t>
            </a:r>
            <a:r>
              <a:rPr lang="en-US" sz="3200" b="1" dirty="0" smtClean="0">
                <a:solidFill>
                  <a:schemeClr val="tx1"/>
                </a:solidFill>
              </a:rPr>
              <a:t>orrespondent </a:t>
            </a:r>
            <a:r>
              <a:rPr lang="en-US" sz="3200" b="1" dirty="0">
                <a:solidFill>
                  <a:schemeClr val="tx1"/>
                </a:solidFill>
              </a:rPr>
              <a:t>banking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110117"/>
            <a:ext cx="11236959" cy="47479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6000" dirty="0" smtClean="0"/>
          </a:p>
          <a:p>
            <a:pPr marL="0" indent="0">
              <a:buNone/>
            </a:pPr>
            <a:r>
              <a:rPr lang="en-US" sz="5400" dirty="0" smtClean="0"/>
              <a:t>Everything </a:t>
            </a:r>
            <a:r>
              <a:rPr lang="en-US" sz="5400" dirty="0"/>
              <a:t>in the world is </a:t>
            </a:r>
            <a:r>
              <a:rPr lang="en-US" sz="5400" dirty="0" smtClean="0"/>
              <a:t>relative…</a:t>
            </a:r>
            <a:endParaRPr lang="ru-RU" sz="5400" dirty="0"/>
          </a:p>
          <a:p>
            <a:pPr marL="0" indent="0">
              <a:buNone/>
            </a:pPr>
            <a:endParaRPr lang="en-US" sz="5400" dirty="0" smtClean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ru-RU" sz="5400" dirty="0" smtClean="0">
                <a:sym typeface="Wingdings" panose="05000000000000000000" pitchFamily="2" charset="2"/>
              </a:rPr>
              <a:t>))))</a:t>
            </a:r>
            <a:endParaRPr lang="ru-RU" sz="5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1156-095B-496A-BAB7-1B65ABED130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16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Vision: correspondent banking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0400" y="1471658"/>
            <a:ext cx="10729685" cy="4521795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ts val="28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9600" dirty="0">
                <a:solidFill>
                  <a:srgbClr val="20B2AA"/>
                </a:solidFill>
              </a:rPr>
              <a:t>The strong relationships between correspondent banks drive global </a:t>
            </a:r>
            <a:r>
              <a:rPr lang="en-US" sz="9600" dirty="0" smtClean="0">
                <a:solidFill>
                  <a:srgbClr val="20B2AA"/>
                </a:solidFill>
              </a:rPr>
              <a:t>trade</a:t>
            </a:r>
          </a:p>
          <a:p>
            <a:pPr algn="just">
              <a:lnSpc>
                <a:spcPts val="28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8000" dirty="0" smtClean="0">
              <a:solidFill>
                <a:srgbClr val="20B2AA"/>
              </a:solidFill>
            </a:endParaRPr>
          </a:p>
          <a:p>
            <a:pPr algn="just">
              <a:lnSpc>
                <a:spcPts val="28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9600" dirty="0"/>
              <a:t>Correspondent banking is a core business. It supports  international trade  and commerce with flows in many different currencies</a:t>
            </a:r>
          </a:p>
          <a:p>
            <a:pPr marL="0" indent="0" algn="just">
              <a:lnSpc>
                <a:spcPts val="2800"/>
              </a:lnSpc>
              <a:spcBef>
                <a:spcPts val="0"/>
              </a:spcBef>
              <a:buNone/>
            </a:pPr>
            <a:endParaRPr lang="en-US" sz="8000" dirty="0">
              <a:solidFill>
                <a:srgbClr val="20B2AA"/>
              </a:solidFill>
            </a:endParaRPr>
          </a:p>
          <a:p>
            <a:pPr algn="just">
              <a:lnSpc>
                <a:spcPts val="28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9600" dirty="0" smtClean="0">
                <a:solidFill>
                  <a:srgbClr val="20B2AA"/>
                </a:solidFill>
              </a:rPr>
              <a:t>Correspondent </a:t>
            </a:r>
            <a:r>
              <a:rPr lang="en-US" sz="9600" dirty="0">
                <a:solidFill>
                  <a:srgbClr val="20B2AA"/>
                </a:solidFill>
              </a:rPr>
              <a:t>banking </a:t>
            </a:r>
            <a:r>
              <a:rPr lang="en-US" sz="9600" dirty="0" smtClean="0">
                <a:solidFill>
                  <a:srgbClr val="20B2AA"/>
                </a:solidFill>
              </a:rPr>
              <a:t>builds </a:t>
            </a:r>
            <a:r>
              <a:rPr lang="en-US" sz="9600" dirty="0">
                <a:solidFill>
                  <a:srgbClr val="20B2AA"/>
                </a:solidFill>
              </a:rPr>
              <a:t>on the foundation that banks provide in </a:t>
            </a:r>
            <a:r>
              <a:rPr lang="en-US" sz="9600" dirty="0" smtClean="0">
                <a:solidFill>
                  <a:srgbClr val="20B2AA"/>
                </a:solidFill>
              </a:rPr>
              <a:t>terms </a:t>
            </a:r>
            <a:r>
              <a:rPr lang="en-US" sz="9600" dirty="0">
                <a:solidFill>
                  <a:srgbClr val="20B2AA"/>
                </a:solidFill>
              </a:rPr>
              <a:t>of resiliency, compliance and security to enable </a:t>
            </a:r>
            <a:r>
              <a:rPr lang="en-US" sz="9600" dirty="0" smtClean="0">
                <a:solidFill>
                  <a:srgbClr val="20B2AA"/>
                </a:solidFill>
              </a:rPr>
              <a:t>the </a:t>
            </a:r>
            <a:r>
              <a:rPr lang="en-US" sz="9600" dirty="0">
                <a:solidFill>
                  <a:srgbClr val="20B2AA"/>
                </a:solidFill>
              </a:rPr>
              <a:t>global </a:t>
            </a:r>
            <a:r>
              <a:rPr lang="en-US" sz="9600" dirty="0" smtClean="0">
                <a:solidFill>
                  <a:srgbClr val="20B2AA"/>
                </a:solidFill>
              </a:rPr>
              <a:t>trade</a:t>
            </a:r>
          </a:p>
          <a:p>
            <a:pPr marL="0" indent="0" algn="just">
              <a:lnSpc>
                <a:spcPts val="2800"/>
              </a:lnSpc>
              <a:spcBef>
                <a:spcPts val="0"/>
              </a:spcBef>
              <a:buNone/>
            </a:pPr>
            <a:endParaRPr lang="en-US" sz="8000" dirty="0" smtClean="0"/>
          </a:p>
          <a:p>
            <a:pPr algn="just">
              <a:lnSpc>
                <a:spcPts val="28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9600" dirty="0"/>
              <a:t>Correspondent banking is too important to be allowed to disappear</a:t>
            </a:r>
          </a:p>
          <a:p>
            <a:pPr marL="0" indent="0" algn="just">
              <a:lnSpc>
                <a:spcPts val="2800"/>
              </a:lnSpc>
              <a:spcBef>
                <a:spcPts val="0"/>
              </a:spcBef>
              <a:buNone/>
            </a:pPr>
            <a:endParaRPr lang="ru-RU" sz="9600" dirty="0"/>
          </a:p>
          <a:p>
            <a:pPr marL="0" indent="0" algn="just">
              <a:lnSpc>
                <a:spcPts val="2800"/>
              </a:lnSpc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1156-095B-496A-BAB7-1B65ABED130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86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Concept of </a:t>
            </a:r>
            <a:r>
              <a:rPr lang="en-US" sz="3200" b="1" dirty="0">
                <a:solidFill>
                  <a:schemeClr val="tx1"/>
                </a:solidFill>
              </a:rPr>
              <a:t>correspondent banking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080" y="1424760"/>
            <a:ext cx="11026146" cy="468190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20B2AA"/>
                </a:solidFill>
              </a:rPr>
              <a:t>in general terms </a:t>
            </a:r>
          </a:p>
          <a:p>
            <a:pPr marL="0" indent="0">
              <a:spcBef>
                <a:spcPts val="0"/>
              </a:spcBef>
              <a:buNone/>
            </a:pPr>
            <a:endParaRPr lang="en-US" sz="400" b="1" dirty="0" smtClean="0">
              <a:solidFill>
                <a:srgbClr val="20B2AA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as an arrangement under which one bank (correspondent) holds deposits owned by other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banks (respondents) and provides payment services to those respondent banks 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800" b="1" dirty="0" smtClean="0">
              <a:solidFill>
                <a:srgbClr val="20B2AA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20B2AA"/>
                </a:solidFill>
              </a:rPr>
              <a:t>ECB refers to</a:t>
            </a:r>
          </a:p>
          <a:p>
            <a:pPr marL="0" indent="0">
              <a:spcBef>
                <a:spcPts val="0"/>
              </a:spcBef>
              <a:buNone/>
            </a:pPr>
            <a:endParaRPr lang="en-US" sz="400" b="1" dirty="0">
              <a:solidFill>
                <a:srgbClr val="20B2AA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a</a:t>
            </a:r>
            <a:r>
              <a:rPr lang="en-US" sz="2000" dirty="0" smtClean="0"/>
              <a:t>greements or contractual relationships between banks to provide payment services for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each other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20B2AA"/>
                </a:solidFill>
              </a:rPr>
              <a:t>Wolfsberg </a:t>
            </a:r>
            <a:r>
              <a:rPr lang="en-US" sz="1800" b="1" dirty="0" smtClean="0">
                <a:solidFill>
                  <a:srgbClr val="20B2AA"/>
                </a:solidFill>
              </a:rPr>
              <a:t>Group </a:t>
            </a:r>
            <a:r>
              <a:rPr lang="en-US" sz="1800" dirty="0"/>
              <a:t>establishes that </a:t>
            </a:r>
            <a:r>
              <a:rPr lang="en-US" sz="1800" b="1" dirty="0" smtClean="0">
                <a:solidFill>
                  <a:srgbClr val="20B2AA"/>
                </a:solidFill>
              </a:rPr>
              <a:t>correspondent banking</a:t>
            </a:r>
          </a:p>
          <a:p>
            <a:pPr marL="0" indent="0">
              <a:spcBef>
                <a:spcPts val="0"/>
              </a:spcBef>
              <a:buNone/>
            </a:pPr>
            <a:endParaRPr lang="en-US" sz="600" b="1" dirty="0">
              <a:solidFill>
                <a:srgbClr val="20B2AA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i</a:t>
            </a:r>
            <a:r>
              <a:rPr lang="en-US" sz="2000" dirty="0" smtClean="0"/>
              <a:t>s the provision of a current or other liability account, and related services, to another FI, including affiliates, used for the execution  of third-party payments  and trade finance, as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well as its own cash clearing, liquidity management and short-term borrowing or investment needs in a particular currency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1156-095B-496A-BAB7-1B65ABED130B}" type="slidenum">
              <a:rPr lang="ru-RU" smtClean="0"/>
              <a:pPr/>
              <a:t>8</a:t>
            </a:fld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92916" y="4358835"/>
            <a:ext cx="0" cy="995680"/>
          </a:xfrm>
          <a:prstGeom prst="line">
            <a:avLst/>
          </a:prstGeom>
          <a:ln w="101600" cmpd="thinThick">
            <a:solidFill>
              <a:srgbClr val="20B2AA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72779" y="3201831"/>
            <a:ext cx="0" cy="538480"/>
          </a:xfrm>
          <a:prstGeom prst="line">
            <a:avLst/>
          </a:prstGeom>
          <a:ln w="101600" cmpd="thinThick">
            <a:solidFill>
              <a:srgbClr val="20B2AA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72779" y="1798320"/>
            <a:ext cx="0" cy="538480"/>
          </a:xfrm>
          <a:prstGeom prst="line">
            <a:avLst/>
          </a:prstGeom>
          <a:ln w="101600" cmpd="thinThick">
            <a:solidFill>
              <a:srgbClr val="20B2AA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08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Global trends in correspondent </a:t>
            </a:r>
            <a:r>
              <a:rPr lang="en-US" sz="3200" b="1" dirty="0">
                <a:solidFill>
                  <a:schemeClr val="tx1"/>
                </a:solidFill>
              </a:rPr>
              <a:t>banking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006" y="1320800"/>
            <a:ext cx="10786347" cy="496842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20B2AA"/>
                </a:solidFill>
              </a:rPr>
              <a:t> </a:t>
            </a:r>
            <a:r>
              <a:rPr lang="en-US" sz="2000" b="1" dirty="0" smtClean="0">
                <a:solidFill>
                  <a:srgbClr val="20B2AA"/>
                </a:solidFill>
              </a:rPr>
              <a:t> </a:t>
            </a:r>
            <a:r>
              <a:rPr lang="en-US" sz="2200" b="1" dirty="0">
                <a:solidFill>
                  <a:srgbClr val="20B2AA"/>
                </a:solidFill>
              </a:rPr>
              <a:t>Cutbacks</a:t>
            </a:r>
            <a:r>
              <a:rPr lang="en-US" sz="2200" dirty="0"/>
              <a:t> in the number of </a:t>
            </a:r>
            <a:r>
              <a:rPr lang="en-US" sz="2200" dirty="0" smtClean="0"/>
              <a:t>relationships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200" b="1" dirty="0" smtClean="0">
                <a:solidFill>
                  <a:srgbClr val="20B2AA"/>
                </a:solidFill>
              </a:rPr>
              <a:t>  </a:t>
            </a:r>
            <a:r>
              <a:rPr lang="en-US" sz="2200" b="1" dirty="0">
                <a:solidFill>
                  <a:srgbClr val="20B2AA"/>
                </a:solidFill>
              </a:rPr>
              <a:t>Changes</a:t>
            </a:r>
            <a:r>
              <a:rPr lang="en-US" sz="2400" dirty="0"/>
              <a:t> </a:t>
            </a:r>
            <a:r>
              <a:rPr lang="en-US" sz="2200" dirty="0"/>
              <a:t>in relationships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400" b="1" dirty="0" smtClean="0">
              <a:solidFill>
                <a:srgbClr val="20B2AA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200" b="1" dirty="0" smtClean="0">
                <a:solidFill>
                  <a:srgbClr val="20B2AA"/>
                </a:solidFill>
              </a:rPr>
              <a:t>  </a:t>
            </a:r>
            <a:r>
              <a:rPr lang="en-US" sz="2200" b="1" dirty="0">
                <a:solidFill>
                  <a:srgbClr val="20B2AA"/>
                </a:solidFill>
              </a:rPr>
              <a:t>Concentration</a:t>
            </a:r>
            <a:r>
              <a:rPr lang="en-US" sz="2200" b="1" dirty="0" smtClean="0">
                <a:solidFill>
                  <a:srgbClr val="20B2AA"/>
                </a:solidFill>
              </a:rPr>
              <a:t> </a:t>
            </a:r>
            <a:r>
              <a:rPr lang="en-US" sz="2200" dirty="0"/>
              <a:t>of </a:t>
            </a:r>
            <a:r>
              <a:rPr lang="en-US" sz="2200" dirty="0" smtClean="0"/>
              <a:t>relationships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4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200" b="1" dirty="0" smtClean="0">
                <a:solidFill>
                  <a:srgbClr val="20B2AA"/>
                </a:solidFill>
              </a:rPr>
              <a:t>  </a:t>
            </a:r>
            <a:r>
              <a:rPr lang="en-US" sz="2200" b="1" dirty="0">
                <a:solidFill>
                  <a:srgbClr val="20B2AA"/>
                </a:solidFill>
              </a:rPr>
              <a:t>Difficulties</a:t>
            </a:r>
            <a:r>
              <a:rPr lang="en-US" sz="2400" b="1" dirty="0">
                <a:solidFill>
                  <a:srgbClr val="20B2AA"/>
                </a:solidFill>
              </a:rPr>
              <a:t> </a:t>
            </a:r>
            <a:r>
              <a:rPr lang="en-US" sz="2200" dirty="0"/>
              <a:t>in establishing or </a:t>
            </a:r>
            <a:r>
              <a:rPr lang="en-US" sz="2200" dirty="0" smtClean="0"/>
              <a:t>maintaining correspondent </a:t>
            </a:r>
          </a:p>
          <a:p>
            <a:pPr marL="441325" indent="158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/>
              <a:t>banking relationships</a:t>
            </a:r>
            <a:endParaRPr lang="en-US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 smtClean="0">
              <a:solidFill>
                <a:srgbClr val="20B2AA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200" b="1" dirty="0">
                <a:solidFill>
                  <a:srgbClr val="20B2AA"/>
                </a:solidFill>
              </a:rPr>
              <a:t> </a:t>
            </a:r>
            <a:r>
              <a:rPr lang="en-US" sz="2200" b="1" dirty="0" smtClean="0">
                <a:solidFill>
                  <a:srgbClr val="20B2AA"/>
                </a:solidFill>
              </a:rPr>
              <a:t> </a:t>
            </a:r>
            <a:r>
              <a:rPr lang="en-US" sz="2200" dirty="0"/>
              <a:t>Increasing</a:t>
            </a:r>
            <a:r>
              <a:rPr lang="en-US" sz="2400" b="1" dirty="0"/>
              <a:t> </a:t>
            </a:r>
            <a:r>
              <a:rPr lang="en-US" sz="2200" b="1" dirty="0">
                <a:solidFill>
                  <a:srgbClr val="20B2AA"/>
                </a:solidFill>
              </a:rPr>
              <a:t>costs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4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200" b="1" dirty="0">
                <a:solidFill>
                  <a:srgbClr val="20B2AA"/>
                </a:solidFill>
              </a:rPr>
              <a:t> </a:t>
            </a:r>
            <a:r>
              <a:rPr lang="en-US" sz="2200" b="1" dirty="0" smtClean="0">
                <a:solidFill>
                  <a:srgbClr val="20B2AA"/>
                </a:solidFill>
              </a:rPr>
              <a:t> </a:t>
            </a:r>
            <a:r>
              <a:rPr lang="en-US" sz="2200" b="1" dirty="0">
                <a:solidFill>
                  <a:srgbClr val="20B2AA"/>
                </a:solidFill>
              </a:rPr>
              <a:t>Cutbacks</a:t>
            </a:r>
            <a:r>
              <a:rPr lang="en-US" sz="2400" b="1" dirty="0">
                <a:solidFill>
                  <a:srgbClr val="20B2AA"/>
                </a:solidFill>
              </a:rPr>
              <a:t> </a:t>
            </a:r>
            <a:r>
              <a:rPr lang="en-US" sz="2200" dirty="0" smtClean="0"/>
              <a:t>in </a:t>
            </a:r>
            <a:r>
              <a:rPr lang="en-US" sz="2200" dirty="0"/>
              <a:t>correspondent banking services in specific foreign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/>
              <a:t>     currencies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 smtClean="0">
              <a:solidFill>
                <a:srgbClr val="20B2AA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200" b="1" dirty="0">
                <a:solidFill>
                  <a:srgbClr val="20B2AA"/>
                </a:solidFill>
              </a:rPr>
              <a:t> </a:t>
            </a:r>
            <a:r>
              <a:rPr lang="en-US" sz="2200" b="1" dirty="0" smtClean="0">
                <a:solidFill>
                  <a:srgbClr val="20B2AA"/>
                </a:solidFill>
              </a:rPr>
              <a:t> </a:t>
            </a:r>
            <a:r>
              <a:rPr lang="en-US" sz="2200" dirty="0"/>
              <a:t>Geographical</a:t>
            </a:r>
            <a:r>
              <a:rPr lang="en-US" sz="2400" b="1" dirty="0"/>
              <a:t> </a:t>
            </a:r>
            <a:r>
              <a:rPr lang="en-US" sz="2200" b="1" dirty="0" smtClean="0">
                <a:solidFill>
                  <a:srgbClr val="20B2AA"/>
                </a:solidFill>
              </a:rPr>
              <a:t>imbalances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400" b="1" dirty="0" smtClean="0">
              <a:solidFill>
                <a:srgbClr val="20B2AA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20B2AA"/>
                </a:solidFill>
              </a:rPr>
              <a:t> </a:t>
            </a:r>
            <a:r>
              <a:rPr lang="en-US" sz="2400" b="1" dirty="0" smtClean="0">
                <a:solidFill>
                  <a:srgbClr val="20B2AA"/>
                </a:solidFill>
              </a:rPr>
              <a:t> </a:t>
            </a:r>
            <a:r>
              <a:rPr lang="en-US" sz="2200" b="1" dirty="0">
                <a:solidFill>
                  <a:srgbClr val="20B2AA"/>
                </a:solidFill>
              </a:rPr>
              <a:t>Clearing business </a:t>
            </a:r>
            <a:r>
              <a:rPr lang="en-US" sz="2200" dirty="0" smtClean="0"/>
              <a:t>is</a:t>
            </a:r>
            <a:r>
              <a:rPr lang="en-US" sz="2200" b="1" dirty="0" smtClean="0">
                <a:solidFill>
                  <a:srgbClr val="20B2AA"/>
                </a:solidFill>
              </a:rPr>
              <a:t> </a:t>
            </a:r>
            <a:r>
              <a:rPr lang="en-US" sz="2200" dirty="0" smtClean="0"/>
              <a:t>more </a:t>
            </a:r>
            <a:r>
              <a:rPr lang="en-US" sz="2200" dirty="0"/>
              <a:t>and more under evaluation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400" b="1" dirty="0">
              <a:solidFill>
                <a:srgbClr val="20B2AA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200" b="1" dirty="0">
              <a:solidFill>
                <a:srgbClr val="20B2AA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200" b="1" dirty="0" smtClean="0">
              <a:solidFill>
                <a:srgbClr val="20B2AA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ru-RU" sz="2400" b="1" dirty="0">
              <a:solidFill>
                <a:srgbClr val="20B2A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1156-095B-496A-BAB7-1B65ABED130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11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_презентации.potx" id="{EA7BFCB4-C7BE-4BFB-B6D1-A4F561CFAB7F}" vid="{608BE079-A222-499B-8645-821F39CFED3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Шаблон_презентации_20181102</Template>
  <TotalTime>5608</TotalTime>
  <Words>804</Words>
  <Application>Microsoft Office PowerPoint</Application>
  <PresentationFormat>Широкоэкранный</PresentationFormat>
  <Paragraphs>172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Tahoma</vt:lpstr>
      <vt:lpstr>Wingdings</vt:lpstr>
      <vt:lpstr>Тема Office</vt:lpstr>
      <vt:lpstr>Bank BelVEB OJSC</vt:lpstr>
      <vt:lpstr>World map  for Europe</vt:lpstr>
      <vt:lpstr>World map  for USA</vt:lpstr>
      <vt:lpstr>World map  for CHINA</vt:lpstr>
      <vt:lpstr>World map  for Australia</vt:lpstr>
      <vt:lpstr>Correspondent banking</vt:lpstr>
      <vt:lpstr>Vision: correspondent banking</vt:lpstr>
      <vt:lpstr>Concept of correspondent banking</vt:lpstr>
      <vt:lpstr>Global trends in correspondent banking</vt:lpstr>
      <vt:lpstr>Local market: recent changes in correspondent banking</vt:lpstr>
      <vt:lpstr>Local market: recent changes in correspondent banking</vt:lpstr>
      <vt:lpstr>Bank BelVEB’s statistics: commercial payments</vt:lpstr>
      <vt:lpstr>Further developments in correspondent banking</vt:lpstr>
      <vt:lpstr>THANK YOU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Волгин</dc:creator>
  <cp:lastModifiedBy>Семёнова Юлия Михайловна</cp:lastModifiedBy>
  <cp:revision>311</cp:revision>
  <cp:lastPrinted>2019-03-26T13:24:36Z</cp:lastPrinted>
  <dcterms:created xsi:type="dcterms:W3CDTF">2018-11-02T07:05:00Z</dcterms:created>
  <dcterms:modified xsi:type="dcterms:W3CDTF">2019-03-27T12:42:02Z</dcterms:modified>
</cp:coreProperties>
</file>