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88" r:id="rId3"/>
    <p:sldId id="350" r:id="rId4"/>
    <p:sldId id="289" r:id="rId5"/>
    <p:sldId id="351" r:id="rId6"/>
    <p:sldId id="352" r:id="rId7"/>
    <p:sldId id="357" r:id="rId8"/>
    <p:sldId id="353" r:id="rId9"/>
    <p:sldId id="368" r:id="rId10"/>
    <p:sldId id="354" r:id="rId11"/>
    <p:sldId id="370" r:id="rId12"/>
    <p:sldId id="369" r:id="rId13"/>
    <p:sldId id="355" r:id="rId14"/>
    <p:sldId id="371" r:id="rId15"/>
    <p:sldId id="356" r:id="rId16"/>
    <p:sldId id="274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chakov Vladimir" initials="GV" lastIdx="1" clrIdx="0">
    <p:extLst>
      <p:ext uri="{19B8F6BF-5375-455C-9EA6-DF929625EA0E}">
        <p15:presenceInfo xmlns:p15="http://schemas.microsoft.com/office/powerpoint/2012/main" userId="S-1-5-21-959604209-1380984611-596004286-21945" providerId="AD"/>
      </p:ext>
    </p:extLst>
  </p:cmAuthor>
  <p:cmAuthor id="2" name="Makunin Ilya" initials="MI" lastIdx="1" clrIdx="1">
    <p:extLst>
      <p:ext uri="{19B8F6BF-5375-455C-9EA6-DF929625EA0E}">
        <p15:presenceInfo xmlns:p15="http://schemas.microsoft.com/office/powerpoint/2012/main" userId="S-1-5-21-959604209-1380984611-596004286-41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pert.local\gmbh\storage\6.%20Rating%20Service\Ratings%20-%20Banks\4.%20Data\1.%20CAMEL%20and%20Macro\Belarus\CAMEL%20Belarus_23.01.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pert.local\gmbh\storage\9.%20Other\17.%20Events\28-29.03.2019%20-%20Minsk%20-%20Trade%20finance\Graphs%20-%20additional\Graphs%20-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1'!$B$2</c:f>
              <c:strCache>
                <c:ptCount val="1"/>
                <c:pt idx="0">
                  <c:v>Poland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'Graph 1'!$G$1:$L$1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'Graph 1'!$G$2:$L$2</c:f>
              <c:numCache>
                <c:formatCode>0</c:formatCode>
                <c:ptCount val="6"/>
                <c:pt idx="0">
                  <c:v>1.3919999999999999</c:v>
                </c:pt>
                <c:pt idx="1">
                  <c:v>3.2829999999999999</c:v>
                </c:pt>
                <c:pt idx="2">
                  <c:v>3.8450000000000002</c:v>
                </c:pt>
                <c:pt idx="3">
                  <c:v>2.97</c:v>
                </c:pt>
                <c:pt idx="4">
                  <c:v>4.6500000000000004</c:v>
                </c:pt>
                <c:pt idx="5">
                  <c:v>4.351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11-4982-863B-2EF73CAD0993}"/>
            </c:ext>
          </c:extLst>
        </c:ser>
        <c:ser>
          <c:idx val="1"/>
          <c:order val="1"/>
          <c:tx>
            <c:strRef>
              <c:f>'Graph 1'!$B$3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'Graph 1'!$G$1:$L$1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'Graph 1'!$G$3:$L$3</c:f>
              <c:numCache>
                <c:formatCode>0</c:formatCode>
                <c:ptCount val="6"/>
                <c:pt idx="0">
                  <c:v>-2.7E-2</c:v>
                </c:pt>
                <c:pt idx="1">
                  <c:v>-6.5529999999999999</c:v>
                </c:pt>
                <c:pt idx="2">
                  <c:v>-9.7729999999999997</c:v>
                </c:pt>
                <c:pt idx="3">
                  <c:v>2.4409999999999998</c:v>
                </c:pt>
                <c:pt idx="4">
                  <c:v>2.5249999999999999</c:v>
                </c:pt>
                <c:pt idx="5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11-4982-863B-2EF73CAD0993}"/>
            </c:ext>
          </c:extLst>
        </c:ser>
        <c:ser>
          <c:idx val="2"/>
          <c:order val="2"/>
          <c:tx>
            <c:strRef>
              <c:f>'Graph 1'!$B$4</c:f>
              <c:strCache>
                <c:ptCount val="1"/>
                <c:pt idx="0">
                  <c:v>Belarus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'Graph 1'!$G$1:$L$1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'Graph 1'!$G$4:$L$4</c:f>
              <c:numCache>
                <c:formatCode>0</c:formatCode>
                <c:ptCount val="6"/>
                <c:pt idx="0">
                  <c:v>0.999</c:v>
                </c:pt>
                <c:pt idx="1">
                  <c:v>1.651</c:v>
                </c:pt>
                <c:pt idx="2">
                  <c:v>-3.83</c:v>
                </c:pt>
                <c:pt idx="3">
                  <c:v>-2.5259999999999998</c:v>
                </c:pt>
                <c:pt idx="4">
                  <c:v>2.5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11-4982-863B-2EF73CAD0993}"/>
            </c:ext>
          </c:extLst>
        </c:ser>
        <c:ser>
          <c:idx val="3"/>
          <c:order val="3"/>
          <c:tx>
            <c:strRef>
              <c:f>'Graph 1'!$B$5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'Graph 1'!$G$1:$L$1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'Graph 1'!$G$5:$L$5</c:f>
              <c:numCache>
                <c:formatCode>0</c:formatCode>
                <c:ptCount val="6"/>
                <c:pt idx="0">
                  <c:v>1.8</c:v>
                </c:pt>
                <c:pt idx="1">
                  <c:v>0.7</c:v>
                </c:pt>
                <c:pt idx="2">
                  <c:v>-2.5</c:v>
                </c:pt>
                <c:pt idx="3">
                  <c:v>-0.2</c:v>
                </c:pt>
                <c:pt idx="4">
                  <c:v>1.6</c:v>
                </c:pt>
                <c:pt idx="5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11-4982-863B-2EF73CAD0993}"/>
            </c:ext>
          </c:extLst>
        </c:ser>
        <c:ser>
          <c:idx val="4"/>
          <c:order val="4"/>
          <c:tx>
            <c:strRef>
              <c:f>'Graph 1'!$B$6</c:f>
              <c:strCache>
                <c:ptCount val="1"/>
                <c:pt idx="0">
                  <c:v>EU</c:v>
                </c:pt>
              </c:strCache>
            </c:strRef>
          </c:tx>
          <c:spPr>
            <a:pattFill prst="pct3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'Graph 1'!$G$1:$L$1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'Graph 1'!$G$6:$L$6</c:f>
              <c:numCache>
                <c:formatCode>0</c:formatCode>
                <c:ptCount val="6"/>
                <c:pt idx="0">
                  <c:v>0.25762379496111976</c:v>
                </c:pt>
                <c:pt idx="1">
                  <c:v>1.7494879751488668</c:v>
                </c:pt>
                <c:pt idx="2">
                  <c:v>2.3147353360622986</c:v>
                </c:pt>
                <c:pt idx="3">
                  <c:v>1.9663225974176868</c:v>
                </c:pt>
                <c:pt idx="4">
                  <c:v>2.4487977755570256</c:v>
                </c:pt>
                <c:pt idx="5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11-4982-863B-2EF73CAD0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540432"/>
        <c:axId val="134540992"/>
      </c:barChart>
      <c:catAx>
        <c:axId val="13454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4540992"/>
        <c:crosses val="autoZero"/>
        <c:auto val="1"/>
        <c:lblAlgn val="ctr"/>
        <c:lblOffset val="100"/>
        <c:noMultiLvlLbl val="0"/>
      </c:catAx>
      <c:valAx>
        <c:axId val="13454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  <a:prstDash val="dashDot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454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'Graph 8'!$B$4</c:f>
              <c:strCache>
                <c:ptCount val="1"/>
                <c:pt idx="0">
                  <c:v>Share of FX deposits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'Graph 8'!$C$3:$O$3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8'!$C$4:$O$4</c:f>
              <c:numCache>
                <c:formatCode>0</c:formatCode>
                <c:ptCount val="13"/>
                <c:pt idx="0">
                  <c:v>78.648697422766418</c:v>
                </c:pt>
                <c:pt idx="1">
                  <c:v>75.234436072717585</c:v>
                </c:pt>
                <c:pt idx="2">
                  <c:v>74.180654661929907</c:v>
                </c:pt>
                <c:pt idx="3">
                  <c:v>72.381445412252759</c:v>
                </c:pt>
                <c:pt idx="4">
                  <c:v>70.035195257902089</c:v>
                </c:pt>
                <c:pt idx="5">
                  <c:v>70.778356591505386</c:v>
                </c:pt>
                <c:pt idx="6">
                  <c:v>67.812851598548733</c:v>
                </c:pt>
                <c:pt idx="7">
                  <c:v>68.125474164686409</c:v>
                </c:pt>
                <c:pt idx="8">
                  <c:v>67.085495686902817</c:v>
                </c:pt>
                <c:pt idx="9">
                  <c:v>67.392111869341974</c:v>
                </c:pt>
                <c:pt idx="10">
                  <c:v>65.61409415138408</c:v>
                </c:pt>
                <c:pt idx="11">
                  <c:v>65.935176250212862</c:v>
                </c:pt>
                <c:pt idx="12">
                  <c:v>64.858327387515942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E8E-4AAD-A5CC-8AC7EFC5BC44}"/>
            </c:ext>
          </c:extLst>
        </c:ser>
        <c:ser>
          <c:idx val="1"/>
          <c:order val="1"/>
          <c:tx>
            <c:strRef>
              <c:f>'Graph 8'!$B$5</c:f>
              <c:strCache>
                <c:ptCount val="1"/>
                <c:pt idx="0">
                  <c:v>Share of FX loans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'Graph 8'!$C$3:$O$3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8'!$C$5:$O$5</c:f>
              <c:numCache>
                <c:formatCode>0</c:formatCode>
                <c:ptCount val="13"/>
                <c:pt idx="0">
                  <c:v>57.274484091379676</c:v>
                </c:pt>
                <c:pt idx="1">
                  <c:v>59.431120997887213</c:v>
                </c:pt>
                <c:pt idx="2">
                  <c:v>58.6400771719481</c:v>
                </c:pt>
                <c:pt idx="3">
                  <c:v>57.297923286029359</c:v>
                </c:pt>
                <c:pt idx="4">
                  <c:v>56.08812595487008</c:v>
                </c:pt>
                <c:pt idx="5">
                  <c:v>55.121405064293214</c:v>
                </c:pt>
                <c:pt idx="6">
                  <c:v>54.730096485106294</c:v>
                </c:pt>
                <c:pt idx="7">
                  <c:v>52.898282371057945</c:v>
                </c:pt>
                <c:pt idx="8">
                  <c:v>50.799483870967741</c:v>
                </c:pt>
                <c:pt idx="9">
                  <c:v>49.914711557283077</c:v>
                </c:pt>
                <c:pt idx="10">
                  <c:v>49.28843152192524</c:v>
                </c:pt>
                <c:pt idx="11">
                  <c:v>48.85376653357806</c:v>
                </c:pt>
                <c:pt idx="12">
                  <c:v>48.429400176125064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E8E-4AAD-A5CC-8AC7EFC5B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0808176"/>
        <c:axId val="660808736"/>
      </c:lineChart>
      <c:catAx>
        <c:axId val="66080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8736"/>
        <c:crosses val="autoZero"/>
        <c:auto val="1"/>
        <c:lblAlgn val="ctr"/>
        <c:lblOffset val="100"/>
        <c:noMultiLvlLbl val="0"/>
      </c:catAx>
      <c:valAx>
        <c:axId val="660808736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3'!$C$2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'Graph 3'!$D$1:$G$1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2018f</c:v>
                </c:pt>
                <c:pt idx="3">
                  <c:v>2019f</c:v>
                </c:pt>
              </c:strCache>
            </c:strRef>
          </c:cat>
          <c:val>
            <c:numRef>
              <c:f>'Graph 3'!$D$2:$G$2</c:f>
              <c:numCache>
                <c:formatCode>0.0</c:formatCode>
                <c:ptCount val="4"/>
                <c:pt idx="0">
                  <c:v>0.5</c:v>
                </c:pt>
                <c:pt idx="1">
                  <c:v>1.8</c:v>
                </c:pt>
                <c:pt idx="2">
                  <c:v>-0.3</c:v>
                </c:pt>
                <c:pt idx="3">
                  <c:v>-2.2999999999999998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DF-4652-BCC9-6623A5DA6780}"/>
            </c:ext>
          </c:extLst>
        </c:ser>
        <c:ser>
          <c:idx val="1"/>
          <c:order val="1"/>
          <c:tx>
            <c:strRef>
              <c:f>'Graph 3'!$C$3</c:f>
              <c:strCache>
                <c:ptCount val="1"/>
                <c:pt idx="0">
                  <c:v>Balance (excl. nuclear power plant)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'Graph 3'!$D$1:$G$1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2018f</c:v>
                </c:pt>
                <c:pt idx="3">
                  <c:v>2019f</c:v>
                </c:pt>
              </c:strCache>
            </c:strRef>
          </c:cat>
          <c:val>
            <c:numRef>
              <c:f>'Graph 3'!$D$3:$G$3</c:f>
              <c:numCache>
                <c:formatCode>0.0</c:formatCode>
                <c:ptCount val="4"/>
                <c:pt idx="0">
                  <c:v>1.7</c:v>
                </c:pt>
                <c:pt idx="1">
                  <c:v>2.9</c:v>
                </c:pt>
                <c:pt idx="2">
                  <c:v>2.5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DF-4652-BCC9-6623A5DA6780}"/>
            </c:ext>
          </c:extLst>
        </c:ser>
        <c:ser>
          <c:idx val="2"/>
          <c:order val="2"/>
          <c:tx>
            <c:strRef>
              <c:f>'Graph 3'!$C$4</c:f>
              <c:strCache>
                <c:ptCount val="1"/>
                <c:pt idx="0">
                  <c:v>Overall balance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'Graph 3'!$D$1:$G$1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2018f</c:v>
                </c:pt>
                <c:pt idx="3">
                  <c:v>2019f</c:v>
                </c:pt>
              </c:strCache>
            </c:strRef>
          </c:cat>
          <c:val>
            <c:numRef>
              <c:f>'Graph 3'!$D$4:$G$4</c:f>
              <c:numCache>
                <c:formatCode>0.0</c:formatCode>
                <c:ptCount val="4"/>
                <c:pt idx="0">
                  <c:v>-1.7</c:v>
                </c:pt>
                <c:pt idx="1">
                  <c:v>-0.3</c:v>
                </c:pt>
                <c:pt idx="2">
                  <c:v>-1.3</c:v>
                </c:pt>
                <c:pt idx="3">
                  <c:v>-3.9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DF-4652-BCC9-6623A5DA6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30928"/>
        <c:axId val="136831488"/>
      </c:barChart>
      <c:lineChart>
        <c:grouping val="standard"/>
        <c:varyColors val="0"/>
        <c:ser>
          <c:idx val="3"/>
          <c:order val="3"/>
          <c:tx>
            <c:strRef>
              <c:f>'Graph 3'!$C$5</c:f>
              <c:strCache>
                <c:ptCount val="1"/>
                <c:pt idx="0">
                  <c:v>Off-balance sheet operations (rhs)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'Graph 3'!$D$1:$G$1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2018f</c:v>
                </c:pt>
                <c:pt idx="3">
                  <c:v>2019f</c:v>
                </c:pt>
              </c:strCache>
            </c:strRef>
          </c:cat>
          <c:val>
            <c:numRef>
              <c:f>'Graph 3'!$D$5:$G$5</c:f>
              <c:numCache>
                <c:formatCode>0.0</c:formatCode>
                <c:ptCount val="4"/>
                <c:pt idx="0">
                  <c:v>2.2000000000000002</c:v>
                </c:pt>
                <c:pt idx="1">
                  <c:v>2.1</c:v>
                </c:pt>
                <c:pt idx="2">
                  <c:v>1</c:v>
                </c:pt>
                <c:pt idx="3">
                  <c:v>1.6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1DF-4652-BCC9-6623A5DA6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832608"/>
        <c:axId val="136832048"/>
      </c:lineChart>
      <c:catAx>
        <c:axId val="13683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31488"/>
        <c:crosses val="autoZero"/>
        <c:auto val="1"/>
        <c:lblAlgn val="ctr"/>
        <c:lblOffset val="100"/>
        <c:noMultiLvlLbl val="0"/>
      </c:catAx>
      <c:valAx>
        <c:axId val="13683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30928"/>
        <c:crosses val="autoZero"/>
        <c:crossBetween val="between"/>
      </c:valAx>
      <c:valAx>
        <c:axId val="136832048"/>
        <c:scaling>
          <c:orientation val="minMax"/>
          <c:min val="0.5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32608"/>
        <c:crosses val="max"/>
        <c:crossBetween val="between"/>
      </c:valAx>
      <c:catAx>
        <c:axId val="136832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832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4'!$C$20</c:f>
              <c:strCache>
                <c:ptCount val="1"/>
                <c:pt idx="0">
                  <c:v>Gross public and publicly guaranteed debt, % of GDP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'Graph 4'!$D$19:$G$19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2018f</c:v>
                </c:pt>
                <c:pt idx="3">
                  <c:v>2019f</c:v>
                </c:pt>
              </c:strCache>
            </c:strRef>
          </c:cat>
          <c:val>
            <c:numRef>
              <c:f>'Graph 4'!$D$20:$G$20</c:f>
              <c:numCache>
                <c:formatCode>0</c:formatCode>
                <c:ptCount val="4"/>
                <c:pt idx="0">
                  <c:v>53.5</c:v>
                </c:pt>
                <c:pt idx="1">
                  <c:v>53.4</c:v>
                </c:pt>
                <c:pt idx="2">
                  <c:v>51.7</c:v>
                </c:pt>
                <c:pt idx="3">
                  <c:v>54.1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73-4403-B7DB-2C8E6702FE3E}"/>
            </c:ext>
          </c:extLst>
        </c:ser>
        <c:ser>
          <c:idx val="1"/>
          <c:order val="1"/>
          <c:tx>
            <c:strRef>
              <c:f>'Graph 4'!$C$21</c:f>
              <c:strCache>
                <c:ptCount val="1"/>
                <c:pt idx="0">
                  <c:v>Gross public and publicly guaranteed debt, % of general government revenue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'Graph 4'!$D$19:$G$19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2018f</c:v>
                </c:pt>
                <c:pt idx="3">
                  <c:v>2019f</c:v>
                </c:pt>
              </c:strCache>
            </c:strRef>
          </c:cat>
          <c:val>
            <c:numRef>
              <c:f>'Graph 4'!$D$21:$G$21</c:f>
              <c:numCache>
                <c:formatCode>0</c:formatCode>
                <c:ptCount val="4"/>
                <c:pt idx="0">
                  <c:v>136.85040431266847</c:v>
                </c:pt>
                <c:pt idx="1">
                  <c:v>137.35158924205379</c:v>
                </c:pt>
                <c:pt idx="2">
                  <c:v>130.00082987551869</c:v>
                </c:pt>
                <c:pt idx="3">
                  <c:v>144.45143442622953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73-4403-B7DB-2C8E6702F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35408"/>
        <c:axId val="136835968"/>
      </c:barChart>
      <c:catAx>
        <c:axId val="13683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35968"/>
        <c:crosses val="autoZero"/>
        <c:auto val="1"/>
        <c:lblAlgn val="ctr"/>
        <c:lblOffset val="100"/>
        <c:noMultiLvlLbl val="0"/>
      </c:catAx>
      <c:valAx>
        <c:axId val="13683596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3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'Graph 4'!$B$4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'Graph 4'!$C$3:$AA$3</c:f>
              <c:numCache>
                <c:formatCode>mmm\-yy</c:formatCode>
                <c:ptCount val="25"/>
                <c:pt idx="0">
                  <c:v>42767</c:v>
                </c:pt>
                <c:pt idx="1">
                  <c:v>42795</c:v>
                </c:pt>
                <c:pt idx="2">
                  <c:v>42826</c:v>
                </c:pt>
                <c:pt idx="3">
                  <c:v>42856</c:v>
                </c:pt>
                <c:pt idx="4">
                  <c:v>42887</c:v>
                </c:pt>
                <c:pt idx="5">
                  <c:v>42917</c:v>
                </c:pt>
                <c:pt idx="6">
                  <c:v>42948</c:v>
                </c:pt>
                <c:pt idx="7">
                  <c:v>42979</c:v>
                </c:pt>
                <c:pt idx="8">
                  <c:v>43009</c:v>
                </c:pt>
                <c:pt idx="9">
                  <c:v>43040</c:v>
                </c:pt>
                <c:pt idx="10">
                  <c:v>43070</c:v>
                </c:pt>
                <c:pt idx="11">
                  <c:v>43101</c:v>
                </c:pt>
                <c:pt idx="12">
                  <c:v>43132</c:v>
                </c:pt>
                <c:pt idx="13">
                  <c:v>43160</c:v>
                </c:pt>
                <c:pt idx="14">
                  <c:v>43191</c:v>
                </c:pt>
                <c:pt idx="15">
                  <c:v>43221</c:v>
                </c:pt>
                <c:pt idx="16">
                  <c:v>43252</c:v>
                </c:pt>
                <c:pt idx="17">
                  <c:v>43282</c:v>
                </c:pt>
                <c:pt idx="18">
                  <c:v>43313</c:v>
                </c:pt>
                <c:pt idx="19">
                  <c:v>43344</c:v>
                </c:pt>
                <c:pt idx="20">
                  <c:v>43374</c:v>
                </c:pt>
                <c:pt idx="21">
                  <c:v>43405</c:v>
                </c:pt>
                <c:pt idx="22">
                  <c:v>43435</c:v>
                </c:pt>
                <c:pt idx="23">
                  <c:v>43466</c:v>
                </c:pt>
                <c:pt idx="24">
                  <c:v>43497</c:v>
                </c:pt>
              </c:numCache>
            </c:numRef>
          </c:cat>
          <c:val>
            <c:numRef>
              <c:f>'Graph 4'!$C$4:$AA$4</c:f>
              <c:numCache>
                <c:formatCode>General</c:formatCode>
                <c:ptCount val="25"/>
                <c:pt idx="0">
                  <c:v>7</c:v>
                </c:pt>
                <c:pt idx="1">
                  <c:v>6.4</c:v>
                </c:pt>
                <c:pt idx="2">
                  <c:v>6.3</c:v>
                </c:pt>
                <c:pt idx="3">
                  <c:v>6.1</c:v>
                </c:pt>
                <c:pt idx="4">
                  <c:v>6.5</c:v>
                </c:pt>
                <c:pt idx="5">
                  <c:v>6</c:v>
                </c:pt>
                <c:pt idx="6">
                  <c:v>5.3</c:v>
                </c:pt>
                <c:pt idx="7">
                  <c:v>4.9000000000000004</c:v>
                </c:pt>
                <c:pt idx="8">
                  <c:v>5.3</c:v>
                </c:pt>
                <c:pt idx="9">
                  <c:v>4.9000000000000004</c:v>
                </c:pt>
                <c:pt idx="10">
                  <c:v>4.5999999999999996</c:v>
                </c:pt>
                <c:pt idx="11">
                  <c:v>4.5</c:v>
                </c:pt>
                <c:pt idx="12">
                  <c:v>4.9000000000000004</c:v>
                </c:pt>
                <c:pt idx="13">
                  <c:v>5.4</c:v>
                </c:pt>
                <c:pt idx="14">
                  <c:v>5</c:v>
                </c:pt>
                <c:pt idx="15">
                  <c:v>4.4000000000000004</c:v>
                </c:pt>
                <c:pt idx="16">
                  <c:v>4.0999999999999996</c:v>
                </c:pt>
                <c:pt idx="17">
                  <c:v>4.0999999999999996</c:v>
                </c:pt>
                <c:pt idx="18">
                  <c:v>5</c:v>
                </c:pt>
                <c:pt idx="19">
                  <c:v>5.6</c:v>
                </c:pt>
                <c:pt idx="20">
                  <c:v>4.9000000000000004</c:v>
                </c:pt>
                <c:pt idx="21">
                  <c:v>5</c:v>
                </c:pt>
                <c:pt idx="22">
                  <c:v>5.6</c:v>
                </c:pt>
                <c:pt idx="23">
                  <c:v>5.8</c:v>
                </c:pt>
                <c:pt idx="24">
                  <c:v>6.2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0F-41E9-BBA2-F9849FC2DE3D}"/>
            </c:ext>
          </c:extLst>
        </c:ser>
        <c:ser>
          <c:idx val="1"/>
          <c:order val="1"/>
          <c:tx>
            <c:strRef>
              <c:f>'Graph 4'!$B$5</c:f>
              <c:strCache>
                <c:ptCount val="1"/>
                <c:pt idx="0">
                  <c:v>Core CPI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'Graph 4'!$C$3:$AA$3</c:f>
              <c:numCache>
                <c:formatCode>mmm\-yy</c:formatCode>
                <c:ptCount val="25"/>
                <c:pt idx="0">
                  <c:v>42767</c:v>
                </c:pt>
                <c:pt idx="1">
                  <c:v>42795</c:v>
                </c:pt>
                <c:pt idx="2">
                  <c:v>42826</c:v>
                </c:pt>
                <c:pt idx="3">
                  <c:v>42856</c:v>
                </c:pt>
                <c:pt idx="4">
                  <c:v>42887</c:v>
                </c:pt>
                <c:pt idx="5">
                  <c:v>42917</c:v>
                </c:pt>
                <c:pt idx="6">
                  <c:v>42948</c:v>
                </c:pt>
                <c:pt idx="7">
                  <c:v>42979</c:v>
                </c:pt>
                <c:pt idx="8">
                  <c:v>43009</c:v>
                </c:pt>
                <c:pt idx="9">
                  <c:v>43040</c:v>
                </c:pt>
                <c:pt idx="10">
                  <c:v>43070</c:v>
                </c:pt>
                <c:pt idx="11">
                  <c:v>43101</c:v>
                </c:pt>
                <c:pt idx="12">
                  <c:v>43132</c:v>
                </c:pt>
                <c:pt idx="13">
                  <c:v>43160</c:v>
                </c:pt>
                <c:pt idx="14">
                  <c:v>43191</c:v>
                </c:pt>
                <c:pt idx="15">
                  <c:v>43221</c:v>
                </c:pt>
                <c:pt idx="16">
                  <c:v>43252</c:v>
                </c:pt>
                <c:pt idx="17">
                  <c:v>43282</c:v>
                </c:pt>
                <c:pt idx="18">
                  <c:v>43313</c:v>
                </c:pt>
                <c:pt idx="19">
                  <c:v>43344</c:v>
                </c:pt>
                <c:pt idx="20">
                  <c:v>43374</c:v>
                </c:pt>
                <c:pt idx="21">
                  <c:v>43405</c:v>
                </c:pt>
                <c:pt idx="22">
                  <c:v>43435</c:v>
                </c:pt>
                <c:pt idx="23">
                  <c:v>43466</c:v>
                </c:pt>
                <c:pt idx="24">
                  <c:v>43497</c:v>
                </c:pt>
              </c:numCache>
            </c:numRef>
          </c:cat>
          <c:val>
            <c:numRef>
              <c:f>'Graph 4'!$C$5:$AA$5</c:f>
              <c:numCache>
                <c:formatCode>General</c:formatCode>
                <c:ptCount val="25"/>
                <c:pt idx="0">
                  <c:v>7.6</c:v>
                </c:pt>
                <c:pt idx="1">
                  <c:v>6.7</c:v>
                </c:pt>
                <c:pt idx="2">
                  <c:v>6</c:v>
                </c:pt>
                <c:pt idx="3">
                  <c:v>5.3</c:v>
                </c:pt>
                <c:pt idx="4">
                  <c:v>5.3</c:v>
                </c:pt>
                <c:pt idx="5">
                  <c:v>5.0999999999999996</c:v>
                </c:pt>
                <c:pt idx="6">
                  <c:v>4.5999999999999996</c:v>
                </c:pt>
                <c:pt idx="7">
                  <c:v>4</c:v>
                </c:pt>
                <c:pt idx="8">
                  <c:v>3.4</c:v>
                </c:pt>
                <c:pt idx="9">
                  <c:v>3</c:v>
                </c:pt>
                <c:pt idx="10">
                  <c:v>2.5</c:v>
                </c:pt>
                <c:pt idx="11">
                  <c:v>2.6</c:v>
                </c:pt>
                <c:pt idx="12">
                  <c:v>2.6</c:v>
                </c:pt>
                <c:pt idx="13">
                  <c:v>3</c:v>
                </c:pt>
                <c:pt idx="14">
                  <c:v>3.1</c:v>
                </c:pt>
                <c:pt idx="15">
                  <c:v>2.9</c:v>
                </c:pt>
                <c:pt idx="16">
                  <c:v>3.1</c:v>
                </c:pt>
                <c:pt idx="17">
                  <c:v>3</c:v>
                </c:pt>
                <c:pt idx="18">
                  <c:v>3.3</c:v>
                </c:pt>
                <c:pt idx="19">
                  <c:v>3.9</c:v>
                </c:pt>
                <c:pt idx="20">
                  <c:v>4</c:v>
                </c:pt>
                <c:pt idx="21">
                  <c:v>4.0999999999999996</c:v>
                </c:pt>
                <c:pt idx="22">
                  <c:v>4.8</c:v>
                </c:pt>
                <c:pt idx="23">
                  <c:v>4.7</c:v>
                </c:pt>
                <c:pt idx="24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70F-41E9-BBA2-F9849FC2DE3D}"/>
            </c:ext>
          </c:extLst>
        </c:ser>
        <c:ser>
          <c:idx val="2"/>
          <c:order val="2"/>
          <c:tx>
            <c:strRef>
              <c:f>'Graph 4'!$B$6</c:f>
              <c:strCache>
                <c:ptCount val="1"/>
                <c:pt idx="0">
                  <c:v>Inflation target of NBRB</c:v>
                </c:pt>
              </c:strCache>
            </c:strRef>
          </c:tx>
          <c:spPr>
            <a:ln w="539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53975" cap="rnd">
                <a:noFill/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F-41E9-BBA2-F9849FC2DE3D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53975" cap="rnd">
                <a:noFill/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0F-41E9-BBA2-F9849FC2DE3D}"/>
              </c:ext>
            </c:extLst>
          </c:dPt>
          <c:cat>
            <c:numRef>
              <c:f>'Graph 4'!$C$3:$AA$3</c:f>
              <c:numCache>
                <c:formatCode>mmm\-yy</c:formatCode>
                <c:ptCount val="25"/>
                <c:pt idx="0">
                  <c:v>42767</c:v>
                </c:pt>
                <c:pt idx="1">
                  <c:v>42795</c:v>
                </c:pt>
                <c:pt idx="2">
                  <c:v>42826</c:v>
                </c:pt>
                <c:pt idx="3">
                  <c:v>42856</c:v>
                </c:pt>
                <c:pt idx="4">
                  <c:v>42887</c:v>
                </c:pt>
                <c:pt idx="5">
                  <c:v>42917</c:v>
                </c:pt>
                <c:pt idx="6">
                  <c:v>42948</c:v>
                </c:pt>
                <c:pt idx="7">
                  <c:v>42979</c:v>
                </c:pt>
                <c:pt idx="8">
                  <c:v>43009</c:v>
                </c:pt>
                <c:pt idx="9">
                  <c:v>43040</c:v>
                </c:pt>
                <c:pt idx="10">
                  <c:v>43070</c:v>
                </c:pt>
                <c:pt idx="11">
                  <c:v>43101</c:v>
                </c:pt>
                <c:pt idx="12">
                  <c:v>43132</c:v>
                </c:pt>
                <c:pt idx="13">
                  <c:v>43160</c:v>
                </c:pt>
                <c:pt idx="14">
                  <c:v>43191</c:v>
                </c:pt>
                <c:pt idx="15">
                  <c:v>43221</c:v>
                </c:pt>
                <c:pt idx="16">
                  <c:v>43252</c:v>
                </c:pt>
                <c:pt idx="17">
                  <c:v>43282</c:v>
                </c:pt>
                <c:pt idx="18">
                  <c:v>43313</c:v>
                </c:pt>
                <c:pt idx="19">
                  <c:v>43344</c:v>
                </c:pt>
                <c:pt idx="20">
                  <c:v>43374</c:v>
                </c:pt>
                <c:pt idx="21">
                  <c:v>43405</c:v>
                </c:pt>
                <c:pt idx="22">
                  <c:v>43435</c:v>
                </c:pt>
                <c:pt idx="23">
                  <c:v>43466</c:v>
                </c:pt>
                <c:pt idx="24">
                  <c:v>43497</c:v>
                </c:pt>
              </c:numCache>
            </c:numRef>
          </c:cat>
          <c:val>
            <c:numRef>
              <c:f>'Graph 4'!$C$6:$AA$6</c:f>
              <c:numCache>
                <c:formatCode>General</c:formatCode>
                <c:ptCount val="25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70F-41E9-BBA2-F9849FC2D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839328"/>
        <c:axId val="136839888"/>
      </c:lineChart>
      <c:dateAx>
        <c:axId val="13683932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36839888"/>
        <c:crosses val="autoZero"/>
        <c:auto val="1"/>
        <c:lblOffset val="100"/>
        <c:baseTimeUnit val="months"/>
      </c:dateAx>
      <c:valAx>
        <c:axId val="136839888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3683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Graphs!$B$220</c:f>
              <c:strCache>
                <c:ptCount val="1"/>
                <c:pt idx="0">
                  <c:v>SOBs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Graphs!$C$218:$K$218</c:f>
              <c:numCache>
                <c:formatCode>m/d/yyyy</c:formatCode>
                <c:ptCount val="9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</c:numCache>
            </c:numRef>
          </c:cat>
          <c:val>
            <c:numRef>
              <c:f>Graphs!$C$220:$K$220</c:f>
              <c:numCache>
                <c:formatCode>0.0</c:formatCode>
                <c:ptCount val="9"/>
                <c:pt idx="0">
                  <c:v>66.652191617833253</c:v>
                </c:pt>
                <c:pt idx="1">
                  <c:v>65.182109126032643</c:v>
                </c:pt>
                <c:pt idx="2">
                  <c:v>65.196294306763392</c:v>
                </c:pt>
                <c:pt idx="3">
                  <c:v>65.050266020298025</c:v>
                </c:pt>
                <c:pt idx="4">
                  <c:v>64.647285091979356</c:v>
                </c:pt>
                <c:pt idx="5">
                  <c:v>65.053681975884118</c:v>
                </c:pt>
                <c:pt idx="6">
                  <c:v>65.316090159840158</c:v>
                </c:pt>
                <c:pt idx="7">
                  <c:v>64.806084615475442</c:v>
                </c:pt>
                <c:pt idx="8">
                  <c:v>64.130614672130918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EF-4EDA-BF2B-97C7F3A707E2}"/>
            </c:ext>
          </c:extLst>
        </c:ser>
        <c:ser>
          <c:idx val="1"/>
          <c:order val="1"/>
          <c:tx>
            <c:strRef>
              <c:f>Graphs!$B$221</c:f>
              <c:strCache>
                <c:ptCount val="1"/>
                <c:pt idx="0">
                  <c:v>Foreign banks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Graphs!$C$218:$K$218</c:f>
              <c:numCache>
                <c:formatCode>m/d/yyyy</c:formatCode>
                <c:ptCount val="9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</c:numCache>
            </c:numRef>
          </c:cat>
          <c:val>
            <c:numRef>
              <c:f>Graphs!$C$221:$K$221</c:f>
              <c:numCache>
                <c:formatCode>0.0</c:formatCode>
                <c:ptCount val="9"/>
                <c:pt idx="0">
                  <c:v>30.778407681001742</c:v>
                </c:pt>
                <c:pt idx="1">
                  <c:v>32.063381934312154</c:v>
                </c:pt>
                <c:pt idx="2">
                  <c:v>32.103801997383499</c:v>
                </c:pt>
                <c:pt idx="3">
                  <c:v>32.170891694929324</c:v>
                </c:pt>
                <c:pt idx="4">
                  <c:v>32.429728022779813</c:v>
                </c:pt>
                <c:pt idx="5">
                  <c:v>32.012203218262961</c:v>
                </c:pt>
                <c:pt idx="6">
                  <c:v>31.684409340659343</c:v>
                </c:pt>
                <c:pt idx="7">
                  <c:v>32.23928137066207</c:v>
                </c:pt>
                <c:pt idx="8">
                  <c:v>32.895043183851847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EF-4EDA-BF2B-97C7F3A707E2}"/>
            </c:ext>
          </c:extLst>
        </c:ser>
        <c:ser>
          <c:idx val="2"/>
          <c:order val="2"/>
          <c:tx>
            <c:strRef>
              <c:f>Graphs!$B$222</c:f>
              <c:strCache>
                <c:ptCount val="1"/>
                <c:pt idx="0">
                  <c:v>Private banks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Graphs!$C$218:$K$218</c:f>
              <c:numCache>
                <c:formatCode>m/d/yyyy</c:formatCode>
                <c:ptCount val="9"/>
                <c:pt idx="0">
                  <c:v>42736</c:v>
                </c:pt>
                <c:pt idx="1">
                  <c:v>42826</c:v>
                </c:pt>
                <c:pt idx="2">
                  <c:v>42917</c:v>
                </c:pt>
                <c:pt idx="3">
                  <c:v>43009</c:v>
                </c:pt>
                <c:pt idx="4">
                  <c:v>43101</c:v>
                </c:pt>
                <c:pt idx="5">
                  <c:v>43191</c:v>
                </c:pt>
                <c:pt idx="6">
                  <c:v>43282</c:v>
                </c:pt>
                <c:pt idx="7">
                  <c:v>43374</c:v>
                </c:pt>
                <c:pt idx="8">
                  <c:v>43466</c:v>
                </c:pt>
              </c:numCache>
            </c:numRef>
          </c:cat>
          <c:val>
            <c:numRef>
              <c:f>Graphs!$C$222:$K$222</c:f>
              <c:numCache>
                <c:formatCode>0.0</c:formatCode>
                <c:ptCount val="9"/>
                <c:pt idx="0">
                  <c:v>2.5694007011650024</c:v>
                </c:pt>
                <c:pt idx="1">
                  <c:v>2.7545089396552016</c:v>
                </c:pt>
                <c:pt idx="2">
                  <c:v>2.6999036958531142</c:v>
                </c:pt>
                <c:pt idx="3">
                  <c:v>2.778842284772653</c:v>
                </c:pt>
                <c:pt idx="4">
                  <c:v>2.9228324667884515</c:v>
                </c:pt>
                <c:pt idx="5">
                  <c:v>2.9342710170442032</c:v>
                </c:pt>
                <c:pt idx="6">
                  <c:v>2.9995004995004995</c:v>
                </c:pt>
                <c:pt idx="7">
                  <c:v>2.9546340138624854</c:v>
                </c:pt>
                <c:pt idx="8">
                  <c:v>2.9743421440172337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EF-4EDA-BF2B-97C7F3A70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36843248"/>
        <c:axId val="136843808"/>
      </c:barChart>
      <c:dateAx>
        <c:axId val="1368432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43808"/>
        <c:crosses val="autoZero"/>
        <c:auto val="1"/>
        <c:lblOffset val="100"/>
        <c:baseTimeUnit val="months"/>
        <c:majorUnit val="3"/>
        <c:majorTimeUnit val="months"/>
      </c:dateAx>
      <c:valAx>
        <c:axId val="13684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84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D7-4AF1-BAC0-E4CB84EA075B}"/>
              </c:ext>
            </c:extLst>
          </c:dPt>
          <c:cat>
            <c:strRef>
              <c:f>'Graph 5'!$D$4:$D$16</c:f>
              <c:strCache>
                <c:ptCount val="13"/>
                <c:pt idx="0">
                  <c:v>Lithuania</c:v>
                </c:pt>
                <c:pt idx="1">
                  <c:v>Slovakia</c:v>
                </c:pt>
                <c:pt idx="2">
                  <c:v>Romania</c:v>
                </c:pt>
                <c:pt idx="3">
                  <c:v>Latvia</c:v>
                </c:pt>
                <c:pt idx="4">
                  <c:v>Czech Republic</c:v>
                </c:pt>
                <c:pt idx="5">
                  <c:v>Estonia</c:v>
                </c:pt>
                <c:pt idx="6">
                  <c:v>Hungary</c:v>
                </c:pt>
                <c:pt idx="7">
                  <c:v>Croatia</c:v>
                </c:pt>
                <c:pt idx="8">
                  <c:v>Bolgaria</c:v>
                </c:pt>
                <c:pt idx="9">
                  <c:v>Poland</c:v>
                </c:pt>
                <c:pt idx="10">
                  <c:v>Slovenia</c:v>
                </c:pt>
                <c:pt idx="11">
                  <c:v>Ukraine</c:v>
                </c:pt>
                <c:pt idx="12">
                  <c:v>Belarus</c:v>
                </c:pt>
              </c:strCache>
            </c:strRef>
          </c:cat>
          <c:val>
            <c:numRef>
              <c:f>'Graph 5'!$E$4:$E$16</c:f>
              <c:numCache>
                <c:formatCode>General</c:formatCode>
                <c:ptCount val="13"/>
                <c:pt idx="0">
                  <c:v>1.5</c:v>
                </c:pt>
                <c:pt idx="1">
                  <c:v>2.1</c:v>
                </c:pt>
                <c:pt idx="2">
                  <c:v>2.2000000000000002</c:v>
                </c:pt>
                <c:pt idx="3">
                  <c:v>2.8</c:v>
                </c:pt>
                <c:pt idx="4">
                  <c:v>2.9</c:v>
                </c:pt>
                <c:pt idx="5">
                  <c:v>3.9</c:v>
                </c:pt>
                <c:pt idx="6">
                  <c:v>4.0999999999999996</c:v>
                </c:pt>
                <c:pt idx="7">
                  <c:v>4.5</c:v>
                </c:pt>
                <c:pt idx="8">
                  <c:v>6.2</c:v>
                </c:pt>
                <c:pt idx="9">
                  <c:v>7</c:v>
                </c:pt>
                <c:pt idx="10">
                  <c:v>8.5</c:v>
                </c:pt>
                <c:pt idx="11">
                  <c:v>9.5</c:v>
                </c:pt>
                <c:pt idx="1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D7-4AF1-BAC0-E4CB84EA0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734624"/>
        <c:axId val="136735184"/>
      </c:barChart>
      <c:catAx>
        <c:axId val="13673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735184"/>
        <c:crosses val="autoZero"/>
        <c:auto val="1"/>
        <c:lblAlgn val="ctr"/>
        <c:lblOffset val="100"/>
        <c:noMultiLvlLbl val="0"/>
      </c:catAx>
      <c:valAx>
        <c:axId val="136735184"/>
        <c:scaling>
          <c:orientation val="minMax"/>
          <c:max val="3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73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479976851851843E-2"/>
          <c:y val="3.8805555555555558E-2"/>
          <c:w val="0.94035104166666672"/>
          <c:h val="0.83753833333333338"/>
        </c:manualLayout>
      </c:layout>
      <c:lineChart>
        <c:grouping val="standard"/>
        <c:varyColors val="0"/>
        <c:ser>
          <c:idx val="0"/>
          <c:order val="0"/>
          <c:tx>
            <c:strRef>
              <c:f>'Graph 6'!$B$3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'Graph 6'!$C$2:$L$2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'Graph 6'!$C$3:$L$3</c:f>
              <c:numCache>
                <c:formatCode>0</c:formatCode>
                <c:ptCount val="10"/>
                <c:pt idx="0">
                  <c:v>3.5</c:v>
                </c:pt>
                <c:pt idx="1">
                  <c:v>3.1</c:v>
                </c:pt>
                <c:pt idx="2">
                  <c:v>4.5999999999999996</c:v>
                </c:pt>
                <c:pt idx="3">
                  <c:v>2.4</c:v>
                </c:pt>
                <c:pt idx="4">
                  <c:v>0.7</c:v>
                </c:pt>
                <c:pt idx="5">
                  <c:v>-1</c:v>
                </c:pt>
                <c:pt idx="6">
                  <c:v>-0.5</c:v>
                </c:pt>
                <c:pt idx="7">
                  <c:v>0.8</c:v>
                </c:pt>
                <c:pt idx="8">
                  <c:v>2.1</c:v>
                </c:pt>
                <c:pt idx="9">
                  <c:v>2.323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2E3-41D7-9B20-98FC8149CE6C}"/>
            </c:ext>
          </c:extLst>
        </c:ser>
        <c:ser>
          <c:idx val="1"/>
          <c:order val="1"/>
          <c:tx>
            <c:strRef>
              <c:f>'Graph 6'!$B$4</c:f>
              <c:strCache>
                <c:ptCount val="1"/>
                <c:pt idx="0">
                  <c:v>Ukraine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'Graph 6'!$C$2:$L$2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'Graph 6'!$C$4:$L$4</c:f>
              <c:numCache>
                <c:formatCode>0</c:formatCode>
                <c:ptCount val="10"/>
                <c:pt idx="0">
                  <c:v>12.31</c:v>
                </c:pt>
                <c:pt idx="1">
                  <c:v>9.0960000000000001</c:v>
                </c:pt>
                <c:pt idx="2">
                  <c:v>4.5599999999999996</c:v>
                </c:pt>
                <c:pt idx="3">
                  <c:v>-0.20200000000000001</c:v>
                </c:pt>
                <c:pt idx="4">
                  <c:v>0.496</c:v>
                </c:pt>
                <c:pt idx="5">
                  <c:v>24.87</c:v>
                </c:pt>
                <c:pt idx="6">
                  <c:v>43.313000000000002</c:v>
                </c:pt>
                <c:pt idx="7">
                  <c:v>12.361000000000001</c:v>
                </c:pt>
                <c:pt idx="8">
                  <c:v>13.669</c:v>
                </c:pt>
                <c:pt idx="9">
                  <c:v>9.8000000000000007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2E3-41D7-9B20-98FC8149CE6C}"/>
            </c:ext>
          </c:extLst>
        </c:ser>
        <c:ser>
          <c:idx val="2"/>
          <c:order val="2"/>
          <c:tx>
            <c:strRef>
              <c:f>'Graph 6'!$B$5</c:f>
              <c:strCache>
                <c:ptCount val="1"/>
                <c:pt idx="0">
                  <c:v>Belarus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'Graph 6'!$C$2:$L$2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'Graph 6'!$C$5:$L$5</c:f>
              <c:numCache>
                <c:formatCode>0</c:formatCode>
                <c:ptCount val="10"/>
                <c:pt idx="0">
                  <c:v>10.113</c:v>
                </c:pt>
                <c:pt idx="1">
                  <c:v>9.9269999999999996</c:v>
                </c:pt>
                <c:pt idx="2">
                  <c:v>108.68600000000001</c:v>
                </c:pt>
                <c:pt idx="3">
                  <c:v>21.777999999999999</c:v>
                </c:pt>
                <c:pt idx="4">
                  <c:v>16.466000000000001</c:v>
                </c:pt>
                <c:pt idx="5">
                  <c:v>16.22</c:v>
                </c:pt>
                <c:pt idx="6">
                  <c:v>11.97</c:v>
                </c:pt>
                <c:pt idx="7">
                  <c:v>10.576000000000001</c:v>
                </c:pt>
                <c:pt idx="8">
                  <c:v>4.59</c:v>
                </c:pt>
                <c:pt idx="9">
                  <c:v>5.6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2E3-41D7-9B20-98FC8149CE6C}"/>
            </c:ext>
          </c:extLst>
        </c:ser>
        <c:ser>
          <c:idx val="3"/>
          <c:order val="3"/>
          <c:tx>
            <c:strRef>
              <c:f>'Graph 6'!$B$6</c:f>
              <c:strCache>
                <c:ptCount val="1"/>
                <c:pt idx="0">
                  <c:v>Russia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'Graph 6'!$C$2:$L$2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'Graph 6'!$C$6:$L$6</c:f>
              <c:numCache>
                <c:formatCode>0</c:formatCode>
                <c:ptCount val="10"/>
                <c:pt idx="0">
                  <c:v>8.81</c:v>
                </c:pt>
                <c:pt idx="1">
                  <c:v>8.7799999999999994</c:v>
                </c:pt>
                <c:pt idx="2">
                  <c:v>6.1</c:v>
                </c:pt>
                <c:pt idx="3">
                  <c:v>6.57</c:v>
                </c:pt>
                <c:pt idx="4">
                  <c:v>6.47</c:v>
                </c:pt>
                <c:pt idx="5">
                  <c:v>11.35</c:v>
                </c:pt>
                <c:pt idx="6">
                  <c:v>12.91</c:v>
                </c:pt>
                <c:pt idx="7">
                  <c:v>5.367</c:v>
                </c:pt>
                <c:pt idx="8">
                  <c:v>2.5230000000000001</c:v>
                </c:pt>
                <c:pt idx="9">
                  <c:v>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2E3-41D7-9B20-98FC8149CE6C}"/>
            </c:ext>
          </c:extLst>
        </c:ser>
        <c:ser>
          <c:idx val="4"/>
          <c:order val="4"/>
          <c:tx>
            <c:strRef>
              <c:f>'Graph 6'!$B$7</c:f>
              <c:strCache>
                <c:ptCount val="1"/>
                <c:pt idx="0">
                  <c:v>EU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'Graph 6'!$C$2:$L$2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'Graph 6'!$C$7:$L$7</c:f>
              <c:numCache>
                <c:formatCode>0</c:formatCode>
                <c:ptCount val="10"/>
                <c:pt idx="0">
                  <c:v>0.92931980004307002</c:v>
                </c:pt>
                <c:pt idx="1">
                  <c:v>1.6655020173393249</c:v>
                </c:pt>
                <c:pt idx="2">
                  <c:v>3.3098089053647399</c:v>
                </c:pt>
                <c:pt idx="3">
                  <c:v>2.630127757735135</c:v>
                </c:pt>
                <c:pt idx="4">
                  <c:v>1.31023355618668</c:v>
                </c:pt>
                <c:pt idx="5">
                  <c:v>0.220195628198811</c:v>
                </c:pt>
                <c:pt idx="6">
                  <c:v>-5.4214712523691352E-2</c:v>
                </c:pt>
                <c:pt idx="7">
                  <c:v>0.2166674305619225</c:v>
                </c:pt>
                <c:pt idx="8">
                  <c:v>1.57995351219097</c:v>
                </c:pt>
                <c:pt idx="9">
                  <c:v>1.9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2E3-41D7-9B20-98FC8149C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39664"/>
        <c:axId val="136740224"/>
      </c:lineChart>
      <c:catAx>
        <c:axId val="13673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740224"/>
        <c:crosses val="autoZero"/>
        <c:auto val="1"/>
        <c:lblAlgn val="ctr"/>
        <c:lblOffset val="100"/>
        <c:noMultiLvlLbl val="0"/>
      </c:catAx>
      <c:valAx>
        <c:axId val="136740224"/>
        <c:scaling>
          <c:orientation val="minMax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13673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'Graph 7'!$B$5</c:f>
              <c:strCache>
                <c:ptCount val="1"/>
                <c:pt idx="0">
                  <c:v>Regulatory Capital to Risk-Weighted Assets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'Graph 7'!$C$4:$O$4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7'!$C$5:$O$5</c:f>
              <c:numCache>
                <c:formatCode>0</c:formatCode>
                <c:ptCount val="13"/>
                <c:pt idx="0">
                  <c:v>18.7</c:v>
                </c:pt>
                <c:pt idx="1">
                  <c:v>16.3</c:v>
                </c:pt>
                <c:pt idx="2">
                  <c:v>17.2</c:v>
                </c:pt>
                <c:pt idx="3">
                  <c:v>18</c:v>
                </c:pt>
                <c:pt idx="4">
                  <c:v>18.597235354039952</c:v>
                </c:pt>
                <c:pt idx="5">
                  <c:v>19.141067615345474</c:v>
                </c:pt>
                <c:pt idx="6">
                  <c:v>19.601122133710426</c:v>
                </c:pt>
                <c:pt idx="7">
                  <c:v>18.960005434681136</c:v>
                </c:pt>
                <c:pt idx="8">
                  <c:v>18.490040455196965</c:v>
                </c:pt>
                <c:pt idx="9">
                  <c:v>18.198342773038949</c:v>
                </c:pt>
                <c:pt idx="10">
                  <c:v>18.608163998624043</c:v>
                </c:pt>
                <c:pt idx="11">
                  <c:v>18.21599241663208</c:v>
                </c:pt>
                <c:pt idx="12">
                  <c:v>17.72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5E8-4E6B-AE31-D97092F78676}"/>
            </c:ext>
          </c:extLst>
        </c:ser>
        <c:ser>
          <c:idx val="1"/>
          <c:order val="1"/>
          <c:tx>
            <c:strRef>
              <c:f>'Graph 7'!$B$6</c:f>
              <c:strCache>
                <c:ptCount val="1"/>
                <c:pt idx="0">
                  <c:v>Regulatory Tier 1 Capital to Risk-Weighted Assets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'Graph 7'!$C$4:$O$4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7'!$C$6:$O$6</c:f>
              <c:numCache>
                <c:formatCode>0</c:formatCode>
                <c:ptCount val="13"/>
                <c:pt idx="0">
                  <c:v>14.7</c:v>
                </c:pt>
                <c:pt idx="1">
                  <c:v>13.4</c:v>
                </c:pt>
                <c:pt idx="2">
                  <c:v>13.9</c:v>
                </c:pt>
                <c:pt idx="3">
                  <c:v>14.5</c:v>
                </c:pt>
                <c:pt idx="4">
                  <c:v>14.159108838680194</c:v>
                </c:pt>
                <c:pt idx="5">
                  <c:v>15.299621825327483</c:v>
                </c:pt>
                <c:pt idx="6">
                  <c:v>15.444439568707411</c:v>
                </c:pt>
                <c:pt idx="7">
                  <c:v>14.861369944862618</c:v>
                </c:pt>
                <c:pt idx="8">
                  <c:v>13.969859958737876</c:v>
                </c:pt>
                <c:pt idx="9">
                  <c:v>14.662876010836426</c:v>
                </c:pt>
                <c:pt idx="10">
                  <c:v>14.621017198704966</c:v>
                </c:pt>
                <c:pt idx="11">
                  <c:v>14.052255586912047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5E8-4E6B-AE31-D97092F78676}"/>
            </c:ext>
          </c:extLst>
        </c:ser>
        <c:ser>
          <c:idx val="2"/>
          <c:order val="2"/>
          <c:tx>
            <c:strRef>
              <c:f>'Graph 7'!$B$7</c:f>
              <c:strCache>
                <c:ptCount val="1"/>
                <c:pt idx="0">
                  <c:v>Capital to Assets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'Graph 7'!$C$4:$O$4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7'!$C$7:$O$7</c:f>
              <c:numCache>
                <c:formatCode>0</c:formatCode>
                <c:ptCount val="13"/>
                <c:pt idx="0">
                  <c:v>12.736891866567504</c:v>
                </c:pt>
                <c:pt idx="1">
                  <c:v>12.487828727785544</c:v>
                </c:pt>
                <c:pt idx="2">
                  <c:v>12.890702766461651</c:v>
                </c:pt>
                <c:pt idx="3">
                  <c:v>13.381970318415259</c:v>
                </c:pt>
                <c:pt idx="4">
                  <c:v>13.381970318415259</c:v>
                </c:pt>
                <c:pt idx="5">
                  <c:v>14.488247293300461</c:v>
                </c:pt>
                <c:pt idx="6">
                  <c:v>14.796485823474475</c:v>
                </c:pt>
                <c:pt idx="7">
                  <c:v>14.789588247889052</c:v>
                </c:pt>
                <c:pt idx="8">
                  <c:v>14.55524580959317</c:v>
                </c:pt>
                <c:pt idx="9">
                  <c:v>14.80339364322737</c:v>
                </c:pt>
                <c:pt idx="10">
                  <c:v>15.114723554884385</c:v>
                </c:pt>
                <c:pt idx="11">
                  <c:v>14.760749118130612</c:v>
                </c:pt>
                <c:pt idx="12">
                  <c:v>14.610840423114791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5E8-4E6B-AE31-D97092F78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0800336"/>
        <c:axId val="660800896"/>
      </c:lineChart>
      <c:catAx>
        <c:axId val="66080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0896"/>
        <c:crosses val="autoZero"/>
        <c:auto val="1"/>
        <c:lblAlgn val="ctr"/>
        <c:lblOffset val="100"/>
        <c:noMultiLvlLbl val="0"/>
      </c:catAx>
      <c:valAx>
        <c:axId val="660800896"/>
        <c:scaling>
          <c:orientation val="minMax"/>
          <c:min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7'!$B$15</c:f>
              <c:strCache>
                <c:ptCount val="1"/>
                <c:pt idx="0">
                  <c:v>Return on assets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'Graph 7'!$C$14:$O$14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7'!$C$15:$O$15</c:f>
              <c:numCache>
                <c:formatCode>0.0</c:formatCode>
                <c:ptCount val="13"/>
                <c:pt idx="0">
                  <c:v>1</c:v>
                </c:pt>
                <c:pt idx="1">
                  <c:v>1.1000000000000001</c:v>
                </c:pt>
                <c:pt idx="2">
                  <c:v>1</c:v>
                </c:pt>
                <c:pt idx="3">
                  <c:v>1</c:v>
                </c:pt>
                <c:pt idx="4">
                  <c:v>1.3</c:v>
                </c:pt>
                <c:pt idx="5">
                  <c:v>1.4</c:v>
                </c:pt>
                <c:pt idx="6">
                  <c:v>1.6</c:v>
                </c:pt>
                <c:pt idx="7">
                  <c:v>1.5</c:v>
                </c:pt>
                <c:pt idx="8">
                  <c:v>1.4</c:v>
                </c:pt>
                <c:pt idx="9">
                  <c:v>1.3</c:v>
                </c:pt>
                <c:pt idx="10">
                  <c:v>1.4</c:v>
                </c:pt>
                <c:pt idx="11">
                  <c:v>1.5</c:v>
                </c:pt>
                <c:pt idx="12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BC-4ED7-95B7-83C66DE3C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0803696"/>
        <c:axId val="660804256"/>
      </c:barChart>
      <c:lineChart>
        <c:grouping val="standard"/>
        <c:varyColors val="0"/>
        <c:ser>
          <c:idx val="1"/>
          <c:order val="1"/>
          <c:tx>
            <c:strRef>
              <c:f>'Graph 7'!$B$16</c:f>
              <c:strCache>
                <c:ptCount val="1"/>
                <c:pt idx="0">
                  <c:v>Return on equity (rhs)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'Graph 7'!$C$14:$O$14</c:f>
              <c:strCache>
                <c:ptCount val="13"/>
                <c:pt idx="0">
                  <c:v>4Q 2015</c:v>
                </c:pt>
                <c:pt idx="1">
                  <c:v>1Q 2016</c:v>
                </c:pt>
                <c:pt idx="2">
                  <c:v>2Q 2016</c:v>
                </c:pt>
                <c:pt idx="3">
                  <c:v>3Q 2016</c:v>
                </c:pt>
                <c:pt idx="4">
                  <c:v>4Q 2016</c:v>
                </c:pt>
                <c:pt idx="5">
                  <c:v>1Q 2017</c:v>
                </c:pt>
                <c:pt idx="6">
                  <c:v>2Q 2017</c:v>
                </c:pt>
                <c:pt idx="7">
                  <c:v>3Q 2017</c:v>
                </c:pt>
                <c:pt idx="8">
                  <c:v>4Q 2017</c:v>
                </c:pt>
                <c:pt idx="9">
                  <c:v>1Q 2018</c:v>
                </c:pt>
                <c:pt idx="10">
                  <c:v>2Q 2018</c:v>
                </c:pt>
                <c:pt idx="11">
                  <c:v>3Q 2018</c:v>
                </c:pt>
                <c:pt idx="12">
                  <c:v>4Q 2018</c:v>
                </c:pt>
              </c:strCache>
            </c:strRef>
          </c:cat>
          <c:val>
            <c:numRef>
              <c:f>'Graph 7'!$C$16:$O$16</c:f>
              <c:numCache>
                <c:formatCode>0.0</c:formatCode>
                <c:ptCount val="13"/>
                <c:pt idx="0">
                  <c:v>8.4</c:v>
                </c:pt>
                <c:pt idx="1">
                  <c:v>9.3000000000000007</c:v>
                </c:pt>
                <c:pt idx="2">
                  <c:v>8.6</c:v>
                </c:pt>
                <c:pt idx="3">
                  <c:v>7.9</c:v>
                </c:pt>
                <c:pt idx="4">
                  <c:v>10.8</c:v>
                </c:pt>
                <c:pt idx="5">
                  <c:v>10.7</c:v>
                </c:pt>
                <c:pt idx="6">
                  <c:v>11.7</c:v>
                </c:pt>
                <c:pt idx="7">
                  <c:v>10.9</c:v>
                </c:pt>
                <c:pt idx="8">
                  <c:v>9.6</c:v>
                </c:pt>
                <c:pt idx="9">
                  <c:v>9.1</c:v>
                </c:pt>
                <c:pt idx="10">
                  <c:v>9.5</c:v>
                </c:pt>
                <c:pt idx="11">
                  <c:v>10.4</c:v>
                </c:pt>
                <c:pt idx="12">
                  <c:v>10.7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7BC-4ED7-95B7-83C66DE3C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805376"/>
        <c:axId val="660804816"/>
      </c:lineChart>
      <c:catAx>
        <c:axId val="66080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4256"/>
        <c:crosses val="autoZero"/>
        <c:auto val="1"/>
        <c:lblAlgn val="ctr"/>
        <c:lblOffset val="100"/>
        <c:noMultiLvlLbl val="0"/>
      </c:catAx>
      <c:valAx>
        <c:axId val="660804256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Dot"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3696"/>
        <c:crosses val="autoZero"/>
        <c:crossBetween val="between"/>
      </c:valAx>
      <c:valAx>
        <c:axId val="660804816"/>
        <c:scaling>
          <c:orientation val="minMax"/>
          <c:min val="7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60805376"/>
        <c:crosses val="max"/>
        <c:crossBetween val="between"/>
      </c:valAx>
      <c:catAx>
        <c:axId val="660805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0804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Cambria" panose="020405030504060302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85221-C837-47BB-B170-7010C0450FA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14845-B6D1-45E0-9D61-85CEE0F0C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8BDB8-7D10-411E-B1DA-33C9F6CE3BDE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F07E5-73B9-4D2E-862D-5F1732E4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07E5-73B9-4D2E-862D-5F1732E426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8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07E5-73B9-4D2E-862D-5F1732E426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0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07E5-73B9-4D2E-862D-5F1732E426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07E5-73B9-4D2E-862D-5F1732E426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56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07E5-73B9-4D2E-862D-5F1732E426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34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07E5-73B9-4D2E-862D-5F1732E426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1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info@raexpert.eu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pic>
        <p:nvPicPr>
          <p:cNvPr id="7" name="Изображение 2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13513" r="6290" b="28289"/>
          <a:stretch/>
        </p:blipFill>
        <p:spPr>
          <a:xfrm rot="16200000">
            <a:off x="-2763796" y="2895601"/>
            <a:ext cx="6582036" cy="105444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70714" y="6209543"/>
            <a:ext cx="28740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de-DE" b="1" dirty="0">
                <a:solidFill>
                  <a:prstClr val="black"/>
                </a:solidFill>
                <a:latin typeface="Cambria" panose="02040503050406030204" pitchFamily="18" charset="0"/>
              </a:rPr>
              <a:t>Frankfurt am Main, 2015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866128" y="4868878"/>
            <a:ext cx="9860692" cy="1340665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latin typeface="Cambria" panose="02040503050406030204" pitchFamily="18" charset="0"/>
              </a:defRPr>
            </a:lvl1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endParaRPr lang="de-DE" sz="1400" dirty="0">
              <a:latin typeface="Cambria" panose="020405030504060302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latin typeface="Cambria" panose="02040503050406030204" pitchFamily="18" charset="0"/>
              </a:rPr>
              <a:t>Rating-Agentur Expert RA GmbH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de-DE" sz="1400" dirty="0">
                <a:latin typeface="Cambria" panose="02040503050406030204" pitchFamily="18" charset="0"/>
              </a:rPr>
              <a:t>Mainzer Landstrasse 49, 60329 Frankfurt am Main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>
                <a:latin typeface="Cambria" panose="02040503050406030204" pitchFamily="18" charset="0"/>
              </a:rPr>
              <a:t>gorchakov@raexpert.eu</a:t>
            </a:r>
            <a:endParaRPr lang="de-DE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81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0D2-E539-4D41-BDF9-7848456A5FC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97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1723-21D1-4332-8FB0-E12C85A3810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8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00" y="365125"/>
            <a:ext cx="100476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00" y="1847850"/>
            <a:ext cx="10047600" cy="4351338"/>
          </a:xfrm>
        </p:spPr>
        <p:txBody>
          <a:bodyPr/>
          <a:lstStyle>
            <a:lvl1pPr marL="228600" indent="-228600"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98E7-C5AF-4D88-AF08-8D30278AA39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Изображение 2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13513" r="6290" b="28289"/>
          <a:stretch/>
        </p:blipFill>
        <p:spPr>
          <a:xfrm rot="16200000">
            <a:off x="-2763796" y="2895601"/>
            <a:ext cx="6582036" cy="105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288-7DE1-400C-ADFB-8B51C2E4773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1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E248-8FCB-4158-A853-2AE5FB5B078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2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BCD-38B8-4FB4-8312-DD3ED987B40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71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7" y="1524454"/>
            <a:ext cx="9720943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191D-E5D8-4155-8647-D26A3FB9B13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Изображение 2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13513" r="6290" b="28289"/>
          <a:stretch/>
        </p:blipFill>
        <p:spPr>
          <a:xfrm rot="16200000">
            <a:off x="-2763796" y="2895601"/>
            <a:ext cx="6582036" cy="105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7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F3E6-7128-4AC7-B037-B04BD1A7678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Изображение 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50" y="1309628"/>
            <a:ext cx="4848225" cy="1376542"/>
          </a:xfrm>
          <a:prstGeom prst="rect">
            <a:avLst/>
          </a:prstGeom>
        </p:spPr>
      </p:pic>
      <p:pic>
        <p:nvPicPr>
          <p:cNvPr id="6" name="Picture 2" descr="http://www.raexpert.eu/templateimg/2f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6" y="2509957"/>
            <a:ext cx="3517900" cy="245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5991225" y="49624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de-DE" dirty="0">
                <a:solidFill>
                  <a:srgbClr val="39292C"/>
                </a:solidFill>
                <a:latin typeface="Cambria" panose="02040503050406030204" pitchFamily="18" charset="0"/>
              </a:rPr>
              <a:t>Office 601A, Mainzer Landstrasse 49, </a:t>
            </a:r>
          </a:p>
          <a:p>
            <a:pPr algn="r"/>
            <a:r>
              <a:rPr lang="de-DE" dirty="0">
                <a:solidFill>
                  <a:srgbClr val="39292C"/>
                </a:solidFill>
                <a:latin typeface="Cambria" panose="02040503050406030204" pitchFamily="18" charset="0"/>
              </a:rPr>
              <a:t>60329 Frankfurt am Main</a:t>
            </a:r>
            <a:r>
              <a:rPr lang="de-DE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de-DE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de-DE" dirty="0">
                <a:solidFill>
                  <a:srgbClr val="39292C"/>
                </a:solidFill>
                <a:latin typeface="Cambria" panose="02040503050406030204" pitchFamily="18" charset="0"/>
              </a:rPr>
              <a:t>Tel. +49 69 3085 5486, +49 69 3085 5485</a:t>
            </a:r>
            <a:r>
              <a:rPr lang="de-DE" dirty="0">
                <a:solidFill>
                  <a:prstClr val="black"/>
                </a:solidFill>
                <a:latin typeface="Cambria" panose="02040503050406030204" pitchFamily="18" charset="0"/>
              </a:rPr>
              <a:t/>
            </a:r>
            <a:br>
              <a:rPr lang="de-DE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de-DE" dirty="0">
                <a:solidFill>
                  <a:srgbClr val="39292C"/>
                </a:solidFill>
                <a:latin typeface="Cambria" panose="02040503050406030204" pitchFamily="18" charset="0"/>
              </a:rPr>
              <a:t>E-mail: </a:t>
            </a:r>
            <a:r>
              <a:rPr lang="de-DE" dirty="0">
                <a:solidFill>
                  <a:srgbClr val="3F333D"/>
                </a:solidFill>
                <a:latin typeface="Cambria" panose="02040503050406030204" pitchFamily="18" charset="0"/>
                <a:hlinkClick r:id="rId4"/>
              </a:rPr>
              <a:t>info@raexpert.eu</a:t>
            </a:r>
            <a:endParaRPr lang="de-DE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Изображение 2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8" t="13513" r="6290" b="28289"/>
          <a:stretch/>
        </p:blipFill>
        <p:spPr>
          <a:xfrm rot="16200000">
            <a:off x="-2763796" y="2895601"/>
            <a:ext cx="6582036" cy="105444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49828" y="794618"/>
            <a:ext cx="9720943" cy="1325563"/>
          </a:xfrm>
        </p:spPr>
        <p:txBody>
          <a:bodyPr>
            <a:normAutofit/>
          </a:bodyPr>
          <a:lstStyle>
            <a:lvl1pPr>
              <a:defRPr sz="3600">
                <a:latin typeface="Cambria" panose="02040503050406030204" pitchFamily="18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558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041F-9DB0-42FE-80AF-2AF2E8A85E8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0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D87F-33DA-4A35-AE11-819E04D47E0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49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54FD6-DEA6-4032-8318-EDA573ACA6C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26.03.2019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Коммерческая тайна ООО «Международная группа РАЭКС», местонахождение: 125047, Москва г, Тверская-Ямская 1-я ул. дом № 29, стр. 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0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expert.eu" TargetMode="External"/><Relationship Id="rId2" Type="http://schemas.openxmlformats.org/officeDocument/2006/relationships/hyperlink" Target="http://www.raexpert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063" y="1833414"/>
            <a:ext cx="8210505" cy="218059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Credit risks in the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Republic </a:t>
            </a:r>
            <a:r>
              <a:rPr lang="en-US" sz="4800" b="1" dirty="0"/>
              <a:t>of </a:t>
            </a:r>
            <a:r>
              <a:rPr lang="en-US" sz="4800" b="1" dirty="0" smtClean="0"/>
              <a:t>Belarus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4358047" y="6237595"/>
            <a:ext cx="4392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Minsk, 28</a:t>
            </a:r>
            <a:r>
              <a:rPr lang="ru-RU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March 2019</a:t>
            </a:r>
            <a:endParaRPr lang="en-US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85912"/>
            <a:ext cx="10803924" cy="1223191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Local stock market </a:t>
            </a:r>
            <a:r>
              <a:rPr lang="en-US" sz="2400" dirty="0"/>
              <a:t>remains underdeveloped with market capitalization around 2% of GDP</a:t>
            </a:r>
          </a:p>
          <a:p>
            <a:pPr lvl="0" algn="just"/>
            <a:r>
              <a:rPr lang="en-US" sz="2400" b="1" dirty="0" smtClean="0"/>
              <a:t>Contingent liabilities </a:t>
            </a:r>
            <a:r>
              <a:rPr lang="en-US" sz="2400" dirty="0" smtClean="0"/>
              <a:t>remain high</a:t>
            </a:r>
            <a:endParaRPr lang="en-US" sz="2400" b="1" dirty="0" smtClean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Negative factors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978206" y="6636292"/>
            <a:ext cx="1213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</a:t>
            </a:r>
            <a:r>
              <a:rPr lang="en-US" dirty="0" smtClean="0"/>
              <a:t>: NBRB, IMF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646818"/>
              </p:ext>
            </p:extLst>
          </p:nvPr>
        </p:nvGraphicFramePr>
        <p:xfrm>
          <a:off x="1155326" y="3112643"/>
          <a:ext cx="5426449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022589" y="2919681"/>
            <a:ext cx="40215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mbria" panose="02040503050406030204" pitchFamily="18" charset="0"/>
              </a:rPr>
              <a:t>Assets distribution in the banking system, % of total assets</a:t>
            </a:r>
            <a:endParaRPr lang="en-US" sz="1200" dirty="0">
              <a:latin typeface="Cambria" panose="02040503050406030204" pitchFamily="18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003007"/>
              </p:ext>
            </p:extLst>
          </p:nvPr>
        </p:nvGraphicFramePr>
        <p:xfrm>
          <a:off x="6666053" y="3099371"/>
          <a:ext cx="5352952" cy="337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7757623" y="2919680"/>
            <a:ext cx="3596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</a:rPr>
              <a:t>Share of SOEs in the average output (2012-2014), %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85912"/>
            <a:ext cx="10803924" cy="171712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Wide spread between </a:t>
            </a:r>
            <a:r>
              <a:rPr lang="en-US" sz="2400" dirty="0"/>
              <a:t>the Belarusian USD-denominated government bond yield and 10Y U.S. treasuries</a:t>
            </a:r>
          </a:p>
          <a:p>
            <a:pPr lvl="0" algn="just"/>
            <a:r>
              <a:rPr lang="en-US" sz="2400" b="1" dirty="0" smtClean="0"/>
              <a:t>The inflation level increased </a:t>
            </a:r>
            <a:r>
              <a:rPr lang="en-US" sz="2400" dirty="0" smtClean="0"/>
              <a:t>to 5,6% by end-2018, after reaching a record </a:t>
            </a:r>
            <a:r>
              <a:rPr lang="en-US" sz="2400" dirty="0"/>
              <a:t>low inflation rate level of 4,6% by the end of </a:t>
            </a:r>
            <a:r>
              <a:rPr lang="en-US" sz="2400" dirty="0" smtClean="0"/>
              <a:t>2017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Negative factors</a:t>
            </a:r>
            <a:endParaRPr lang="en-US" sz="3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415796"/>
              </p:ext>
            </p:extLst>
          </p:nvPr>
        </p:nvGraphicFramePr>
        <p:xfrm>
          <a:off x="1972317" y="3265747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683665" y="6611779"/>
            <a:ext cx="2598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</a:t>
            </a:r>
            <a:r>
              <a:rPr lang="en-US" dirty="0" smtClean="0"/>
              <a:t>: IMF </a:t>
            </a:r>
            <a:r>
              <a:rPr lang="en-US" dirty="0"/>
              <a:t>and local statistical authorities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763590" y="3164538"/>
            <a:ext cx="32574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mbria" panose="02040503050406030204" pitchFamily="18" charset="0"/>
              </a:rPr>
              <a:t>Consumer </a:t>
            </a:r>
            <a:r>
              <a:rPr lang="en-US" sz="1200" dirty="0">
                <a:latin typeface="Cambria" panose="02040503050406030204" pitchFamily="18" charset="0"/>
              </a:rPr>
              <a:t>price index (end of </a:t>
            </a:r>
            <a:r>
              <a:rPr lang="en-US" sz="1200" dirty="0" smtClean="0">
                <a:latin typeface="Cambria" panose="02040503050406030204" pitchFamily="18" charset="0"/>
              </a:rPr>
              <a:t>period, y-o-y), %</a:t>
            </a:r>
            <a:endParaRPr lang="en-US" sz="1200" dirty="0"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85912"/>
            <a:ext cx="10803924" cy="1223191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/>
              <a:t>The </a:t>
            </a:r>
            <a:r>
              <a:rPr lang="en-US" sz="2400" b="1" dirty="0"/>
              <a:t>banking sector soundness </a:t>
            </a:r>
            <a:r>
              <a:rPr lang="en-US" sz="2400" dirty="0"/>
              <a:t>remained weak despite having slightly improved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Negative factors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1247511" y="6598364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</a:t>
            </a:r>
            <a:r>
              <a:rPr lang="en-US" dirty="0" smtClean="0"/>
              <a:t>: NBRB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021009"/>
              </p:ext>
            </p:extLst>
          </p:nvPr>
        </p:nvGraphicFramePr>
        <p:xfrm>
          <a:off x="1031400" y="2809103"/>
          <a:ext cx="5076000" cy="397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918900"/>
              </p:ext>
            </p:extLst>
          </p:nvPr>
        </p:nvGraphicFramePr>
        <p:xfrm>
          <a:off x="6072000" y="2781734"/>
          <a:ext cx="612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4598" y="2559473"/>
            <a:ext cx="5128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mbria" panose="02040503050406030204" pitchFamily="18" charset="0"/>
              </a:rPr>
              <a:t>Capital adequacy and profitability metrics of the banking system of Belarus </a:t>
            </a:r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799" y="1585913"/>
            <a:ext cx="10791825" cy="45085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High dependence from the Russian government and Russian-led funds</a:t>
            </a:r>
          </a:p>
          <a:p>
            <a:pPr lvl="0" algn="just"/>
            <a:r>
              <a:rPr lang="en-US" sz="2400" dirty="0" smtClean="0"/>
              <a:t>Despite </a:t>
            </a:r>
            <a:r>
              <a:rPr lang="en-US" sz="2400" dirty="0"/>
              <a:t>positive dynamics, </a:t>
            </a:r>
            <a:r>
              <a:rPr lang="en-US" sz="2400" b="1" dirty="0"/>
              <a:t>financial dollarization </a:t>
            </a:r>
            <a:r>
              <a:rPr lang="en-US" sz="2400" dirty="0"/>
              <a:t>remains a problem </a:t>
            </a:r>
            <a:r>
              <a:rPr lang="en-US" sz="2400" dirty="0" smtClean="0"/>
              <a:t>for the </a:t>
            </a:r>
            <a:r>
              <a:rPr lang="en-US" sz="2400" dirty="0"/>
              <a:t>economy </a:t>
            </a:r>
            <a:r>
              <a:rPr lang="en-US" sz="2400" dirty="0" smtClean="0"/>
              <a:t>representing 65% </a:t>
            </a:r>
            <a:r>
              <a:rPr lang="en-US" sz="2400" dirty="0"/>
              <a:t>of total deposits and </a:t>
            </a:r>
            <a:r>
              <a:rPr lang="en-US" sz="2400" dirty="0" smtClean="0"/>
              <a:t>48% </a:t>
            </a:r>
            <a:r>
              <a:rPr lang="en-US" sz="2400" dirty="0"/>
              <a:t>of total loans in </a:t>
            </a:r>
            <a:r>
              <a:rPr lang="en-US" sz="2400" dirty="0" smtClean="0"/>
              <a:t>December 2018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Stress-factors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992981"/>
              </p:ext>
            </p:extLst>
          </p:nvPr>
        </p:nvGraphicFramePr>
        <p:xfrm>
          <a:off x="2261775" y="3227509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247511" y="6598364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</a:t>
            </a:r>
            <a:r>
              <a:rPr lang="en-US" dirty="0" smtClean="0"/>
              <a:t>: NBRB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622878" y="3089009"/>
            <a:ext cx="4301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mbria" panose="02040503050406030204" pitchFamily="18" charset="0"/>
              </a:rPr>
              <a:t>Deposits and loans dollarization in Belarus, % of total portfolio</a:t>
            </a:r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7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799" y="1585913"/>
            <a:ext cx="10791825" cy="450850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/>
              <a:t>High level of </a:t>
            </a:r>
            <a:r>
              <a:rPr lang="en-US" sz="2400" b="1" dirty="0"/>
              <a:t>FX-denominated government debt </a:t>
            </a:r>
            <a:r>
              <a:rPr lang="en-US" sz="2400" dirty="0" smtClean="0"/>
              <a:t>- </a:t>
            </a:r>
            <a:r>
              <a:rPr lang="en-US" sz="2400" dirty="0"/>
              <a:t>more than 80% of total </a:t>
            </a:r>
            <a:r>
              <a:rPr lang="en-US" sz="2400" dirty="0" smtClean="0"/>
              <a:t>debt</a:t>
            </a:r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/>
              <a:t>The BYN still remains a </a:t>
            </a:r>
            <a:r>
              <a:rPr lang="en-US" sz="2400" b="1" dirty="0"/>
              <a:t>risky and volatile currency</a:t>
            </a:r>
            <a:r>
              <a:rPr lang="en-US" sz="2400" dirty="0"/>
              <a:t>, despite the slight decrease in volatility in </a:t>
            </a:r>
            <a:r>
              <a:rPr lang="en-US" sz="2400" dirty="0" smtClean="0"/>
              <a:t>2016-2017</a:t>
            </a:r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/>
              <a:t>Despite the positive dynamic over the last years, the </a:t>
            </a:r>
            <a:r>
              <a:rPr lang="en-US" sz="2400" b="1" dirty="0"/>
              <a:t>amount of </a:t>
            </a:r>
            <a:r>
              <a:rPr lang="en-US" sz="2400" b="1" dirty="0" smtClean="0"/>
              <a:t>international reserves </a:t>
            </a:r>
            <a:r>
              <a:rPr lang="en-US" sz="2400" b="1" dirty="0"/>
              <a:t>remained low at USD 7,2 </a:t>
            </a:r>
            <a:r>
              <a:rPr lang="en-US" sz="2400" b="1" dirty="0" err="1"/>
              <a:t>bn</a:t>
            </a:r>
            <a:r>
              <a:rPr lang="en-US" sz="2400" b="1" dirty="0"/>
              <a:t> </a:t>
            </a:r>
            <a:r>
              <a:rPr lang="en-US" sz="2400" dirty="0"/>
              <a:t>by end-2018 which covers 29% of the country’s external debt and only 2,3 months of </a:t>
            </a:r>
            <a:r>
              <a:rPr lang="en-US" sz="2400" dirty="0" smtClean="0"/>
              <a:t>imports</a:t>
            </a:r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/>
              <a:t>Significant </a:t>
            </a:r>
            <a:r>
              <a:rPr lang="en-US" sz="2400" b="1" dirty="0"/>
              <a:t>dependence on imported goods with imports to GDP </a:t>
            </a:r>
            <a:r>
              <a:rPr lang="en-US" sz="2400" dirty="0"/>
              <a:t>expected to exceed 70% in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Currency risks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85913"/>
            <a:ext cx="10810874" cy="5048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The </a:t>
            </a:r>
            <a:r>
              <a:rPr lang="en-US" sz="2400" b="1" dirty="0"/>
              <a:t>positive outlook </a:t>
            </a:r>
            <a:r>
              <a:rPr lang="en-US" sz="2400" dirty="0" smtClean="0"/>
              <a:t>on ratings </a:t>
            </a:r>
            <a:r>
              <a:rPr lang="en-US" sz="2400" dirty="0"/>
              <a:t>reflects our </a:t>
            </a:r>
            <a:r>
              <a:rPr lang="en-US" sz="2400" dirty="0" smtClean="0"/>
              <a:t>expectations</a:t>
            </a:r>
            <a:r>
              <a:rPr lang="ru-RU" sz="2400" dirty="0" smtClean="0"/>
              <a:t> </a:t>
            </a:r>
            <a:r>
              <a:rPr lang="en-US" sz="2400" dirty="0" smtClean="0"/>
              <a:t>about: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gradual </a:t>
            </a:r>
            <a:r>
              <a:rPr lang="en-US" sz="2400" b="1" dirty="0"/>
              <a:t>recovery of the </a:t>
            </a:r>
            <a:r>
              <a:rPr lang="en-US" sz="2400" b="1" dirty="0" smtClean="0"/>
              <a:t>economy</a:t>
            </a:r>
            <a:endParaRPr lang="en-US" sz="2400" dirty="0" smtClean="0"/>
          </a:p>
          <a:p>
            <a:pPr algn="just"/>
            <a:r>
              <a:rPr lang="en-US" sz="2400" dirty="0" smtClean="0"/>
              <a:t>stabilizing </a:t>
            </a:r>
            <a:r>
              <a:rPr lang="en-US" sz="2400" b="1" dirty="0" smtClean="0"/>
              <a:t>inflation</a:t>
            </a:r>
          </a:p>
          <a:p>
            <a:pPr algn="just"/>
            <a:r>
              <a:rPr lang="en-US" sz="2400" dirty="0" smtClean="0"/>
              <a:t>gradual decline of </a:t>
            </a:r>
            <a:r>
              <a:rPr lang="en-US" sz="2400" b="1" dirty="0" smtClean="0"/>
              <a:t>dollarization levels</a:t>
            </a:r>
          </a:p>
          <a:p>
            <a:pPr algn="just"/>
            <a:r>
              <a:rPr lang="en-US" sz="2400" dirty="0" smtClean="0"/>
              <a:t>improvement of the </a:t>
            </a:r>
            <a:r>
              <a:rPr lang="en-US" sz="2400" b="1" dirty="0" smtClean="0"/>
              <a:t>quality of monetary and fiscal policy</a:t>
            </a:r>
          </a:p>
          <a:p>
            <a:pPr algn="just"/>
            <a:r>
              <a:rPr lang="en-US" sz="2400" b="1" dirty="0" smtClean="0"/>
              <a:t>mitigation </a:t>
            </a:r>
            <a:r>
              <a:rPr lang="en-US" sz="2400" b="1" dirty="0"/>
              <a:t>of debt repayment risks by end-2019 </a:t>
            </a:r>
            <a:r>
              <a:rPr lang="en-US" sz="2400" dirty="0"/>
              <a:t>due to support from the Russian government and Russian led financial </a:t>
            </a:r>
            <a:r>
              <a:rPr lang="en-US" sz="2400" dirty="0" smtClean="0"/>
              <a:t>institutions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  <a:p>
            <a:pPr algn="just"/>
            <a:endParaRPr lang="en-US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400" b="1" dirty="0" smtClean="0"/>
              <a:t>Positive </a:t>
            </a:r>
            <a:r>
              <a:rPr lang="en-US" sz="2400" b="1" dirty="0"/>
              <a:t>outlook </a:t>
            </a:r>
            <a:r>
              <a:rPr lang="en-US" sz="2400" dirty="0" smtClean="0"/>
              <a:t>means </a:t>
            </a:r>
            <a:r>
              <a:rPr lang="en-US" sz="2400" dirty="0"/>
              <a:t>that in the mid-term perspective there is a high probability of </a:t>
            </a:r>
            <a:r>
              <a:rPr lang="en-US" sz="2400" b="1" dirty="0"/>
              <a:t>upgrading the </a:t>
            </a:r>
            <a:r>
              <a:rPr lang="en-US" sz="2400" b="1" dirty="0" smtClean="0"/>
              <a:t>rating</a:t>
            </a:r>
            <a:endParaRPr lang="en-US" sz="24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066800" y="260350"/>
            <a:ext cx="11029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Positive outlook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994" y="1987979"/>
            <a:ext cx="10047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Thank you for your attention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533" y="4399005"/>
            <a:ext cx="10734061" cy="232247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en-US" sz="16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 smtClean="0"/>
              <a:t>Vladimir Gorchakov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 smtClean="0"/>
              <a:t>Associate Director</a:t>
            </a:r>
            <a:endParaRPr lang="ru-RU" sz="16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b="1" dirty="0" smtClean="0"/>
              <a:t>Rating-Agentur </a:t>
            </a:r>
            <a:r>
              <a:rPr lang="en-US" sz="1600" b="1" dirty="0"/>
              <a:t>Expert RA GmbH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/>
              <a:t>Walter-Kolb-</a:t>
            </a:r>
            <a:r>
              <a:rPr lang="en-US" sz="1600" dirty="0" err="1"/>
              <a:t>Straße</a:t>
            </a:r>
            <a:r>
              <a:rPr lang="en-US" sz="1600" dirty="0"/>
              <a:t> 9-11</a:t>
            </a:r>
            <a:r>
              <a:rPr lang="en-US" sz="1600" dirty="0" smtClean="0"/>
              <a:t>, 60594 </a:t>
            </a:r>
            <a:r>
              <a:rPr lang="en-US" sz="1600" dirty="0"/>
              <a:t>Frankfurt am </a:t>
            </a:r>
            <a:r>
              <a:rPr lang="en-US" sz="1600" dirty="0" smtClean="0"/>
              <a:t>Main</a:t>
            </a:r>
            <a:endParaRPr lang="en-US" sz="1600" dirty="0"/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dirty="0" smtClean="0"/>
              <a:t>Те</a:t>
            </a:r>
            <a:r>
              <a:rPr lang="en-US" sz="1600" dirty="0" smtClean="0"/>
              <a:t>l. </a:t>
            </a:r>
            <a:r>
              <a:rPr lang="en-US" sz="1600" dirty="0"/>
              <a:t>+49 69 3085 </a:t>
            </a:r>
            <a:r>
              <a:rPr lang="en-US" sz="1600" dirty="0" smtClean="0"/>
              <a:t>4500 ext. </a:t>
            </a:r>
            <a:r>
              <a:rPr lang="de-DE" sz="1600" dirty="0"/>
              <a:t>1211</a:t>
            </a:r>
            <a:endParaRPr lang="en-US" sz="16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 smtClean="0">
                <a:hlinkClick r:id="rId2"/>
              </a:rPr>
              <a:t>www.raexpert.eu</a:t>
            </a:r>
            <a:endParaRPr lang="en-US" sz="16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600" dirty="0" smtClean="0">
                <a:hlinkClick r:id="rId3"/>
              </a:rPr>
              <a:t>gorchakov@raexpert.eu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8075" y="268285"/>
            <a:ext cx="10769698" cy="1325563"/>
          </a:xfrm>
        </p:spPr>
        <p:txBody>
          <a:bodyPr>
            <a:normAutofit/>
          </a:bodyPr>
          <a:lstStyle/>
          <a:p>
            <a:r>
              <a:rPr lang="de-DE" sz="3600" dirty="0"/>
              <a:t>Rating-Agentur Expert </a:t>
            </a:r>
            <a:r>
              <a:rPr lang="de-DE" sz="3600" dirty="0" smtClean="0"/>
              <a:t>RA</a:t>
            </a:r>
            <a:r>
              <a:rPr lang="ru-RU" sz="3600" dirty="0" smtClean="0"/>
              <a:t> (</a:t>
            </a:r>
            <a:r>
              <a:rPr lang="en-US" sz="3600" dirty="0" smtClean="0"/>
              <a:t>RAEX-Europe)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8075" y="1593848"/>
            <a:ext cx="10552425" cy="4657725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The Agency is active since 2013 in </a:t>
            </a:r>
            <a:r>
              <a:rPr lang="en-US" sz="2200" b="1" dirty="0" smtClean="0"/>
              <a:t>Frankfurt am Main</a:t>
            </a:r>
            <a:endParaRPr lang="ru-RU" sz="2200" b="1" dirty="0" smtClean="0"/>
          </a:p>
          <a:p>
            <a:pPr algn="just"/>
            <a:endParaRPr lang="en-US" sz="2200" dirty="0"/>
          </a:p>
          <a:p>
            <a:pPr algn="just"/>
            <a:r>
              <a:rPr lang="en-US" sz="2200" b="1" dirty="0" smtClean="0"/>
              <a:t>CRA</a:t>
            </a:r>
            <a:r>
              <a:rPr lang="en-US" sz="2200" b="1" dirty="0"/>
              <a:t>, registered by the European Securities and Markets Authority (ESMA) </a:t>
            </a:r>
            <a:endParaRPr lang="ru-RU" sz="2200" b="1" dirty="0" smtClean="0"/>
          </a:p>
          <a:p>
            <a:pPr algn="just"/>
            <a:endParaRPr lang="en-US" sz="2200" b="1" dirty="0" smtClean="0"/>
          </a:p>
          <a:p>
            <a:pPr algn="just"/>
            <a:r>
              <a:rPr lang="en-US" sz="2200" b="1" dirty="0" smtClean="0"/>
              <a:t>Official status </a:t>
            </a:r>
            <a:r>
              <a:rPr lang="en-US" sz="2200" dirty="0"/>
              <a:t>of External Credit Assessment </a:t>
            </a:r>
            <a:r>
              <a:rPr lang="en-US" sz="2200" dirty="0" smtClean="0"/>
              <a:t>Institution </a:t>
            </a:r>
            <a:r>
              <a:rPr lang="en-US" sz="2200" dirty="0"/>
              <a:t>(ECAI</a:t>
            </a:r>
            <a:r>
              <a:rPr lang="en-US" sz="2200" dirty="0" smtClean="0"/>
              <a:t>)</a:t>
            </a:r>
            <a:endParaRPr lang="ru-RU" sz="2200" dirty="0" smtClean="0"/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International </a:t>
            </a:r>
            <a:r>
              <a:rPr lang="en-US" sz="2200" b="1" dirty="0"/>
              <a:t>rating service team </a:t>
            </a:r>
            <a:r>
              <a:rPr lang="en-US" sz="2200" dirty="0"/>
              <a:t>with diverse academic and professional </a:t>
            </a:r>
            <a:r>
              <a:rPr lang="en-US" sz="2200" dirty="0" smtClean="0"/>
              <a:t>experience</a:t>
            </a:r>
            <a:endParaRPr lang="ru-RU" sz="2200" dirty="0" smtClean="0"/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RAEX Group has more than </a:t>
            </a:r>
            <a:r>
              <a:rPr lang="en-US" sz="2200" b="1" dirty="0" smtClean="0"/>
              <a:t>20 years of experience </a:t>
            </a:r>
            <a:r>
              <a:rPr lang="en-US" sz="2200" dirty="0" smtClean="0"/>
              <a:t>in the rating industry</a:t>
            </a:r>
            <a:endParaRPr lang="en-US" sz="22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837" y="506724"/>
            <a:ext cx="10047600" cy="835722"/>
          </a:xfrm>
        </p:spPr>
        <p:txBody>
          <a:bodyPr>
            <a:normAutofit/>
          </a:bodyPr>
          <a:lstStyle/>
          <a:p>
            <a:r>
              <a:rPr lang="de-DE" sz="3600" dirty="0" smtClean="0"/>
              <a:t>RAEX-Europe </a:t>
            </a:r>
            <a:r>
              <a:rPr lang="en-US" sz="3600" dirty="0" smtClean="0"/>
              <a:t>ECAI</a:t>
            </a:r>
            <a:r>
              <a:rPr lang="ru-RU" sz="3600" dirty="0" smtClean="0"/>
              <a:t> </a:t>
            </a:r>
            <a:r>
              <a:rPr lang="en-US" sz="3600" dirty="0"/>
              <a:t>mapping 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075" y="1296696"/>
            <a:ext cx="10561950" cy="373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Mapping</a:t>
            </a:r>
            <a:r>
              <a:rPr lang="ru-RU" sz="1800" dirty="0" smtClean="0"/>
              <a:t>, </a:t>
            </a:r>
            <a:r>
              <a:rPr lang="en-US" sz="1800" dirty="0" smtClean="0"/>
              <a:t>approved by the European Commission in April </a:t>
            </a:r>
            <a:r>
              <a:rPr lang="ru-RU" sz="1800" dirty="0" smtClean="0"/>
              <a:t>2018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86218"/>
              </p:ext>
            </p:extLst>
          </p:nvPr>
        </p:nvGraphicFramePr>
        <p:xfrm>
          <a:off x="1097925" y="1770201"/>
          <a:ext cx="10009510" cy="4509300"/>
        </p:xfrm>
        <a:graphic>
          <a:graphicData uri="http://schemas.openxmlformats.org/drawingml/2006/table">
            <a:tbl>
              <a:tblPr firstRow="1" firstCol="1" bandRow="1"/>
              <a:tblGrid>
                <a:gridCol w="2001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19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019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019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019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17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Credit quality step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RAEX-Europe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Fitch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Moody’s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S&amp;P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AAA, AA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AAA, AA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Aaa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Aa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AAA, AA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BBB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BBB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Baa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BBB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BB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2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29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CCC,CC, C, D, E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CCC, CC, C, RD, D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Caa, Ca, C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CCC, CC, R, SD/D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8075" y="1640958"/>
            <a:ext cx="10531573" cy="4866933"/>
          </a:xfrm>
        </p:spPr>
        <p:txBody>
          <a:bodyPr>
            <a:noAutofit/>
          </a:bodyPr>
          <a:lstStyle/>
          <a:p>
            <a:r>
              <a:rPr lang="en-US" sz="2200" dirty="0" smtClean="0"/>
              <a:t>Assigning </a:t>
            </a:r>
            <a:r>
              <a:rPr lang="en-US" sz="2200" b="1" dirty="0" smtClean="0"/>
              <a:t>credit ratings </a:t>
            </a:r>
            <a:r>
              <a:rPr lang="en-US" sz="2200" dirty="0" smtClean="0"/>
              <a:t>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Sovereign issuers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Sub-sovereign issuers (regions)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Banks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Insurance companies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 smtClean="0"/>
              <a:t>Companies from non-financial sectors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228600" lvl="1" algn="just">
              <a:spcBef>
                <a:spcPts val="1000"/>
              </a:spcBef>
            </a:pPr>
            <a:r>
              <a:rPr lang="en-US" sz="2200" dirty="0" smtClean="0"/>
              <a:t>Assigning </a:t>
            </a:r>
            <a:r>
              <a:rPr lang="en-US" sz="2200" b="1" dirty="0" smtClean="0"/>
              <a:t>non-credit ratings</a:t>
            </a:r>
            <a:r>
              <a:rPr lang="en-US" sz="2200" dirty="0" smtClean="0"/>
              <a:t>:</a:t>
            </a:r>
            <a:r>
              <a:rPr lang="ru-RU" sz="2200" dirty="0" smtClean="0"/>
              <a:t> </a:t>
            </a:r>
            <a:r>
              <a:rPr lang="en-US" sz="2200" b="1" dirty="0" smtClean="0"/>
              <a:t>ESG</a:t>
            </a:r>
            <a:r>
              <a:rPr lang="ru-RU" sz="2200" b="1" dirty="0" smtClean="0"/>
              <a:t> </a:t>
            </a:r>
            <a:r>
              <a:rPr lang="en-US" sz="2200" b="1" dirty="0" smtClean="0"/>
              <a:t>ratings </a:t>
            </a:r>
            <a:r>
              <a:rPr lang="en-US" sz="2200" dirty="0" smtClean="0"/>
              <a:t>(environmental, social and governance)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Additional </a:t>
            </a:r>
            <a:r>
              <a:rPr lang="en-US" sz="2200" b="1" dirty="0" smtClean="0"/>
              <a:t>services for stock-exchanges</a:t>
            </a:r>
            <a:r>
              <a:rPr lang="en-US" sz="2200" dirty="0" smtClean="0"/>
              <a:t>: green bond second opinion</a:t>
            </a:r>
          </a:p>
          <a:p>
            <a:endParaRPr lang="en-US" sz="2200" dirty="0" smtClean="0"/>
          </a:p>
          <a:p>
            <a:r>
              <a:rPr lang="en-US" sz="2200" b="1" dirty="0" smtClean="0"/>
              <a:t>Business-conferences</a:t>
            </a:r>
            <a:r>
              <a:rPr lang="en-US" sz="2200" dirty="0" smtClean="0"/>
              <a:t> and presentations in EU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068075" y="268285"/>
            <a:ext cx="10047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RAEX-Europe activities</a:t>
            </a:r>
            <a:endParaRPr lang="en-US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1137" y="408632"/>
            <a:ext cx="11010900" cy="8915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Sovereign rating list of RAEX-Europe: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523159"/>
              </p:ext>
            </p:extLst>
          </p:nvPr>
        </p:nvGraphicFramePr>
        <p:xfrm>
          <a:off x="1258573" y="1300163"/>
          <a:ext cx="10612148" cy="5076330"/>
        </p:xfrm>
        <a:graphic>
          <a:graphicData uri="http://schemas.openxmlformats.org/drawingml/2006/table">
            <a:tbl>
              <a:tblPr/>
              <a:tblGrid>
                <a:gridCol w="1553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5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7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27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251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6977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262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893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Sovereign government rating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Dynamics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Outlook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Latest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review d</a:t>
                      </a: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ate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National currency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Foreign currency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National currency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Foreign currency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National currency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Foreign currency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Armenia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18.01.2019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Belarus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Positive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Positive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18.01.2019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China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09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.2018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Cyprus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BBB-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BBB-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Upgraded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Upgraded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05.10.201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Germany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01.03.2019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Kazakhstan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21.12.2018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Kyrgyzstan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04.01.2019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Russia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21.12.2018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USA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AAA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Confirmed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09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.2018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Uzbekistan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BB-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Upgraded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Upgraded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Stable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08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.201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Positive factors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1" y="1638301"/>
            <a:ext cx="10803923" cy="500963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Real </a:t>
            </a:r>
            <a:r>
              <a:rPr lang="en-US" sz="2400" b="1" dirty="0"/>
              <a:t>GDP growth </a:t>
            </a:r>
            <a:r>
              <a:rPr lang="en-US" sz="2400" b="1" dirty="0" smtClean="0"/>
              <a:t>at 3% in 2018 </a:t>
            </a:r>
            <a:r>
              <a:rPr lang="en-US" sz="2400" dirty="0" smtClean="0"/>
              <a:t>as compared to 2,5% a year ago, combined with moderately high </a:t>
            </a:r>
            <a:r>
              <a:rPr lang="en-US" sz="2400" b="1" dirty="0" smtClean="0"/>
              <a:t>levels of economic development </a:t>
            </a:r>
            <a:r>
              <a:rPr lang="en-US" sz="2400" dirty="0" smtClean="0"/>
              <a:t>expressed in GDP per capita and HDI index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55728" y="6643509"/>
            <a:ext cx="25362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Cambria" panose="02040503050406030204" pitchFamily="18" charset="0"/>
              </a:rPr>
              <a:t>Source: IMF and local statistical authorities</a:t>
            </a:r>
            <a:endParaRPr lang="en-US" sz="1000" dirty="0">
              <a:latin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3367" y="2842177"/>
            <a:ext cx="19507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</a:rPr>
              <a:t>Real GDP growth, y-o-y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85151"/>
              </p:ext>
            </p:extLst>
          </p:nvPr>
        </p:nvGraphicFramePr>
        <p:xfrm>
          <a:off x="2148762" y="3022000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Positive factors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1" y="1638301"/>
            <a:ext cx="10820399" cy="500963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Government </a:t>
            </a:r>
            <a:r>
              <a:rPr lang="en-US" sz="2400" b="1" dirty="0" smtClean="0"/>
              <a:t>debt structure in terms of maturity and creditors</a:t>
            </a:r>
            <a:endParaRPr lang="ru-RU" sz="2400" b="1" dirty="0" smtClean="0"/>
          </a:p>
          <a:p>
            <a:pPr algn="just"/>
            <a:r>
              <a:rPr lang="en-US" sz="2400" b="1" dirty="0" smtClean="0"/>
              <a:t>The overall fiscal </a:t>
            </a:r>
            <a:r>
              <a:rPr lang="en-US" sz="2400" dirty="0" smtClean="0"/>
              <a:t>balance is expected to be at 1,5% of GDP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261265" y="6611779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Source: IMF</a:t>
            </a:r>
          </a:p>
        </p:txBody>
      </p:sp>
      <p:sp>
        <p:nvSpPr>
          <p:cNvPr id="5" name="Rectangle 4"/>
          <p:cNvSpPr/>
          <p:nvPr/>
        </p:nvSpPr>
        <p:spPr>
          <a:xfrm>
            <a:off x="4699270" y="2831406"/>
            <a:ext cx="35554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</a:rPr>
              <a:t>Fiscal position of the </a:t>
            </a:r>
            <a:r>
              <a:rPr lang="en-US" sz="1400" dirty="0" smtClean="0">
                <a:latin typeface="Cambria" panose="02040503050406030204" pitchFamily="18" charset="0"/>
              </a:rPr>
              <a:t>government</a:t>
            </a:r>
            <a:r>
              <a:rPr lang="en-US" sz="1400" dirty="0">
                <a:latin typeface="Cambria" panose="02040503050406030204" pitchFamily="18" charset="0"/>
              </a:rPr>
              <a:t>, % of GDP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095061"/>
              </p:ext>
            </p:extLst>
          </p:nvPr>
        </p:nvGraphicFramePr>
        <p:xfrm>
          <a:off x="2157000" y="3041472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85912"/>
            <a:ext cx="10810875" cy="5272087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Gross public and publicly guaranteed </a:t>
            </a:r>
            <a:r>
              <a:rPr lang="en-US" sz="2400" b="1" dirty="0" smtClean="0"/>
              <a:t>debt </a:t>
            </a:r>
            <a:r>
              <a:rPr lang="en-US" sz="2400" dirty="0" smtClean="0"/>
              <a:t>is expected to reach 51,7% of GDP by the end of 2018</a:t>
            </a:r>
            <a:endParaRPr lang="ru-RU" sz="2400" b="1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Restricting factors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1104843" y="6641775"/>
            <a:ext cx="1087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Source: </a:t>
            </a:r>
            <a:r>
              <a:rPr lang="en-US" dirty="0" smtClean="0"/>
              <a:t>WB, IMF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50191" y="2725943"/>
            <a:ext cx="26631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</a:rPr>
              <a:t>Debt position of the government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998293"/>
              </p:ext>
            </p:extLst>
          </p:nvPr>
        </p:nvGraphicFramePr>
        <p:xfrm>
          <a:off x="2261774" y="3020266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585912"/>
            <a:ext cx="10810875" cy="5272087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Quality of the monetary and fiscal policy remains moderate </a:t>
            </a:r>
            <a:r>
              <a:rPr lang="en-US" sz="2400" dirty="0" smtClean="0"/>
              <a:t>despite significant improvement</a:t>
            </a:r>
          </a:p>
          <a:p>
            <a:pPr algn="just"/>
            <a:r>
              <a:rPr lang="en-US" sz="2400" b="1" dirty="0" smtClean="0"/>
              <a:t>Moderate level of institutional development </a:t>
            </a:r>
            <a:r>
              <a:rPr lang="en-US" sz="2400" dirty="0" smtClean="0"/>
              <a:t>according to the international organizations</a:t>
            </a:r>
            <a:endParaRPr lang="ru-RU" sz="24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66800" y="260350"/>
            <a:ext cx="1102995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Restricting factors</a:t>
            </a:r>
            <a:endParaRPr lang="en-US" sz="3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360898"/>
              </p:ext>
            </p:extLst>
          </p:nvPr>
        </p:nvGraphicFramePr>
        <p:xfrm>
          <a:off x="2150518" y="3257999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247511" y="6611779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Source: </a:t>
            </a:r>
            <a:r>
              <a:rPr lang="en-US" dirty="0" smtClean="0"/>
              <a:t>NBRB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32839" y="3104110"/>
            <a:ext cx="24753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</a:rPr>
              <a:t>Monetary policy indicators, %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E68C-BFCB-47FC-A2D2-CF0CEE1CD12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6964</TotalTime>
  <Words>862</Words>
  <Application>Microsoft Office PowerPoint</Application>
  <PresentationFormat>Widescreen</PresentationFormat>
  <Paragraphs>242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Times New Roman</vt:lpstr>
      <vt:lpstr>Wingdings</vt:lpstr>
      <vt:lpstr>1_Office Theme</vt:lpstr>
      <vt:lpstr>Credit risks in the  Republic of Belarus</vt:lpstr>
      <vt:lpstr>Rating-Agentur Expert RA (RAEX-Europe)</vt:lpstr>
      <vt:lpstr>RAEX-Europe ECAI mapping </vt:lpstr>
      <vt:lpstr>PowerPoint Presentation</vt:lpstr>
      <vt:lpstr>Sovereign rating list of RAEX-Europe:</vt:lpstr>
      <vt:lpstr>Positive factors</vt:lpstr>
      <vt:lpstr>Positive factors</vt:lpstr>
      <vt:lpstr>Restricting factors</vt:lpstr>
      <vt:lpstr>Restricting factors</vt:lpstr>
      <vt:lpstr>Negative factors</vt:lpstr>
      <vt:lpstr>Negative factors</vt:lpstr>
      <vt:lpstr>Negative factors</vt:lpstr>
      <vt:lpstr>Stress-factors</vt:lpstr>
      <vt:lpstr>Currency risks</vt:lpstr>
      <vt:lpstr>PowerPoint Presentation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Rating-Agentur Expert RA GmbH</dc:title>
  <dc:creator>Grishankova Svetlana</dc:creator>
  <cp:lastModifiedBy>Gorchakov Vladimir</cp:lastModifiedBy>
  <cp:revision>387</cp:revision>
  <cp:lastPrinted>2018-10-29T17:42:07Z</cp:lastPrinted>
  <dcterms:created xsi:type="dcterms:W3CDTF">2017-02-14T10:43:57Z</dcterms:created>
  <dcterms:modified xsi:type="dcterms:W3CDTF">2019-03-26T11:51:08Z</dcterms:modified>
</cp:coreProperties>
</file>