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drawings/drawing2.xml" ContentType="application/vnd.openxmlformats-officedocument.drawingml.chartshapes+xml"/>
  <Override PartName="/ppt/charts/chart7.xml" ContentType="application/vnd.openxmlformats-officedocument.drawingml.chart+xml"/>
  <Override PartName="/ppt/drawings/drawing3.xml" ContentType="application/vnd.openxmlformats-officedocument.drawingml.chartshapes+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2.xml" ContentType="application/vnd.openxmlformats-officedocument.drawingml.chart+xml"/>
  <Override PartName="/ppt/drawings/drawing4.xml" ContentType="application/vnd.openxmlformats-officedocument.drawingml.chartshapes+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19"/>
  </p:notesMasterIdLst>
  <p:handoutMasterIdLst>
    <p:handoutMasterId r:id="rId20"/>
  </p:handoutMasterIdLst>
  <p:sldIdLst>
    <p:sldId id="275" r:id="rId2"/>
    <p:sldId id="273" r:id="rId3"/>
    <p:sldId id="287" r:id="rId4"/>
    <p:sldId id="282" r:id="rId5"/>
    <p:sldId id="290" r:id="rId6"/>
    <p:sldId id="291" r:id="rId7"/>
    <p:sldId id="292" r:id="rId8"/>
    <p:sldId id="293" r:id="rId9"/>
    <p:sldId id="265" r:id="rId10"/>
    <p:sldId id="269" r:id="rId11"/>
    <p:sldId id="281" r:id="rId12"/>
    <p:sldId id="272" r:id="rId13"/>
    <p:sldId id="270" r:id="rId14"/>
    <p:sldId id="279" r:id="rId15"/>
    <p:sldId id="295" r:id="rId16"/>
    <p:sldId id="259" r:id="rId17"/>
    <p:sldId id="283" r:id="rId18"/>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572">
          <p15:clr>
            <a:srgbClr val="A4A3A4"/>
          </p15:clr>
        </p15:guide>
        <p15:guide id="2" pos="2880">
          <p15:clr>
            <a:srgbClr val="A4A3A4"/>
          </p15:clr>
        </p15:guide>
        <p15:guide id="3" orient="horz" pos="25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DC7E"/>
    <a:srgbClr val="FFFFCC"/>
    <a:srgbClr val="6600FF"/>
    <a:srgbClr val="005426"/>
    <a:srgbClr val="0042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1376" y="-120"/>
      </p:cViewPr>
      <p:guideLst>
        <p:guide orient="horz" pos="572"/>
        <p:guide orient="horz" pos="2568"/>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Excel12.xlsx"/><Relationship Id="rId2" Type="http://schemas.openxmlformats.org/officeDocument/2006/relationships/chartUserShapes" Target="../drawings/drawing4.xml"/></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Excel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 Id="rId2"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6.xlsx"/><Relationship Id="rId2"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 Id="rId2"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6163431145009"/>
          <c:y val="0.0438247011952191"/>
          <c:w val="0.48658242150933"/>
          <c:h val="0.832669322709164"/>
        </c:manualLayout>
      </c:layout>
      <c:barChart>
        <c:barDir val="bar"/>
        <c:grouping val="clustered"/>
        <c:varyColors val="0"/>
        <c:ser>
          <c:idx val="0"/>
          <c:order val="0"/>
          <c:tx>
            <c:strRef>
              <c:f>Sheet1!$A$2</c:f>
              <c:strCache>
                <c:ptCount val="1"/>
                <c:pt idx="0">
                  <c:v>Bank Loans to the Economy</c:v>
                </c:pt>
              </c:strCache>
            </c:strRef>
          </c:tx>
          <c:spPr>
            <a:solidFill>
              <a:schemeClr val="bg1">
                <a:lumMod val="75000"/>
              </a:schemeClr>
            </a:solidFill>
            <a:ln w="26655">
              <a:noFill/>
            </a:ln>
          </c:spPr>
          <c:invertIfNegative val="0"/>
          <c:dPt>
            <c:idx val="0"/>
            <c:invertIfNegative val="0"/>
            <c:bubble3D val="0"/>
            <c:spPr>
              <a:solidFill>
                <a:srgbClr val="92D050"/>
              </a:solidFill>
              <a:ln w="26655">
                <a:solidFill>
                  <a:srgbClr val="92D050"/>
                </a:solidFill>
                <a:prstDash val="solid"/>
              </a:ln>
            </c:spPr>
            <c:extLst xmlns:c16r2="http://schemas.microsoft.com/office/drawing/2015/06/chart">
              <c:ext xmlns:c16="http://schemas.microsoft.com/office/drawing/2014/chart" uri="{C3380CC4-5D6E-409C-BE32-E72D297353CC}">
                <c16:uniqueId val="{00000001-D7E8-45BD-82DC-DEEA29A15432}"/>
              </c:ext>
            </c:extLst>
          </c:dPt>
          <c:dPt>
            <c:idx val="1"/>
            <c:invertIfNegative val="0"/>
            <c:bubble3D val="0"/>
            <c:extLst xmlns:c16r2="http://schemas.microsoft.com/office/drawing/2015/06/chart">
              <c:ext xmlns:c16="http://schemas.microsoft.com/office/drawing/2014/chart" uri="{C3380CC4-5D6E-409C-BE32-E72D297353CC}">
                <c16:uniqueId val="{00000002-D7E8-45BD-82DC-DEEA29A15432}"/>
              </c:ext>
            </c:extLst>
          </c:dPt>
          <c:dPt>
            <c:idx val="2"/>
            <c:invertIfNegative val="0"/>
            <c:bubble3D val="0"/>
            <c:extLst xmlns:c16r2="http://schemas.microsoft.com/office/drawing/2015/06/chart">
              <c:ext xmlns:c16="http://schemas.microsoft.com/office/drawing/2014/chart" uri="{C3380CC4-5D6E-409C-BE32-E72D297353CC}">
                <c16:uniqueId val="{00000003-D7E8-45BD-82DC-DEEA29A15432}"/>
              </c:ext>
            </c:extLst>
          </c:dPt>
          <c:dPt>
            <c:idx val="3"/>
            <c:invertIfNegative val="0"/>
            <c:bubble3D val="0"/>
            <c:extLst xmlns:c16r2="http://schemas.microsoft.com/office/drawing/2015/06/chart">
              <c:ext xmlns:c16="http://schemas.microsoft.com/office/drawing/2014/chart" uri="{C3380CC4-5D6E-409C-BE32-E72D297353CC}">
                <c16:uniqueId val="{00000004-D7E8-45BD-82DC-DEEA29A15432}"/>
              </c:ext>
            </c:extLst>
          </c:dPt>
          <c:dPt>
            <c:idx val="4"/>
            <c:invertIfNegative val="0"/>
            <c:bubble3D val="0"/>
            <c:extLst xmlns:c16r2="http://schemas.microsoft.com/office/drawing/2015/06/chart">
              <c:ext xmlns:c16="http://schemas.microsoft.com/office/drawing/2014/chart" uri="{C3380CC4-5D6E-409C-BE32-E72D297353CC}">
                <c16:uniqueId val="{00000005-D7E8-45BD-82DC-DEEA29A15432}"/>
              </c:ext>
            </c:extLst>
          </c:dPt>
          <c:dLbls>
            <c:dLbl>
              <c:idx val="0"/>
              <c:layout>
                <c:manualLayout>
                  <c:x val="-0.00885887439445602"/>
                  <c:y val="8.00408208186175E-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D7E8-45BD-82DC-DEEA29A15432}"/>
                </c:ext>
              </c:extLst>
            </c:dLbl>
            <c:spPr>
              <a:noFill/>
              <a:ln w="25400">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Sheet1!$B$1:$F$1</c:f>
              <c:strCache>
                <c:ptCount val="5"/>
                <c:pt idx="0">
                  <c:v>Belarusbank</c:v>
                </c:pt>
                <c:pt idx="1">
                  <c:v>Belagroprombank</c:v>
                </c:pt>
                <c:pt idx="2">
                  <c:v>Belgazprombank</c:v>
                </c:pt>
                <c:pt idx="3">
                  <c:v>BPS-Sberbank</c:v>
                </c:pt>
                <c:pt idx="4">
                  <c:v>Bank BelVEB</c:v>
                </c:pt>
              </c:strCache>
            </c:strRef>
          </c:cat>
          <c:val>
            <c:numRef>
              <c:f>Sheet1!$B$2:$F$2</c:f>
              <c:numCache>
                <c:formatCode>0.00</c:formatCode>
                <c:ptCount val="5"/>
                <c:pt idx="0">
                  <c:v>10.79</c:v>
                </c:pt>
                <c:pt idx="1">
                  <c:v>2.82</c:v>
                </c:pt>
                <c:pt idx="2">
                  <c:v>1.47</c:v>
                </c:pt>
                <c:pt idx="3">
                  <c:v>1.44</c:v>
                </c:pt>
                <c:pt idx="4">
                  <c:v>1.37</c:v>
                </c:pt>
              </c:numCache>
            </c:numRef>
          </c:val>
          <c:extLst xmlns:c16r2="http://schemas.microsoft.com/office/drawing/2015/06/chart">
            <c:ext xmlns:c16="http://schemas.microsoft.com/office/drawing/2014/chart" uri="{C3380CC4-5D6E-409C-BE32-E72D297353CC}">
              <c16:uniqueId val="{00000006-D7E8-45BD-82DC-DEEA29A15432}"/>
            </c:ext>
          </c:extLst>
        </c:ser>
        <c:dLbls>
          <c:showLegendKey val="0"/>
          <c:showVal val="0"/>
          <c:showCatName val="0"/>
          <c:showSerName val="0"/>
          <c:showPercent val="0"/>
          <c:showBubbleSize val="0"/>
        </c:dLbls>
        <c:gapWidth val="150"/>
        <c:axId val="2065839032"/>
        <c:axId val="2130141304"/>
      </c:barChart>
      <c:catAx>
        <c:axId val="2065839032"/>
        <c:scaling>
          <c:orientation val="maxMin"/>
        </c:scaling>
        <c:delete val="0"/>
        <c:axPos val="l"/>
        <c:numFmt formatCode="General" sourceLinked="1"/>
        <c:majorTickMark val="out"/>
        <c:minorTickMark val="none"/>
        <c:tickLblPos val="nextTo"/>
        <c:spPr>
          <a:ln w="13326">
            <a:solidFill>
              <a:srgbClr val="000000"/>
            </a:solidFill>
            <a:prstDash val="solid"/>
          </a:ln>
        </c:spPr>
        <c:txPr>
          <a:bodyPr rot="0" vert="horz"/>
          <a:lstStyle/>
          <a:p>
            <a:pPr>
              <a:defRPr/>
            </a:pPr>
            <a:endParaRPr lang="ru-RU"/>
          </a:p>
        </c:txPr>
        <c:crossAx val="2130141304"/>
        <c:crosses val="autoZero"/>
        <c:auto val="1"/>
        <c:lblAlgn val="ctr"/>
        <c:lblOffset val="100"/>
        <c:tickLblSkip val="1"/>
        <c:tickMarkSkip val="1"/>
        <c:noMultiLvlLbl val="0"/>
      </c:catAx>
      <c:valAx>
        <c:axId val="2130141304"/>
        <c:scaling>
          <c:orientation val="minMax"/>
          <c:max val="12.0"/>
          <c:min val="0.0"/>
        </c:scaling>
        <c:delete val="1"/>
        <c:axPos val="b"/>
        <c:majorGridlines>
          <c:spPr>
            <a:ln w="13326">
              <a:solidFill>
                <a:srgbClr val="FFFFFF"/>
              </a:solidFill>
              <a:prstDash val="solid"/>
            </a:ln>
          </c:spPr>
        </c:majorGridlines>
        <c:numFmt formatCode="0" sourceLinked="0"/>
        <c:majorTickMark val="out"/>
        <c:minorTickMark val="none"/>
        <c:tickLblPos val="nextTo"/>
        <c:crossAx val="2065839032"/>
        <c:crosses val="max"/>
        <c:crossBetween val="between"/>
        <c:majorUnit val="2.0"/>
      </c:valAx>
      <c:spPr>
        <a:noFill/>
        <a:ln w="25400">
          <a:noFill/>
        </a:ln>
      </c:spPr>
    </c:plotArea>
    <c:plotVisOnly val="1"/>
    <c:dispBlanksAs val="gap"/>
    <c:showDLblsOverMax val="0"/>
  </c:chart>
  <c:spPr>
    <a:noFill/>
    <a:ln>
      <a:noFill/>
    </a:ln>
  </c:spPr>
  <c:txPr>
    <a:bodyPr/>
    <a:lstStyle/>
    <a:p>
      <a:pPr>
        <a:defRPr sz="1200" b="1" i="0" u="none" strike="noStrike" baseline="0">
          <a:solidFill>
            <a:schemeClr val="tx1"/>
          </a:solidFill>
          <a:latin typeface="Arial" panose="020B0604020202020204" pitchFamily="34" charset="0"/>
          <a:ea typeface="Calibri"/>
          <a:cs typeface="Arial" panose="020B0604020202020204" pitchFamily="34" charset="0"/>
        </a:defRPr>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Arial" panose="020B0604020202020204" pitchFamily="34" charset="0"/>
                <a:cs typeface="Arial" panose="020B0604020202020204" pitchFamily="34" charset="0"/>
              </a:defRPr>
            </a:pPr>
            <a:r>
              <a:rPr lang="en-US" sz="1400" dirty="0">
                <a:latin typeface="Arial" panose="020B0604020202020204" pitchFamily="34" charset="0"/>
                <a:cs typeface="Arial" panose="020B0604020202020204" pitchFamily="34" charset="0"/>
              </a:rPr>
              <a:t>Loan Portfolio of </a:t>
            </a:r>
            <a:r>
              <a:rPr lang="en-US" sz="1400" dirty="0" err="1">
                <a:latin typeface="Arial" panose="020B0604020202020204" pitchFamily="34" charset="0"/>
                <a:cs typeface="Arial" panose="020B0604020202020204" pitchFamily="34" charset="0"/>
              </a:rPr>
              <a:t>Belarusbank</a:t>
            </a:r>
            <a:r>
              <a:rPr lang="en-US" sz="1400" dirty="0">
                <a:latin typeface="Arial" panose="020B0604020202020204" pitchFamily="34" charset="0"/>
                <a:cs typeface="Arial" panose="020B0604020202020204" pitchFamily="34" charset="0"/>
              </a:rPr>
              <a:t> corporate </a:t>
            </a:r>
            <a:r>
              <a:rPr lang="en-US" sz="1400" dirty="0" smtClean="0">
                <a:latin typeface="Arial" panose="020B0604020202020204" pitchFamily="34" charset="0"/>
                <a:cs typeface="Arial" panose="020B0604020202020204" pitchFamily="34" charset="0"/>
              </a:rPr>
              <a:t>clients</a:t>
            </a:r>
            <a:endParaRPr lang="en-US" sz="1400" dirty="0">
              <a:latin typeface="Arial" panose="020B0604020202020204" pitchFamily="34" charset="0"/>
              <a:cs typeface="Arial" panose="020B0604020202020204" pitchFamily="34" charset="0"/>
            </a:endParaRPr>
          </a:p>
        </c:rich>
      </c:tx>
      <c:layout/>
      <c:overlay val="0"/>
    </c:title>
    <c:autoTitleDeleted val="0"/>
    <c:plotArea>
      <c:layout/>
      <c:lineChart>
        <c:grouping val="standard"/>
        <c:varyColors val="0"/>
        <c:ser>
          <c:idx val="0"/>
          <c:order val="0"/>
          <c:tx>
            <c:strRef>
              <c:f>Лист1!$B$1</c:f>
              <c:strCache>
                <c:ptCount val="1"/>
                <c:pt idx="0">
                  <c:v>Loan Portfolio of Belarusbank corporate clients, bn USD in equivalent</c:v>
                </c:pt>
              </c:strCache>
            </c:strRef>
          </c:tx>
          <c:dLbls>
            <c:dLbl>
              <c:idx val="0"/>
              <c:layout>
                <c:manualLayout>
                  <c:x val="-0.0527289636775754"/>
                  <c:y val="0.047318590617302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741D-47A4-AC0C-4305A228D563}"/>
                </c:ext>
              </c:extLst>
            </c:dLbl>
            <c:dLbl>
              <c:idx val="2"/>
              <c:layout>
                <c:manualLayout>
                  <c:x val="-0.00424986246508086"/>
                  <c:y val="0.057200851557034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741D-47A4-AC0C-4305A228D563}"/>
                </c:ext>
              </c:extLst>
            </c:dLbl>
            <c:spPr>
              <a:noFill/>
              <a:ln>
                <a:noFill/>
              </a:ln>
              <a:effectLst/>
            </c:spPr>
            <c:txPr>
              <a:bodyPr/>
              <a:lstStyle/>
              <a:p>
                <a:pPr>
                  <a:defRPr sz="1200">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Лист1!$A$2:$A$5</c:f>
              <c:numCache>
                <c:formatCode>m/d/yyyy</c:formatCode>
                <c:ptCount val="4"/>
                <c:pt idx="0">
                  <c:v>42370.0</c:v>
                </c:pt>
                <c:pt idx="1">
                  <c:v>42736.0</c:v>
                </c:pt>
                <c:pt idx="2">
                  <c:v>43101.0</c:v>
                </c:pt>
                <c:pt idx="3">
                  <c:v>43466.0</c:v>
                </c:pt>
              </c:numCache>
            </c:numRef>
          </c:cat>
          <c:val>
            <c:numRef>
              <c:f>Лист1!$B$2:$B$5</c:f>
              <c:numCache>
                <c:formatCode>General</c:formatCode>
                <c:ptCount val="4"/>
                <c:pt idx="0">
                  <c:v>6.2</c:v>
                </c:pt>
                <c:pt idx="1">
                  <c:v>6.4</c:v>
                </c:pt>
                <c:pt idx="2">
                  <c:v>7.04</c:v>
                </c:pt>
                <c:pt idx="3">
                  <c:v>7.13</c:v>
                </c:pt>
              </c:numCache>
            </c:numRef>
          </c:val>
          <c:smooth val="0"/>
          <c:extLst xmlns:c16r2="http://schemas.microsoft.com/office/drawing/2015/06/chart">
            <c:ext xmlns:c16="http://schemas.microsoft.com/office/drawing/2014/chart" uri="{C3380CC4-5D6E-409C-BE32-E72D297353CC}">
              <c16:uniqueId val="{00000002-741D-47A4-AC0C-4305A228D563}"/>
            </c:ext>
          </c:extLst>
        </c:ser>
        <c:dLbls>
          <c:showLegendKey val="0"/>
          <c:showVal val="0"/>
          <c:showCatName val="0"/>
          <c:showSerName val="0"/>
          <c:showPercent val="0"/>
          <c:showBubbleSize val="0"/>
        </c:dLbls>
        <c:marker val="1"/>
        <c:smooth val="0"/>
        <c:axId val="2135247768"/>
        <c:axId val="2135257032"/>
      </c:lineChart>
      <c:dateAx>
        <c:axId val="2135247768"/>
        <c:scaling>
          <c:orientation val="minMax"/>
        </c:scaling>
        <c:delete val="0"/>
        <c:axPos val="b"/>
        <c:numFmt formatCode="m/d/yyyy" sourceLinked="1"/>
        <c:majorTickMark val="out"/>
        <c:minorTickMark val="none"/>
        <c:tickLblPos val="nextTo"/>
        <c:txPr>
          <a:bodyPr/>
          <a:lstStyle/>
          <a:p>
            <a:pPr>
              <a:defRPr sz="1000">
                <a:latin typeface="Arial" panose="020B0604020202020204" pitchFamily="34" charset="0"/>
                <a:cs typeface="Arial" panose="020B0604020202020204" pitchFamily="34" charset="0"/>
              </a:defRPr>
            </a:pPr>
            <a:endParaRPr lang="ru-RU"/>
          </a:p>
        </c:txPr>
        <c:crossAx val="2135257032"/>
        <c:crosses val="autoZero"/>
        <c:auto val="1"/>
        <c:lblOffset val="100"/>
        <c:baseTimeUnit val="years"/>
      </c:dateAx>
      <c:valAx>
        <c:axId val="2135257032"/>
        <c:scaling>
          <c:orientation val="minMax"/>
        </c:scaling>
        <c:delete val="0"/>
        <c:axPos val="l"/>
        <c:majorGridlines>
          <c:spPr>
            <a:ln>
              <a:noFill/>
            </a:ln>
          </c:spPr>
        </c:majorGridlines>
        <c:numFmt formatCode="General" sourceLinked="1"/>
        <c:majorTickMark val="out"/>
        <c:minorTickMark val="none"/>
        <c:tickLblPos val="nextTo"/>
        <c:txPr>
          <a:bodyPr/>
          <a:lstStyle/>
          <a:p>
            <a:pPr>
              <a:defRPr sz="1000">
                <a:latin typeface="Arial" panose="020B0604020202020204" pitchFamily="34" charset="0"/>
                <a:cs typeface="Arial" panose="020B0604020202020204" pitchFamily="34" charset="0"/>
              </a:defRPr>
            </a:pPr>
            <a:endParaRPr lang="ru-RU"/>
          </a:p>
        </c:txPr>
        <c:crossAx val="2135247768"/>
        <c:crosses val="autoZero"/>
        <c:crossBetween val="between"/>
      </c:valAx>
      <c:spPr>
        <a:noFill/>
      </c:spPr>
    </c:plotArea>
    <c:legend>
      <c:legendPos val="r"/>
      <c:layout>
        <c:manualLayout>
          <c:xMode val="edge"/>
          <c:yMode val="edge"/>
          <c:x val="0.555568005070144"/>
          <c:y val="0.42686347858368"/>
          <c:w val="0.432406815909344"/>
          <c:h val="0.254245463241212"/>
        </c:manualLayout>
      </c:layout>
      <c:overlay val="0"/>
      <c:txPr>
        <a:bodyPr/>
        <a:lstStyle/>
        <a:p>
          <a:pPr>
            <a:defRPr sz="1200">
              <a:latin typeface="Arial" panose="020B0604020202020204" pitchFamily="34" charset="0"/>
              <a:cs typeface="Arial" panose="020B0604020202020204" pitchFamily="34"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98505384660039"/>
          <c:y val="0.364446606368547"/>
          <c:w val="0.496322682611228"/>
          <c:h val="0.598266786450304"/>
        </c:manualLayout>
      </c:layout>
      <c:pieChart>
        <c:varyColors val="1"/>
        <c:ser>
          <c:idx val="0"/>
          <c:order val="0"/>
          <c:tx>
            <c:strRef>
              <c:f>Лист1!$B$1</c:f>
              <c:strCache>
                <c:ptCount val="1"/>
                <c:pt idx="0">
                  <c:v>Structure of gross returns for the year 2018, USD mln in equivalent</c:v>
                </c:pt>
              </c:strCache>
            </c:strRef>
          </c:tx>
          <c:explosion val="25"/>
          <c:dPt>
            <c:idx val="0"/>
            <c:bubble3D val="0"/>
            <c:spPr>
              <a:solidFill>
                <a:srgbClr val="AFDC7E"/>
              </a:solidFill>
            </c:spPr>
            <c:extLst xmlns:c16r2="http://schemas.microsoft.com/office/drawing/2015/06/chart">
              <c:ext xmlns:c16="http://schemas.microsoft.com/office/drawing/2014/chart" uri="{C3380CC4-5D6E-409C-BE32-E72D297353CC}">
                <c16:uniqueId val="{00000001-F38B-42FA-9944-728793441C0D}"/>
              </c:ext>
            </c:extLst>
          </c:dPt>
          <c:dPt>
            <c:idx val="1"/>
            <c:bubble3D val="0"/>
            <c:spPr>
              <a:solidFill>
                <a:schemeClr val="bg1">
                  <a:lumMod val="85000"/>
                </a:schemeClr>
              </a:solidFill>
            </c:spPr>
            <c:extLst xmlns:c16r2="http://schemas.microsoft.com/office/drawing/2015/06/chart">
              <c:ext xmlns:c16="http://schemas.microsoft.com/office/drawing/2014/chart" uri="{C3380CC4-5D6E-409C-BE32-E72D297353CC}">
                <c16:uniqueId val="{00000003-F38B-42FA-9944-728793441C0D}"/>
              </c:ext>
            </c:extLst>
          </c:dPt>
          <c:dPt>
            <c:idx val="2"/>
            <c:bubble3D val="0"/>
            <c:spPr>
              <a:solidFill>
                <a:srgbClr val="00B0F0"/>
              </a:solidFill>
            </c:spPr>
            <c:extLst xmlns:c16r2="http://schemas.microsoft.com/office/drawing/2015/06/chart">
              <c:ext xmlns:c16="http://schemas.microsoft.com/office/drawing/2014/chart" uri="{C3380CC4-5D6E-409C-BE32-E72D297353CC}">
                <c16:uniqueId val="{00000005-F38B-42FA-9944-728793441C0D}"/>
              </c:ext>
            </c:extLst>
          </c:dPt>
          <c:dPt>
            <c:idx val="3"/>
            <c:bubble3D val="0"/>
            <c:spPr>
              <a:solidFill>
                <a:srgbClr val="FF0000"/>
              </a:solidFill>
            </c:spPr>
            <c:extLst xmlns:c16r2="http://schemas.microsoft.com/office/drawing/2015/06/chart">
              <c:ext xmlns:c16="http://schemas.microsoft.com/office/drawing/2014/chart" uri="{C3380CC4-5D6E-409C-BE32-E72D297353CC}">
                <c16:uniqueId val="{00000007-F38B-42FA-9944-728793441C0D}"/>
              </c:ext>
            </c:extLst>
          </c:dPt>
          <c:dPt>
            <c:idx val="4"/>
            <c:bubble3D val="0"/>
            <c:spPr>
              <a:solidFill>
                <a:schemeClr val="accent4">
                  <a:lumMod val="60000"/>
                  <a:lumOff val="40000"/>
                </a:schemeClr>
              </a:solidFill>
            </c:spPr>
            <c:extLst xmlns:c16r2="http://schemas.microsoft.com/office/drawing/2015/06/chart">
              <c:ext xmlns:c16="http://schemas.microsoft.com/office/drawing/2014/chart" uri="{C3380CC4-5D6E-409C-BE32-E72D297353CC}">
                <c16:uniqueId val="{00000009-F38B-42FA-9944-728793441C0D}"/>
              </c:ext>
            </c:extLst>
          </c:dPt>
          <c:dLbls>
            <c:spPr>
              <a:noFill/>
              <a:ln>
                <a:noFill/>
              </a:ln>
              <a:effectLst/>
            </c:spPr>
            <c:txPr>
              <a:bodyPr/>
              <a:lstStyle/>
              <a:p>
                <a:pPr>
                  <a:defRPr sz="1200">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Лист1!$A$2:$A$6</c:f>
              <c:strCache>
                <c:ptCount val="5"/>
                <c:pt idx="0">
                  <c:v>Tied financing</c:v>
                </c:pt>
                <c:pt idx="1">
                  <c:v>Trade loans</c:v>
                </c:pt>
                <c:pt idx="2">
                  <c:v>Post financing</c:v>
                </c:pt>
                <c:pt idx="3">
                  <c:v>Discounting/negotiation</c:v>
                </c:pt>
                <c:pt idx="4">
                  <c:v>Syndicated loans</c:v>
                </c:pt>
              </c:strCache>
            </c:strRef>
          </c:cat>
          <c:val>
            <c:numRef>
              <c:f>Лист1!$B$2:$B$6</c:f>
              <c:numCache>
                <c:formatCode>General</c:formatCode>
                <c:ptCount val="5"/>
                <c:pt idx="0">
                  <c:v>296.0</c:v>
                </c:pt>
                <c:pt idx="1">
                  <c:v>1046.0</c:v>
                </c:pt>
                <c:pt idx="2">
                  <c:v>400.0</c:v>
                </c:pt>
                <c:pt idx="3">
                  <c:v>13.0</c:v>
                </c:pt>
                <c:pt idx="4">
                  <c:v>173.0</c:v>
                </c:pt>
              </c:numCache>
            </c:numRef>
          </c:val>
          <c:extLst xmlns:c16r2="http://schemas.microsoft.com/office/drawing/2015/06/chart">
            <c:ext xmlns:c16="http://schemas.microsoft.com/office/drawing/2014/chart" uri="{C3380CC4-5D6E-409C-BE32-E72D297353CC}">
              <c16:uniqueId val="{0000000A-F38B-42FA-9944-728793441C0D}"/>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6765046805626"/>
          <c:y val="0.382945729434948"/>
          <c:w val="0.43234953194374"/>
          <c:h val="0.503934915049174"/>
        </c:manualLayout>
      </c:layout>
      <c:overlay val="0"/>
      <c:txPr>
        <a:bodyPr/>
        <a:lstStyle/>
        <a:p>
          <a:pPr>
            <a:defRPr sz="1200">
              <a:latin typeface="Arial" panose="020B0604020202020204" pitchFamily="34" charset="0"/>
              <a:cs typeface="Arial" panose="020B0604020202020204" pitchFamily="34"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plotArea>
      <c:layout>
        <c:manualLayout>
          <c:layoutTarget val="inner"/>
          <c:xMode val="edge"/>
          <c:yMode val="edge"/>
          <c:x val="0.109308854593133"/>
          <c:y val="0.140777622230872"/>
          <c:w val="0.79795939906647"/>
          <c:h val="0.546470860734159"/>
        </c:manualLayout>
      </c:layout>
      <c:barChart>
        <c:barDir val="col"/>
        <c:grouping val="stacked"/>
        <c:varyColors val="0"/>
        <c:ser>
          <c:idx val="0"/>
          <c:order val="0"/>
          <c:tx>
            <c:strRef>
              <c:f>Лист1!$B$1</c:f>
              <c:strCache>
                <c:ptCount val="1"/>
                <c:pt idx="0">
                  <c:v>Financing under LCs</c:v>
                </c:pt>
              </c:strCache>
            </c:strRef>
          </c:tx>
          <c:spPr>
            <a:solidFill>
              <a:srgbClr val="6DD9FF"/>
            </a:solidFill>
            <a:ln w="12627">
              <a:noFill/>
            </a:ln>
          </c:spPr>
          <c:invertIfNegative val="0"/>
          <c:dPt>
            <c:idx val="0"/>
            <c:invertIfNegative val="0"/>
            <c:bubble3D val="0"/>
            <c:extLst xmlns:c16r2="http://schemas.microsoft.com/office/drawing/2015/06/chart">
              <c:ext xmlns:c16="http://schemas.microsoft.com/office/drawing/2014/chart" uri="{C3380CC4-5D6E-409C-BE32-E72D297353CC}">
                <c16:uniqueId val="{00000000-3CCB-4DA4-A6AA-91278640BCCD}"/>
              </c:ext>
            </c:extLst>
          </c:dPt>
          <c:dPt>
            <c:idx val="1"/>
            <c:invertIfNegative val="0"/>
            <c:bubble3D val="0"/>
            <c:extLst xmlns:c16r2="http://schemas.microsoft.com/office/drawing/2015/06/chart">
              <c:ext xmlns:c16="http://schemas.microsoft.com/office/drawing/2014/chart" uri="{C3380CC4-5D6E-409C-BE32-E72D297353CC}">
                <c16:uniqueId val="{00000001-3CCB-4DA4-A6AA-91278640BCCD}"/>
              </c:ext>
            </c:extLst>
          </c:dPt>
          <c:dPt>
            <c:idx val="2"/>
            <c:invertIfNegative val="0"/>
            <c:bubble3D val="0"/>
            <c:extLst xmlns:c16r2="http://schemas.microsoft.com/office/drawing/2015/06/chart">
              <c:ext xmlns:c16="http://schemas.microsoft.com/office/drawing/2014/chart" uri="{C3380CC4-5D6E-409C-BE32-E72D297353CC}">
                <c16:uniqueId val="{00000002-3CCB-4DA4-A6AA-91278640BCCD}"/>
              </c:ext>
            </c:extLst>
          </c:dPt>
          <c:dLbls>
            <c:dLbl>
              <c:idx val="0"/>
              <c:layout>
                <c:manualLayout>
                  <c:x val="-0.000300668654502805"/>
                  <c:y val="-0.10329913315925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3CCB-4DA4-A6AA-91278640BCCD}"/>
                </c:ext>
              </c:extLst>
            </c:dLbl>
            <c:dLbl>
              <c:idx val="1"/>
              <c:layout>
                <c:manualLayout>
                  <c:x val="0.00313431026783455"/>
                  <c:y val="-0.19596595593003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3CCB-4DA4-A6AA-91278640BCCD}"/>
                </c:ext>
              </c:extLst>
            </c:dLbl>
            <c:dLbl>
              <c:idx val="2"/>
              <c:layout>
                <c:manualLayout>
                  <c:x val="0.00778776248953646"/>
                  <c:y val="-0.217938831618567"/>
                </c:manualLayout>
              </c:layout>
              <c:tx>
                <c:rich>
                  <a:bodyPr/>
                  <a:lstStyle/>
                  <a:p>
                    <a:endParaRPr lang="ru-RU" sz="1200" dirty="0" smtClean="0">
                      <a:latin typeface="Arial" panose="020B0604020202020204" pitchFamily="34" charset="0"/>
                      <a:cs typeface="Arial" panose="020B0604020202020204" pitchFamily="34" charset="0"/>
                    </a:endParaRPr>
                  </a:p>
                  <a:p>
                    <a:r>
                      <a:rPr lang="ru-RU" sz="1200" dirty="0" smtClean="0">
                        <a:latin typeface="Arial" panose="020B0604020202020204" pitchFamily="34" charset="0"/>
                        <a:cs typeface="Arial" panose="020B0604020202020204" pitchFamily="34" charset="0"/>
                      </a:rPr>
                      <a:t>1046</a:t>
                    </a:r>
                    <a:endParaRPr lang="ru-RU" sz="1000" dirty="0" smtClean="0">
                      <a:latin typeface="Arial" panose="020B0604020202020204" pitchFamily="34" charset="0"/>
                      <a:cs typeface="Arial" panose="020B0604020202020204" pitchFamily="34" charset="0"/>
                    </a:endParaRPr>
                  </a:p>
                </c:rich>
              </c:tx>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3CCB-4DA4-A6AA-91278640BCCD}"/>
                </c:ext>
              </c:extLst>
            </c:dLbl>
            <c:spPr>
              <a:noFill/>
              <a:ln>
                <a:noFill/>
              </a:ln>
              <a:effectLst/>
            </c:spPr>
            <c:txPr>
              <a:bodyPr/>
              <a:lstStyle/>
              <a:p>
                <a:pPr>
                  <a:defRPr sz="1200">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Лист1!$A$2:$A$4</c:f>
              <c:numCache>
                <c:formatCode>General</c:formatCode>
                <c:ptCount val="3"/>
                <c:pt idx="0">
                  <c:v>2016.0</c:v>
                </c:pt>
                <c:pt idx="1">
                  <c:v>2017.0</c:v>
                </c:pt>
                <c:pt idx="2">
                  <c:v>2018.0</c:v>
                </c:pt>
              </c:numCache>
            </c:numRef>
          </c:cat>
          <c:val>
            <c:numRef>
              <c:f>Лист1!$B$2:$B$4</c:f>
              <c:numCache>
                <c:formatCode>General</c:formatCode>
                <c:ptCount val="3"/>
                <c:pt idx="0">
                  <c:v>314.0</c:v>
                </c:pt>
                <c:pt idx="1">
                  <c:v>604.0</c:v>
                </c:pt>
                <c:pt idx="2">
                  <c:v>413.0</c:v>
                </c:pt>
              </c:numCache>
            </c:numRef>
          </c:val>
          <c:extLst xmlns:c16r2="http://schemas.microsoft.com/office/drawing/2015/06/chart">
            <c:ext xmlns:c16="http://schemas.microsoft.com/office/drawing/2014/chart" uri="{C3380CC4-5D6E-409C-BE32-E72D297353CC}">
              <c16:uniqueId val="{00000003-3CCB-4DA4-A6AA-91278640BCCD}"/>
            </c:ext>
          </c:extLst>
        </c:ser>
        <c:ser>
          <c:idx val="1"/>
          <c:order val="1"/>
          <c:tx>
            <c:strRef>
              <c:f>Лист1!$C$1</c:f>
              <c:strCache>
                <c:ptCount val="1"/>
                <c:pt idx="0">
                  <c:v>Trade related loans</c:v>
                </c:pt>
              </c:strCache>
            </c:strRef>
          </c:tx>
          <c:spPr>
            <a:solidFill>
              <a:srgbClr val="92D050"/>
            </a:solidFill>
            <a:ln>
              <a:noFill/>
            </a:ln>
          </c:spPr>
          <c:invertIfNegative val="0"/>
          <c:dLbls>
            <c:dLbl>
              <c:idx val="0"/>
              <c:layout>
                <c:manualLayout>
                  <c:x val="0.0"/>
                  <c:y val="0.102882126863268"/>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3CCB-4DA4-A6AA-91278640BCCD}"/>
                </c:ext>
              </c:extLst>
            </c:dLbl>
            <c:dLbl>
              <c:idx val="1"/>
              <c:layout>
                <c:manualLayout>
                  <c:x val="-0.00202346548518861"/>
                  <c:y val="0.227513774516479"/>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3CCB-4DA4-A6AA-91278640BCCD}"/>
                </c:ext>
              </c:extLst>
            </c:dLbl>
            <c:dLbl>
              <c:idx val="2"/>
              <c:layout>
                <c:manualLayout>
                  <c:x val="-0.00313505083102298"/>
                  <c:y val="0.195965570170278"/>
                </c:manualLayout>
              </c:layout>
              <c:tx>
                <c:rich>
                  <a:bodyPr/>
                  <a:lstStyle/>
                  <a:p>
                    <a:r>
                      <a:rPr lang="ru-RU" dirty="0" smtClean="0"/>
                      <a:t>413</a:t>
                    </a:r>
                    <a:endParaRPr lang="ru-RU"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3CCB-4DA4-A6AA-91278640BCCD}"/>
                </c:ext>
              </c:extLst>
            </c:dLbl>
            <c:spPr>
              <a:noFill/>
              <a:ln>
                <a:noFill/>
              </a:ln>
              <a:effectLst/>
            </c:spPr>
            <c:txPr>
              <a:bodyPr/>
              <a:lstStyle/>
              <a:p>
                <a:pPr>
                  <a:defRPr sz="1200">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Лист1!$A$2:$A$4</c:f>
              <c:numCache>
                <c:formatCode>General</c:formatCode>
                <c:ptCount val="3"/>
                <c:pt idx="0">
                  <c:v>2016.0</c:v>
                </c:pt>
                <c:pt idx="1">
                  <c:v>2017.0</c:v>
                </c:pt>
                <c:pt idx="2">
                  <c:v>2018.0</c:v>
                </c:pt>
              </c:numCache>
            </c:numRef>
          </c:cat>
          <c:val>
            <c:numRef>
              <c:f>Лист1!$C$2:$C$4</c:f>
              <c:numCache>
                <c:formatCode>General</c:formatCode>
                <c:ptCount val="3"/>
                <c:pt idx="0">
                  <c:v>456.0</c:v>
                </c:pt>
                <c:pt idx="1">
                  <c:v>873.0</c:v>
                </c:pt>
                <c:pt idx="2">
                  <c:v>1047.0</c:v>
                </c:pt>
              </c:numCache>
            </c:numRef>
          </c:val>
          <c:extLst xmlns:c16r2="http://schemas.microsoft.com/office/drawing/2015/06/chart">
            <c:ext xmlns:c16="http://schemas.microsoft.com/office/drawing/2014/chart" uri="{C3380CC4-5D6E-409C-BE32-E72D297353CC}">
              <c16:uniqueId val="{00000007-3CCB-4DA4-A6AA-91278640BCCD}"/>
            </c:ext>
          </c:extLst>
        </c:ser>
        <c:dLbls>
          <c:showLegendKey val="0"/>
          <c:showVal val="0"/>
          <c:showCatName val="0"/>
          <c:showSerName val="0"/>
          <c:showPercent val="0"/>
          <c:showBubbleSize val="0"/>
        </c:dLbls>
        <c:gapWidth val="100"/>
        <c:overlap val="100"/>
        <c:axId val="2136937560"/>
        <c:axId val="2130056168"/>
      </c:barChart>
      <c:catAx>
        <c:axId val="2136937560"/>
        <c:scaling>
          <c:orientation val="minMax"/>
        </c:scaling>
        <c:delete val="0"/>
        <c:axPos val="b"/>
        <c:numFmt formatCode="General" sourceLinked="1"/>
        <c:majorTickMark val="out"/>
        <c:minorTickMark val="none"/>
        <c:tickLblPos val="nextTo"/>
        <c:txPr>
          <a:bodyPr/>
          <a:lstStyle/>
          <a:p>
            <a:pPr>
              <a:defRPr sz="1200">
                <a:latin typeface="Arial" panose="020B0604020202020204" pitchFamily="34" charset="0"/>
                <a:cs typeface="Arial" panose="020B0604020202020204" pitchFamily="34" charset="0"/>
              </a:defRPr>
            </a:pPr>
            <a:endParaRPr lang="ru-RU"/>
          </a:p>
        </c:txPr>
        <c:crossAx val="2130056168"/>
        <c:crosses val="autoZero"/>
        <c:auto val="1"/>
        <c:lblAlgn val="ctr"/>
        <c:lblOffset val="100"/>
        <c:noMultiLvlLbl val="0"/>
      </c:catAx>
      <c:valAx>
        <c:axId val="2130056168"/>
        <c:scaling>
          <c:orientation val="minMax"/>
        </c:scaling>
        <c:delete val="1"/>
        <c:axPos val="l"/>
        <c:numFmt formatCode="General" sourceLinked="1"/>
        <c:majorTickMark val="out"/>
        <c:minorTickMark val="none"/>
        <c:tickLblPos val="nextTo"/>
        <c:crossAx val="2136937560"/>
        <c:crosses val="autoZero"/>
        <c:crossBetween val="between"/>
      </c:valAx>
      <c:spPr>
        <a:noFill/>
        <a:ln w="25388">
          <a:noFill/>
        </a:ln>
      </c:spPr>
    </c:plotArea>
    <c:legend>
      <c:legendPos val="b"/>
      <c:layout>
        <c:manualLayout>
          <c:xMode val="edge"/>
          <c:yMode val="edge"/>
          <c:x val="0.0961125122840919"/>
          <c:y val="0.800584194574135"/>
          <c:w val="0.89644038429305"/>
          <c:h val="0.0944355312509764"/>
        </c:manualLayout>
      </c:layout>
      <c:overlay val="0"/>
      <c:txPr>
        <a:bodyPr/>
        <a:lstStyle/>
        <a:p>
          <a:pPr>
            <a:defRPr sz="1200">
              <a:latin typeface="Arial" panose="020B0604020202020204" pitchFamily="34" charset="0"/>
              <a:cs typeface="Arial" panose="020B0604020202020204" pitchFamily="34" charset="0"/>
            </a:defRPr>
          </a:pPr>
          <a:endParaRPr lang="ru-RU"/>
        </a:p>
      </c:txPr>
    </c:legend>
    <c:plotVisOnly val="1"/>
    <c:dispBlanksAs val="zero"/>
    <c:showDLblsOverMax val="0"/>
  </c:chart>
  <c:spPr>
    <a:ln>
      <a:noFill/>
    </a:ln>
  </c:spPr>
  <c:txPr>
    <a:bodyPr/>
    <a:lstStyle/>
    <a:p>
      <a:pPr>
        <a:defRPr sz="1790"/>
      </a:pPr>
      <a:endParaRPr lang="ru-RU"/>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plotArea>
      <c:layout>
        <c:manualLayout>
          <c:layoutTarget val="inner"/>
          <c:xMode val="edge"/>
          <c:yMode val="edge"/>
          <c:x val="0.269237462548806"/>
          <c:y val="0.102410599792275"/>
          <c:w val="0.393330608457116"/>
          <c:h val="0.712277261043384"/>
        </c:manualLayout>
      </c:layout>
      <c:pieChart>
        <c:varyColors val="1"/>
        <c:ser>
          <c:idx val="0"/>
          <c:order val="0"/>
          <c:spPr>
            <a:solidFill>
              <a:srgbClr val="009999"/>
            </a:solidFill>
          </c:spPr>
          <c:explosion val="25"/>
          <c:dPt>
            <c:idx val="0"/>
            <c:bubble3D val="0"/>
            <c:spPr>
              <a:solidFill>
                <a:schemeClr val="bg2">
                  <a:lumMod val="75000"/>
                </a:schemeClr>
              </a:solidFill>
            </c:spPr>
            <c:extLst xmlns:c16r2="http://schemas.microsoft.com/office/drawing/2015/06/chart">
              <c:ext xmlns:c16="http://schemas.microsoft.com/office/drawing/2014/chart" uri="{C3380CC4-5D6E-409C-BE32-E72D297353CC}">
                <c16:uniqueId val="{00000001-5AC4-4B5F-830F-CD4ACF953F36}"/>
              </c:ext>
            </c:extLst>
          </c:dPt>
          <c:dPt>
            <c:idx val="1"/>
            <c:bubble3D val="0"/>
            <c:spPr>
              <a:solidFill>
                <a:srgbClr val="00B0F0"/>
              </a:solidFill>
            </c:spPr>
            <c:extLst xmlns:c16r2="http://schemas.microsoft.com/office/drawing/2015/06/chart">
              <c:ext xmlns:c16="http://schemas.microsoft.com/office/drawing/2014/chart" uri="{C3380CC4-5D6E-409C-BE32-E72D297353CC}">
                <c16:uniqueId val="{00000003-5AC4-4B5F-830F-CD4ACF953F36}"/>
              </c:ext>
            </c:extLst>
          </c:dPt>
          <c:dPt>
            <c:idx val="2"/>
            <c:bubble3D val="0"/>
            <c:spPr>
              <a:solidFill>
                <a:schemeClr val="accent2">
                  <a:lumMod val="60000"/>
                  <a:lumOff val="40000"/>
                </a:schemeClr>
              </a:solidFill>
            </c:spPr>
            <c:extLst xmlns:c16r2="http://schemas.microsoft.com/office/drawing/2015/06/chart">
              <c:ext xmlns:c16="http://schemas.microsoft.com/office/drawing/2014/chart" uri="{C3380CC4-5D6E-409C-BE32-E72D297353CC}">
                <c16:uniqueId val="{00000005-5AC4-4B5F-830F-CD4ACF953F36}"/>
              </c:ext>
            </c:extLst>
          </c:dPt>
          <c:dPt>
            <c:idx val="3"/>
            <c:bubble3D val="0"/>
            <c:spPr>
              <a:solidFill>
                <a:schemeClr val="accent3">
                  <a:lumMod val="60000"/>
                  <a:lumOff val="40000"/>
                </a:schemeClr>
              </a:solidFill>
            </c:spPr>
            <c:extLst xmlns:c16r2="http://schemas.microsoft.com/office/drawing/2015/06/chart">
              <c:ext xmlns:c16="http://schemas.microsoft.com/office/drawing/2014/chart" uri="{C3380CC4-5D6E-409C-BE32-E72D297353CC}">
                <c16:uniqueId val="{00000007-5AC4-4B5F-830F-CD4ACF953F36}"/>
              </c:ext>
            </c:extLst>
          </c:dPt>
          <c:dPt>
            <c:idx val="4"/>
            <c:bubble3D val="0"/>
            <c:spPr>
              <a:solidFill>
                <a:schemeClr val="bg1">
                  <a:lumMod val="85000"/>
                </a:schemeClr>
              </a:solidFill>
              <a:ln>
                <a:solidFill>
                  <a:srgbClr val="FFFF7D"/>
                </a:solidFill>
              </a:ln>
            </c:spPr>
            <c:extLst xmlns:c16r2="http://schemas.microsoft.com/office/drawing/2015/06/chart">
              <c:ext xmlns:c16="http://schemas.microsoft.com/office/drawing/2014/chart" uri="{C3380CC4-5D6E-409C-BE32-E72D297353CC}">
                <c16:uniqueId val="{00000009-5AC4-4B5F-830F-CD4ACF953F36}"/>
              </c:ext>
            </c:extLst>
          </c:dPt>
          <c:dPt>
            <c:idx val="5"/>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B-5AC4-4B5F-830F-CD4ACF953F36}"/>
              </c:ext>
            </c:extLst>
          </c:dPt>
          <c:dPt>
            <c:idx val="6"/>
            <c:bubble3D val="0"/>
            <c:spPr>
              <a:solidFill>
                <a:schemeClr val="accent5">
                  <a:lumMod val="75000"/>
                </a:schemeClr>
              </a:solidFill>
            </c:spPr>
            <c:extLst xmlns:c16r2="http://schemas.microsoft.com/office/drawing/2015/06/chart">
              <c:ext xmlns:c16="http://schemas.microsoft.com/office/drawing/2014/chart" uri="{C3380CC4-5D6E-409C-BE32-E72D297353CC}">
                <c16:uniqueId val="{0000000D-5AC4-4B5F-830F-CD4ACF953F36}"/>
              </c:ext>
            </c:extLst>
          </c:dPt>
          <c:dLbls>
            <c:dLbl>
              <c:idx val="0"/>
              <c:layout>
                <c:manualLayout>
                  <c:x val="-0.0823783759042848"/>
                  <c:y val="-0.082901539372066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5AC4-4B5F-830F-CD4ACF953F36}"/>
                </c:ext>
              </c:extLst>
            </c:dLbl>
            <c:dLbl>
              <c:idx val="1"/>
              <c:layout>
                <c:manualLayout>
                  <c:x val="0.0218319859481298"/>
                  <c:y val="0.0046056410762259"/>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5AC4-4B5F-830F-CD4ACF953F36}"/>
                </c:ext>
              </c:extLst>
            </c:dLbl>
            <c:dLbl>
              <c:idx val="2"/>
              <c:layout>
                <c:manualLayout>
                  <c:x val="0.007399420726829"/>
                  <c:y val="-0.0046056410762259"/>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5AC4-4B5F-830F-CD4ACF953F36}"/>
                </c:ext>
              </c:extLst>
            </c:dLbl>
            <c:dLbl>
              <c:idx val="3"/>
              <c:layout>
                <c:manualLayout>
                  <c:x val="0.00221407874518449"/>
                  <c:y val="-0.00921128215245175"/>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5AC4-4B5F-830F-CD4ACF953F36}"/>
                </c:ext>
              </c:extLst>
            </c:dLbl>
            <c:dLbl>
              <c:idx val="4"/>
              <c:layout>
                <c:manualLayout>
                  <c:x val="-0.00406188125801167"/>
                  <c:y val="-0.018422564304903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5AC4-4B5F-830F-CD4ACF953F36}"/>
                </c:ext>
              </c:extLst>
            </c:dLbl>
            <c:dLbl>
              <c:idx val="5"/>
              <c:layout>
                <c:manualLayout>
                  <c:x val="0.00617723163657387"/>
                  <c:y val="0.011957259650812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5AC4-4B5F-830F-CD4ACF953F36}"/>
                </c:ext>
              </c:extLst>
            </c:dLbl>
            <c:dLbl>
              <c:idx val="6"/>
              <c:layout>
                <c:manualLayout>
                  <c:x val="0.0126178056709333"/>
                  <c:y val="0.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5AC4-4B5F-830F-CD4ACF953F36}"/>
                </c:ext>
              </c:extLst>
            </c:dLbl>
            <c:spPr>
              <a:noFill/>
              <a:ln>
                <a:noFill/>
              </a:ln>
              <a:effectLst/>
            </c:spPr>
            <c:txPr>
              <a:bodyPr/>
              <a:lstStyle/>
              <a:p>
                <a:pPr>
                  <a:defRPr sz="120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Лист1!$C$5:$C$10</c:f>
              <c:strCache>
                <c:ptCount val="6"/>
                <c:pt idx="0">
                  <c:v>Russia</c:v>
                </c:pt>
                <c:pt idx="1">
                  <c:v>Germany</c:v>
                </c:pt>
                <c:pt idx="2">
                  <c:v>the Netherlands</c:v>
                </c:pt>
                <c:pt idx="3">
                  <c:v>Italy</c:v>
                </c:pt>
                <c:pt idx="4">
                  <c:v>Austria</c:v>
                </c:pt>
                <c:pt idx="5">
                  <c:v>Other</c:v>
                </c:pt>
              </c:strCache>
            </c:strRef>
          </c:cat>
          <c:val>
            <c:numRef>
              <c:f>Лист1!$D$5:$D$10</c:f>
              <c:numCache>
                <c:formatCode>0%</c:formatCode>
                <c:ptCount val="6"/>
                <c:pt idx="0">
                  <c:v>0.61</c:v>
                </c:pt>
                <c:pt idx="1">
                  <c:v>0.192</c:v>
                </c:pt>
                <c:pt idx="2">
                  <c:v>0.017</c:v>
                </c:pt>
                <c:pt idx="3">
                  <c:v>0.057</c:v>
                </c:pt>
                <c:pt idx="4">
                  <c:v>0.082</c:v>
                </c:pt>
                <c:pt idx="5">
                  <c:v>0.042</c:v>
                </c:pt>
              </c:numCache>
            </c:numRef>
          </c:val>
          <c:extLst xmlns:c16r2="http://schemas.microsoft.com/office/drawing/2015/06/chart">
            <c:ext xmlns:c16="http://schemas.microsoft.com/office/drawing/2014/chart" uri="{C3380CC4-5D6E-409C-BE32-E72D297353CC}">
              <c16:uniqueId val="{0000000E-5AC4-4B5F-830F-CD4ACF953F36}"/>
            </c:ext>
          </c:extLst>
        </c:ser>
        <c:dLbls>
          <c:showLegendKey val="0"/>
          <c:showVal val="0"/>
          <c:showCatName val="0"/>
          <c:showSerName val="0"/>
          <c:showPercent val="0"/>
          <c:showBubbleSize val="0"/>
          <c:showLeaderLines val="0"/>
        </c:dLbls>
        <c:firstSliceAng val="0"/>
      </c:pieChart>
    </c:plotArea>
    <c:legend>
      <c:legendPos val="r"/>
      <c:layout>
        <c:manualLayout>
          <c:xMode val="edge"/>
          <c:yMode val="edge"/>
          <c:x val="0.70072825523762"/>
          <c:y val="0.101770161828447"/>
          <c:w val="0.233422681614148"/>
          <c:h val="0.621445315446523"/>
        </c:manualLayout>
      </c:layout>
      <c:overlay val="0"/>
      <c:txPr>
        <a:bodyPr/>
        <a:lstStyle/>
        <a:p>
          <a:pPr>
            <a:defRPr sz="1200"/>
          </a:pPr>
          <a:endParaRPr lang="ru-RU"/>
        </a:p>
      </c:txPr>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title>
      <c:tx>
        <c:rich>
          <a:bodyPr/>
          <a:lstStyle/>
          <a:p>
            <a:pPr>
              <a:defRPr sz="1400">
                <a:latin typeface="Arial" panose="020B0604020202020204" pitchFamily="34" charset="0"/>
                <a:cs typeface="Arial" panose="020B0604020202020204" pitchFamily="34" charset="0"/>
              </a:defRPr>
            </a:pPr>
            <a:r>
              <a:rPr lang="en-US" sz="1400" dirty="0">
                <a:latin typeface="Arial" panose="020B0604020202020204" pitchFamily="34" charset="0"/>
                <a:cs typeface="Arial" panose="020B0604020202020204" pitchFamily="34" charset="0"/>
              </a:rPr>
              <a:t>Structure by Lenders, ECA business </a:t>
            </a:r>
          </a:p>
          <a:p>
            <a:pPr>
              <a:defRPr sz="1400">
                <a:latin typeface="Arial" panose="020B0604020202020204" pitchFamily="34" charset="0"/>
                <a:cs typeface="Arial" panose="020B0604020202020204" pitchFamily="34" charset="0"/>
              </a:defRPr>
            </a:pPr>
            <a:r>
              <a:rPr lang="en-US" sz="1400" dirty="0">
                <a:latin typeface="Arial" panose="020B0604020202020204" pitchFamily="34" charset="0"/>
                <a:cs typeface="Arial" panose="020B0604020202020204" pitchFamily="34" charset="0"/>
              </a:rPr>
              <a:t>1999 </a:t>
            </a:r>
            <a:r>
              <a:rPr lang="en-US" sz="1400" dirty="0" smtClean="0">
                <a:latin typeface="Arial" panose="020B0604020202020204" pitchFamily="34" charset="0"/>
                <a:cs typeface="Arial" panose="020B0604020202020204" pitchFamily="34" charset="0"/>
              </a:rPr>
              <a:t>-</a:t>
            </a:r>
            <a:r>
              <a:rPr lang="en-US" sz="1400" baseline="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2018</a:t>
            </a:r>
            <a:endParaRPr lang="en-US" sz="1400" dirty="0">
              <a:latin typeface="Arial" panose="020B0604020202020204" pitchFamily="34" charset="0"/>
              <a:cs typeface="Arial" panose="020B0604020202020204" pitchFamily="34" charset="0"/>
            </a:endParaRPr>
          </a:p>
        </c:rich>
      </c:tx>
      <c:layout/>
      <c:overlay val="0"/>
    </c:title>
    <c:autoTitleDeleted val="0"/>
    <c:plotArea>
      <c:layout/>
      <c:barChart>
        <c:barDir val="bar"/>
        <c:grouping val="clustered"/>
        <c:varyColors val="0"/>
        <c:ser>
          <c:idx val="0"/>
          <c:order val="0"/>
          <c:tx>
            <c:strRef>
              <c:f>Лист1!$B$1</c:f>
              <c:strCache>
                <c:ptCount val="1"/>
                <c:pt idx="0">
                  <c:v>Structure by Lenders, ECA business 1999 - 1H2018</c:v>
                </c:pt>
              </c:strCache>
            </c:strRef>
          </c:tx>
          <c:invertIfNegative val="0"/>
          <c:dLbls>
            <c:spPr>
              <a:noFill/>
              <a:ln>
                <a:noFill/>
              </a:ln>
              <a:effectLst/>
            </c:spPr>
            <c:txPr>
              <a:bodyPr/>
              <a:lstStyle/>
              <a:p>
                <a:pPr>
                  <a:defRPr sz="1100">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Лист1!$A$2:$A$11</c:f>
              <c:strCache>
                <c:ptCount val="10"/>
                <c:pt idx="0">
                  <c:v>Slovakia</c:v>
                </c:pt>
                <c:pt idx="1">
                  <c:v>Slovenia</c:v>
                </c:pt>
                <c:pt idx="2">
                  <c:v>Turkey</c:v>
                </c:pt>
                <c:pt idx="3">
                  <c:v>Italy</c:v>
                </c:pt>
                <c:pt idx="4">
                  <c:v>Russia</c:v>
                </c:pt>
                <c:pt idx="5">
                  <c:v>Switzerland</c:v>
                </c:pt>
                <c:pt idx="6">
                  <c:v>Czech Republic</c:v>
                </c:pt>
                <c:pt idx="7">
                  <c:v>Poland</c:v>
                </c:pt>
                <c:pt idx="8">
                  <c:v>Germany</c:v>
                </c:pt>
                <c:pt idx="9">
                  <c:v>China</c:v>
                </c:pt>
              </c:strCache>
            </c:strRef>
          </c:cat>
          <c:val>
            <c:numRef>
              <c:f>Лист1!$B$2:$B$11</c:f>
              <c:numCache>
                <c:formatCode>0.00%</c:formatCode>
                <c:ptCount val="10"/>
                <c:pt idx="0" formatCode="0%">
                  <c:v>0.01</c:v>
                </c:pt>
                <c:pt idx="1">
                  <c:v>0.026</c:v>
                </c:pt>
                <c:pt idx="2">
                  <c:v>0.019</c:v>
                </c:pt>
                <c:pt idx="3">
                  <c:v>0.026</c:v>
                </c:pt>
                <c:pt idx="4">
                  <c:v>0.039</c:v>
                </c:pt>
                <c:pt idx="5">
                  <c:v>0.056</c:v>
                </c:pt>
                <c:pt idx="6">
                  <c:v>0.061</c:v>
                </c:pt>
                <c:pt idx="7">
                  <c:v>0.061</c:v>
                </c:pt>
                <c:pt idx="8" formatCode="0%">
                  <c:v>0.26</c:v>
                </c:pt>
                <c:pt idx="9" formatCode="0%">
                  <c:v>0.44</c:v>
                </c:pt>
              </c:numCache>
            </c:numRef>
          </c:val>
          <c:extLst xmlns:c16r2="http://schemas.microsoft.com/office/drawing/2015/06/chart">
            <c:ext xmlns:c16="http://schemas.microsoft.com/office/drawing/2014/chart" uri="{C3380CC4-5D6E-409C-BE32-E72D297353CC}">
              <c16:uniqueId val="{00000000-3F58-4E12-A2F5-94744FDCD079}"/>
            </c:ext>
          </c:extLst>
        </c:ser>
        <c:dLbls>
          <c:showLegendKey val="0"/>
          <c:showVal val="0"/>
          <c:showCatName val="0"/>
          <c:showSerName val="0"/>
          <c:showPercent val="0"/>
          <c:showBubbleSize val="0"/>
        </c:dLbls>
        <c:gapWidth val="150"/>
        <c:axId val="2131020680"/>
        <c:axId val="2131344904"/>
      </c:barChart>
      <c:catAx>
        <c:axId val="2131020680"/>
        <c:scaling>
          <c:orientation val="minMax"/>
        </c:scaling>
        <c:delete val="0"/>
        <c:axPos val="l"/>
        <c:numFmt formatCode="General" sourceLinked="0"/>
        <c:majorTickMark val="out"/>
        <c:minorTickMark val="none"/>
        <c:tickLblPos val="nextTo"/>
        <c:txPr>
          <a:bodyPr/>
          <a:lstStyle/>
          <a:p>
            <a:pPr>
              <a:defRPr sz="1100">
                <a:latin typeface="Arial" panose="020B0604020202020204" pitchFamily="34" charset="0"/>
                <a:cs typeface="Arial" panose="020B0604020202020204" pitchFamily="34" charset="0"/>
              </a:defRPr>
            </a:pPr>
            <a:endParaRPr lang="ru-RU"/>
          </a:p>
        </c:txPr>
        <c:crossAx val="2131344904"/>
        <c:crosses val="autoZero"/>
        <c:auto val="1"/>
        <c:lblAlgn val="ctr"/>
        <c:lblOffset val="100"/>
        <c:noMultiLvlLbl val="0"/>
      </c:catAx>
      <c:valAx>
        <c:axId val="2131344904"/>
        <c:scaling>
          <c:orientation val="minMax"/>
        </c:scaling>
        <c:delete val="1"/>
        <c:axPos val="b"/>
        <c:numFmt formatCode="0%" sourceLinked="1"/>
        <c:majorTickMark val="out"/>
        <c:minorTickMark val="none"/>
        <c:tickLblPos val="nextTo"/>
        <c:crossAx val="213102068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title>
      <c:tx>
        <c:rich>
          <a:bodyPr/>
          <a:lstStyle/>
          <a:p>
            <a:pPr>
              <a:defRPr sz="1400">
                <a:latin typeface="Arial" panose="020B0604020202020204" pitchFamily="34" charset="0"/>
                <a:cs typeface="Arial" panose="020B0604020202020204" pitchFamily="34" charset="0"/>
              </a:defRPr>
            </a:pPr>
            <a:r>
              <a:rPr lang="en-US" sz="1400" dirty="0">
                <a:latin typeface="Arial" panose="020B0604020202020204" pitchFamily="34" charset="0"/>
                <a:cs typeface="Arial" panose="020B0604020202020204" pitchFamily="34" charset="0"/>
              </a:rPr>
              <a:t>Structure by ECAs and </a:t>
            </a:r>
            <a:r>
              <a:rPr lang="en-US" sz="1400" dirty="0" err="1">
                <a:latin typeface="Arial" panose="020B0604020202020204" pitchFamily="34" charset="0"/>
                <a:cs typeface="Arial" panose="020B0604020202020204" pitchFamily="34" charset="0"/>
              </a:rPr>
              <a:t>Eximbanks</a:t>
            </a:r>
            <a:r>
              <a:rPr lang="en-US" sz="1400" dirty="0">
                <a:latin typeface="Arial" panose="020B0604020202020204" pitchFamily="34" charset="0"/>
                <a:cs typeface="Arial" panose="020B0604020202020204" pitchFamily="34" charset="0"/>
              </a:rPr>
              <a:t>, 1999 - </a:t>
            </a:r>
            <a:r>
              <a:rPr lang="en-US" sz="1400" dirty="0" smtClean="0">
                <a:latin typeface="Arial" panose="020B0604020202020204" pitchFamily="34" charset="0"/>
                <a:cs typeface="Arial" panose="020B0604020202020204" pitchFamily="34" charset="0"/>
              </a:rPr>
              <a:t>2018</a:t>
            </a:r>
            <a:endParaRPr lang="en-US" sz="1400" dirty="0">
              <a:latin typeface="Arial" panose="020B0604020202020204" pitchFamily="34" charset="0"/>
              <a:cs typeface="Arial" panose="020B0604020202020204" pitchFamily="34" charset="0"/>
            </a:endParaRPr>
          </a:p>
        </c:rich>
      </c:tx>
      <c:layout/>
      <c:overlay val="0"/>
    </c:title>
    <c:autoTitleDeleted val="0"/>
    <c:plotArea>
      <c:layout>
        <c:manualLayout>
          <c:layoutTarget val="inner"/>
          <c:xMode val="edge"/>
          <c:yMode val="edge"/>
          <c:x val="0.354601091871327"/>
          <c:y val="0.0850935802947122"/>
          <c:w val="0.620379483599078"/>
          <c:h val="0.888977627925736"/>
        </c:manualLayout>
      </c:layout>
      <c:barChart>
        <c:barDir val="bar"/>
        <c:grouping val="clustered"/>
        <c:varyColors val="0"/>
        <c:ser>
          <c:idx val="0"/>
          <c:order val="0"/>
          <c:tx>
            <c:strRef>
              <c:f>Лист1!$B$1</c:f>
              <c:strCache>
                <c:ptCount val="1"/>
                <c:pt idx="0">
                  <c:v>Structure by ECAs and Eximbanks, 1999 - 1H2018</c:v>
                </c:pt>
              </c:strCache>
            </c:strRef>
          </c:tx>
          <c:invertIfNegative val="0"/>
          <c:dLbls>
            <c:spPr>
              <a:noFill/>
              <a:ln>
                <a:noFill/>
              </a:ln>
              <a:effectLst/>
            </c:spPr>
            <c:txPr>
              <a:bodyPr/>
              <a:lstStyle/>
              <a:p>
                <a:pPr>
                  <a:defRPr sz="1100">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Лист1!$A$2:$A$23</c:f>
              <c:strCache>
                <c:ptCount val="22"/>
                <c:pt idx="0">
                  <c:v>Eximbank (Taiwan)</c:v>
                </c:pt>
                <c:pt idx="1">
                  <c:v>GIEK</c:v>
                </c:pt>
                <c:pt idx="2">
                  <c:v>EKF</c:v>
                </c:pt>
                <c:pt idx="3">
                  <c:v>Atradius</c:v>
                </c:pt>
                <c:pt idx="4">
                  <c:v>Bpifrance (Coface)</c:v>
                </c:pt>
                <c:pt idx="5">
                  <c:v>Credendo (Ducroire)</c:v>
                </c:pt>
                <c:pt idx="6">
                  <c:v>Deere Credit</c:v>
                </c:pt>
                <c:pt idx="7">
                  <c:v>Finnvera</c:v>
                </c:pt>
                <c:pt idx="8">
                  <c:v>Vnesheconombank</c:v>
                </c:pt>
                <c:pt idx="9">
                  <c:v>OekB</c:v>
                </c:pt>
                <c:pt idx="10">
                  <c:v>Eximbanka SR</c:v>
                </c:pt>
                <c:pt idx="11">
                  <c:v>SID banka</c:v>
                </c:pt>
                <c:pt idx="12">
                  <c:v>TurkExim</c:v>
                </c:pt>
                <c:pt idx="13">
                  <c:v>Eximbank (China)</c:v>
                </c:pt>
                <c:pt idx="14">
                  <c:v>SACE</c:v>
                </c:pt>
                <c:pt idx="15">
                  <c:v>EXIAR</c:v>
                </c:pt>
                <c:pt idx="16">
                  <c:v>SERV</c:v>
                </c:pt>
                <c:pt idx="17">
                  <c:v>EGAP</c:v>
                </c:pt>
                <c:pt idx="18">
                  <c:v>KUKE</c:v>
                </c:pt>
                <c:pt idx="19">
                  <c:v>China Development Bank</c:v>
                </c:pt>
                <c:pt idx="20">
                  <c:v>Euler Hermes</c:v>
                </c:pt>
                <c:pt idx="21">
                  <c:v>Sinosure</c:v>
                </c:pt>
              </c:strCache>
            </c:strRef>
          </c:cat>
          <c:val>
            <c:numRef>
              <c:f>Лист1!$B$2:$B$23</c:f>
              <c:numCache>
                <c:formatCode>0.00%</c:formatCode>
                <c:ptCount val="22"/>
                <c:pt idx="0">
                  <c:v>0.0001</c:v>
                </c:pt>
                <c:pt idx="1">
                  <c:v>0.0009</c:v>
                </c:pt>
                <c:pt idx="2">
                  <c:v>0.0022</c:v>
                </c:pt>
                <c:pt idx="3">
                  <c:v>0.0023</c:v>
                </c:pt>
                <c:pt idx="4">
                  <c:v>0.0024</c:v>
                </c:pt>
                <c:pt idx="5">
                  <c:v>0.0027</c:v>
                </c:pt>
                <c:pt idx="6">
                  <c:v>0.0031</c:v>
                </c:pt>
                <c:pt idx="7">
                  <c:v>0.0036</c:v>
                </c:pt>
                <c:pt idx="8">
                  <c:v>0.0053</c:v>
                </c:pt>
                <c:pt idx="9">
                  <c:v>0.0075</c:v>
                </c:pt>
                <c:pt idx="10" formatCode="0%">
                  <c:v>0.01</c:v>
                </c:pt>
                <c:pt idx="11">
                  <c:v>0.025</c:v>
                </c:pt>
                <c:pt idx="12">
                  <c:v>0.019</c:v>
                </c:pt>
                <c:pt idx="13" formatCode="0%">
                  <c:v>0.02</c:v>
                </c:pt>
                <c:pt idx="14">
                  <c:v>0.025</c:v>
                </c:pt>
                <c:pt idx="15">
                  <c:v>0.032</c:v>
                </c:pt>
                <c:pt idx="16">
                  <c:v>0.055</c:v>
                </c:pt>
                <c:pt idx="17">
                  <c:v>0.059</c:v>
                </c:pt>
                <c:pt idx="18">
                  <c:v>0.059</c:v>
                </c:pt>
                <c:pt idx="19">
                  <c:v>0.071</c:v>
                </c:pt>
                <c:pt idx="20" formatCode="0%">
                  <c:v>0.25</c:v>
                </c:pt>
                <c:pt idx="21" formatCode="0%">
                  <c:v>0.34</c:v>
                </c:pt>
              </c:numCache>
            </c:numRef>
          </c:val>
          <c:extLst xmlns:c16r2="http://schemas.microsoft.com/office/drawing/2015/06/chart">
            <c:ext xmlns:c16="http://schemas.microsoft.com/office/drawing/2014/chart" uri="{C3380CC4-5D6E-409C-BE32-E72D297353CC}">
              <c16:uniqueId val="{00000000-6A13-4A01-BA5F-F96B1109C946}"/>
            </c:ext>
          </c:extLst>
        </c:ser>
        <c:dLbls>
          <c:showLegendKey val="0"/>
          <c:showVal val="0"/>
          <c:showCatName val="0"/>
          <c:showSerName val="0"/>
          <c:showPercent val="0"/>
          <c:showBubbleSize val="0"/>
        </c:dLbls>
        <c:gapWidth val="150"/>
        <c:axId val="2136811624"/>
        <c:axId val="2130200728"/>
      </c:barChart>
      <c:catAx>
        <c:axId val="2136811624"/>
        <c:scaling>
          <c:orientation val="minMax"/>
        </c:scaling>
        <c:delete val="0"/>
        <c:axPos val="l"/>
        <c:numFmt formatCode="General" sourceLinked="0"/>
        <c:majorTickMark val="out"/>
        <c:minorTickMark val="none"/>
        <c:tickLblPos val="nextTo"/>
        <c:txPr>
          <a:bodyPr/>
          <a:lstStyle/>
          <a:p>
            <a:pPr>
              <a:defRPr sz="1100">
                <a:latin typeface="Arial" panose="020B0604020202020204" pitchFamily="34" charset="0"/>
                <a:cs typeface="Arial" panose="020B0604020202020204" pitchFamily="34" charset="0"/>
              </a:defRPr>
            </a:pPr>
            <a:endParaRPr lang="ru-RU"/>
          </a:p>
        </c:txPr>
        <c:crossAx val="2130200728"/>
        <c:crosses val="autoZero"/>
        <c:auto val="1"/>
        <c:lblAlgn val="ctr"/>
        <c:lblOffset val="100"/>
        <c:noMultiLvlLbl val="0"/>
      </c:catAx>
      <c:valAx>
        <c:axId val="2130200728"/>
        <c:scaling>
          <c:orientation val="minMax"/>
        </c:scaling>
        <c:delete val="1"/>
        <c:axPos val="b"/>
        <c:numFmt formatCode="0.00%" sourceLinked="1"/>
        <c:majorTickMark val="out"/>
        <c:minorTickMark val="none"/>
        <c:tickLblPos val="nextTo"/>
        <c:crossAx val="213681162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5661472727305"/>
          <c:y val="0.0"/>
          <c:w val="0.492091364716657"/>
          <c:h val="0.832669322709164"/>
        </c:manualLayout>
      </c:layout>
      <c:barChart>
        <c:barDir val="bar"/>
        <c:grouping val="clustered"/>
        <c:varyColors val="0"/>
        <c:ser>
          <c:idx val="0"/>
          <c:order val="0"/>
          <c:tx>
            <c:strRef>
              <c:f>Sheet1!$A$2</c:f>
              <c:strCache>
                <c:ptCount val="1"/>
                <c:pt idx="0">
                  <c:v>Депозиты юридических и физических лиц</c:v>
                </c:pt>
              </c:strCache>
            </c:strRef>
          </c:tx>
          <c:spPr>
            <a:solidFill>
              <a:schemeClr val="bg1">
                <a:lumMod val="75000"/>
              </a:schemeClr>
            </a:solidFill>
            <a:ln w="26515">
              <a:noFill/>
            </a:ln>
          </c:spPr>
          <c:invertIfNegative val="0"/>
          <c:dPt>
            <c:idx val="0"/>
            <c:invertIfNegative val="0"/>
            <c:bubble3D val="0"/>
            <c:spPr>
              <a:solidFill>
                <a:srgbClr val="92D050"/>
              </a:solidFill>
              <a:ln w="26515">
                <a:solidFill>
                  <a:srgbClr val="92D050"/>
                </a:solidFill>
                <a:prstDash val="solid"/>
              </a:ln>
            </c:spPr>
            <c:extLst xmlns:c16r2="http://schemas.microsoft.com/office/drawing/2015/06/chart">
              <c:ext xmlns:c16="http://schemas.microsoft.com/office/drawing/2014/chart" uri="{C3380CC4-5D6E-409C-BE32-E72D297353CC}">
                <c16:uniqueId val="{00000001-3041-4A75-8E1B-A4E74FF4B7FA}"/>
              </c:ext>
            </c:extLst>
          </c:dPt>
          <c:dPt>
            <c:idx val="1"/>
            <c:invertIfNegative val="0"/>
            <c:bubble3D val="0"/>
            <c:extLst xmlns:c16r2="http://schemas.microsoft.com/office/drawing/2015/06/chart">
              <c:ext xmlns:c16="http://schemas.microsoft.com/office/drawing/2014/chart" uri="{C3380CC4-5D6E-409C-BE32-E72D297353CC}">
                <c16:uniqueId val="{00000002-3041-4A75-8E1B-A4E74FF4B7FA}"/>
              </c:ext>
            </c:extLst>
          </c:dPt>
          <c:dPt>
            <c:idx val="2"/>
            <c:invertIfNegative val="0"/>
            <c:bubble3D val="0"/>
            <c:extLst xmlns:c16r2="http://schemas.microsoft.com/office/drawing/2015/06/chart">
              <c:ext xmlns:c16="http://schemas.microsoft.com/office/drawing/2014/chart" uri="{C3380CC4-5D6E-409C-BE32-E72D297353CC}">
                <c16:uniqueId val="{00000003-3041-4A75-8E1B-A4E74FF4B7FA}"/>
              </c:ext>
            </c:extLst>
          </c:dPt>
          <c:dPt>
            <c:idx val="3"/>
            <c:invertIfNegative val="0"/>
            <c:bubble3D val="0"/>
            <c:extLst xmlns:c16r2="http://schemas.microsoft.com/office/drawing/2015/06/chart">
              <c:ext xmlns:c16="http://schemas.microsoft.com/office/drawing/2014/chart" uri="{C3380CC4-5D6E-409C-BE32-E72D297353CC}">
                <c16:uniqueId val="{00000004-3041-4A75-8E1B-A4E74FF4B7FA}"/>
              </c:ext>
            </c:extLst>
          </c:dPt>
          <c:dPt>
            <c:idx val="4"/>
            <c:invertIfNegative val="0"/>
            <c:bubble3D val="0"/>
            <c:extLst xmlns:c16r2="http://schemas.microsoft.com/office/drawing/2015/06/chart">
              <c:ext xmlns:c16="http://schemas.microsoft.com/office/drawing/2014/chart" uri="{C3380CC4-5D6E-409C-BE32-E72D297353CC}">
                <c16:uniqueId val="{00000005-3041-4A75-8E1B-A4E74FF4B7FA}"/>
              </c:ext>
            </c:extLst>
          </c:dPt>
          <c:dLbls>
            <c:spPr>
              <a:noFill/>
              <a:ln w="25400">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Sheet1!$B$1:$F$1</c:f>
              <c:strCache>
                <c:ptCount val="5"/>
                <c:pt idx="0">
                  <c:v>Belarusbank</c:v>
                </c:pt>
                <c:pt idx="1">
                  <c:v>Belagroprombank</c:v>
                </c:pt>
                <c:pt idx="2">
                  <c:v>Priorbank</c:v>
                </c:pt>
                <c:pt idx="3">
                  <c:v>Belinvestbank</c:v>
                </c:pt>
                <c:pt idx="4">
                  <c:v>BPS-Sberbank</c:v>
                </c:pt>
              </c:strCache>
            </c:strRef>
          </c:cat>
          <c:val>
            <c:numRef>
              <c:f>Sheet1!$B$2:$F$2</c:f>
              <c:numCache>
                <c:formatCode>0.00</c:formatCode>
                <c:ptCount val="5"/>
                <c:pt idx="0">
                  <c:v>6.59</c:v>
                </c:pt>
                <c:pt idx="1">
                  <c:v>2.28</c:v>
                </c:pt>
                <c:pt idx="2">
                  <c:v>1.33</c:v>
                </c:pt>
                <c:pt idx="3">
                  <c:v>1.24</c:v>
                </c:pt>
                <c:pt idx="4">
                  <c:v>1.14</c:v>
                </c:pt>
              </c:numCache>
            </c:numRef>
          </c:val>
          <c:extLst xmlns:c16r2="http://schemas.microsoft.com/office/drawing/2015/06/chart">
            <c:ext xmlns:c16="http://schemas.microsoft.com/office/drawing/2014/chart" uri="{C3380CC4-5D6E-409C-BE32-E72D297353CC}">
              <c16:uniqueId val="{00000006-3041-4A75-8E1B-A4E74FF4B7FA}"/>
            </c:ext>
          </c:extLst>
        </c:ser>
        <c:dLbls>
          <c:showLegendKey val="0"/>
          <c:showVal val="0"/>
          <c:showCatName val="0"/>
          <c:showSerName val="0"/>
          <c:showPercent val="0"/>
          <c:showBubbleSize val="0"/>
        </c:dLbls>
        <c:gapWidth val="150"/>
        <c:axId val="2099302520"/>
        <c:axId val="2135304296"/>
      </c:barChart>
      <c:catAx>
        <c:axId val="2099302520"/>
        <c:scaling>
          <c:orientation val="maxMin"/>
        </c:scaling>
        <c:delete val="0"/>
        <c:axPos val="l"/>
        <c:numFmt formatCode="General" sourceLinked="1"/>
        <c:majorTickMark val="out"/>
        <c:minorTickMark val="none"/>
        <c:tickLblPos val="nextTo"/>
        <c:spPr>
          <a:ln w="13258">
            <a:solidFill>
              <a:srgbClr val="000000"/>
            </a:solidFill>
            <a:prstDash val="solid"/>
          </a:ln>
        </c:spPr>
        <c:txPr>
          <a:bodyPr rot="0" vert="horz"/>
          <a:lstStyle/>
          <a:p>
            <a:pPr>
              <a:defRPr/>
            </a:pPr>
            <a:endParaRPr lang="ru-RU"/>
          </a:p>
        </c:txPr>
        <c:crossAx val="2135304296"/>
        <c:crosses val="autoZero"/>
        <c:auto val="1"/>
        <c:lblAlgn val="ctr"/>
        <c:lblOffset val="100"/>
        <c:tickLblSkip val="1"/>
        <c:tickMarkSkip val="1"/>
        <c:noMultiLvlLbl val="0"/>
      </c:catAx>
      <c:valAx>
        <c:axId val="2135304296"/>
        <c:scaling>
          <c:orientation val="minMax"/>
          <c:max val="12.0"/>
          <c:min val="0.0"/>
        </c:scaling>
        <c:delete val="1"/>
        <c:axPos val="b"/>
        <c:majorGridlines>
          <c:spPr>
            <a:ln w="13258">
              <a:solidFill>
                <a:srgbClr val="FFFFFF"/>
              </a:solidFill>
              <a:prstDash val="solid"/>
            </a:ln>
          </c:spPr>
        </c:majorGridlines>
        <c:numFmt formatCode="0" sourceLinked="0"/>
        <c:majorTickMark val="out"/>
        <c:minorTickMark val="none"/>
        <c:tickLblPos val="nextTo"/>
        <c:crossAx val="2099302520"/>
        <c:crosses val="max"/>
        <c:crossBetween val="between"/>
      </c:valAx>
      <c:spPr>
        <a:noFill/>
        <a:ln w="25400">
          <a:noFill/>
        </a:ln>
      </c:spPr>
    </c:plotArea>
    <c:plotVisOnly val="1"/>
    <c:dispBlanksAs val="gap"/>
    <c:showDLblsOverMax val="0"/>
  </c:chart>
  <c:spPr>
    <a:noFill/>
    <a:ln>
      <a:noFill/>
    </a:ln>
  </c:spPr>
  <c:txPr>
    <a:bodyPr/>
    <a:lstStyle/>
    <a:p>
      <a:pPr>
        <a:defRPr sz="1200" b="1" i="0" u="none" strike="noStrike" baseline="0">
          <a:solidFill>
            <a:schemeClr val="tx1"/>
          </a:solidFill>
          <a:latin typeface="Arial" panose="020B0604020202020204" pitchFamily="34" charset="0"/>
          <a:ea typeface="Calibri"/>
          <a:cs typeface="Arial" panose="020B0604020202020204" pitchFamily="34" charset="0"/>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6998509470546"/>
          <c:y val="0.0438247011952191"/>
          <c:w val="0.455968528749331"/>
          <c:h val="0.832669322709164"/>
        </c:manualLayout>
      </c:layout>
      <c:barChart>
        <c:barDir val="bar"/>
        <c:grouping val="clustered"/>
        <c:varyColors val="0"/>
        <c:ser>
          <c:idx val="0"/>
          <c:order val="0"/>
          <c:tx>
            <c:strRef>
              <c:f>Sheet1!$A$2</c:f>
              <c:strCache>
                <c:ptCount val="1"/>
                <c:pt idx="0">
                  <c:v>Liabilities</c:v>
                </c:pt>
              </c:strCache>
            </c:strRef>
          </c:tx>
          <c:spPr>
            <a:solidFill>
              <a:schemeClr val="bg1">
                <a:lumMod val="75000"/>
              </a:schemeClr>
            </a:solidFill>
            <a:ln w="25507">
              <a:noFill/>
            </a:ln>
          </c:spPr>
          <c:invertIfNegative val="0"/>
          <c:dPt>
            <c:idx val="0"/>
            <c:invertIfNegative val="0"/>
            <c:bubble3D val="0"/>
            <c:spPr>
              <a:solidFill>
                <a:srgbClr val="92D050"/>
              </a:solidFill>
              <a:ln w="25507">
                <a:solidFill>
                  <a:srgbClr val="92D050"/>
                </a:solidFill>
                <a:prstDash val="solid"/>
              </a:ln>
            </c:spPr>
            <c:extLst xmlns:c16r2="http://schemas.microsoft.com/office/drawing/2015/06/chart">
              <c:ext xmlns:c16="http://schemas.microsoft.com/office/drawing/2014/chart" uri="{C3380CC4-5D6E-409C-BE32-E72D297353CC}">
                <c16:uniqueId val="{00000001-9637-4DBB-AA1C-2BF0026AE114}"/>
              </c:ext>
            </c:extLst>
          </c:dPt>
          <c:dPt>
            <c:idx val="1"/>
            <c:invertIfNegative val="0"/>
            <c:bubble3D val="0"/>
            <c:extLst xmlns:c16r2="http://schemas.microsoft.com/office/drawing/2015/06/chart">
              <c:ext xmlns:c16="http://schemas.microsoft.com/office/drawing/2014/chart" uri="{C3380CC4-5D6E-409C-BE32-E72D297353CC}">
                <c16:uniqueId val="{00000002-9637-4DBB-AA1C-2BF0026AE114}"/>
              </c:ext>
            </c:extLst>
          </c:dPt>
          <c:dPt>
            <c:idx val="2"/>
            <c:invertIfNegative val="0"/>
            <c:bubble3D val="0"/>
            <c:extLst xmlns:c16r2="http://schemas.microsoft.com/office/drawing/2015/06/chart">
              <c:ext xmlns:c16="http://schemas.microsoft.com/office/drawing/2014/chart" uri="{C3380CC4-5D6E-409C-BE32-E72D297353CC}">
                <c16:uniqueId val="{00000003-9637-4DBB-AA1C-2BF0026AE114}"/>
              </c:ext>
            </c:extLst>
          </c:dPt>
          <c:dPt>
            <c:idx val="3"/>
            <c:invertIfNegative val="0"/>
            <c:bubble3D val="0"/>
            <c:extLst xmlns:c16r2="http://schemas.microsoft.com/office/drawing/2015/06/chart">
              <c:ext xmlns:c16="http://schemas.microsoft.com/office/drawing/2014/chart" uri="{C3380CC4-5D6E-409C-BE32-E72D297353CC}">
                <c16:uniqueId val="{00000004-9637-4DBB-AA1C-2BF0026AE114}"/>
              </c:ext>
            </c:extLst>
          </c:dPt>
          <c:dPt>
            <c:idx val="4"/>
            <c:invertIfNegative val="0"/>
            <c:bubble3D val="0"/>
            <c:extLst xmlns:c16r2="http://schemas.microsoft.com/office/drawing/2015/06/chart">
              <c:ext xmlns:c16="http://schemas.microsoft.com/office/drawing/2014/chart" uri="{C3380CC4-5D6E-409C-BE32-E72D297353CC}">
                <c16:uniqueId val="{00000005-9637-4DBB-AA1C-2BF0026AE114}"/>
              </c:ext>
            </c:extLst>
          </c:dPt>
          <c:dLbls>
            <c:dLbl>
              <c:idx val="0"/>
              <c:layout>
                <c:manualLayout>
                  <c:x val="-0.000270929492682631"/>
                  <c:y val="-0.0057060719183437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9637-4DBB-AA1C-2BF0026AE114}"/>
                </c:ext>
              </c:extLst>
            </c:dLbl>
            <c:spPr>
              <a:noFill/>
              <a:ln w="25400">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Sheet1!$B$1:$F$1</c:f>
              <c:strCache>
                <c:ptCount val="5"/>
                <c:pt idx="0">
                  <c:v>Belarusbank</c:v>
                </c:pt>
                <c:pt idx="1">
                  <c:v>Belagroprombank</c:v>
                </c:pt>
                <c:pt idx="2">
                  <c:v>Belgazprombank</c:v>
                </c:pt>
                <c:pt idx="3">
                  <c:v>BPS-Sberbank</c:v>
                </c:pt>
                <c:pt idx="4">
                  <c:v>Bank BelVEB</c:v>
                </c:pt>
              </c:strCache>
            </c:strRef>
          </c:cat>
          <c:val>
            <c:numRef>
              <c:f>Sheet1!$B$2:$F$2</c:f>
              <c:numCache>
                <c:formatCode>0.00</c:formatCode>
                <c:ptCount val="5"/>
                <c:pt idx="0">
                  <c:v>14.48</c:v>
                </c:pt>
                <c:pt idx="1">
                  <c:v>4.96</c:v>
                </c:pt>
                <c:pt idx="2">
                  <c:v>2.12</c:v>
                </c:pt>
                <c:pt idx="3">
                  <c:v>2.09</c:v>
                </c:pt>
                <c:pt idx="4">
                  <c:v>2.03</c:v>
                </c:pt>
              </c:numCache>
            </c:numRef>
          </c:val>
          <c:extLst xmlns:c16r2="http://schemas.microsoft.com/office/drawing/2015/06/chart">
            <c:ext xmlns:c16="http://schemas.microsoft.com/office/drawing/2014/chart" uri="{C3380CC4-5D6E-409C-BE32-E72D297353CC}">
              <c16:uniqueId val="{00000006-9637-4DBB-AA1C-2BF0026AE114}"/>
            </c:ext>
          </c:extLst>
        </c:ser>
        <c:dLbls>
          <c:showLegendKey val="0"/>
          <c:showVal val="0"/>
          <c:showCatName val="0"/>
          <c:showSerName val="0"/>
          <c:showPercent val="0"/>
          <c:showBubbleSize val="0"/>
        </c:dLbls>
        <c:gapWidth val="150"/>
        <c:axId val="2135684824"/>
        <c:axId val="2100032840"/>
      </c:barChart>
      <c:catAx>
        <c:axId val="2135684824"/>
        <c:scaling>
          <c:orientation val="maxMin"/>
        </c:scaling>
        <c:delete val="0"/>
        <c:axPos val="l"/>
        <c:numFmt formatCode="General" sourceLinked="1"/>
        <c:majorTickMark val="out"/>
        <c:minorTickMark val="none"/>
        <c:tickLblPos val="nextTo"/>
        <c:spPr>
          <a:ln w="12755">
            <a:solidFill>
              <a:srgbClr val="000000"/>
            </a:solidFill>
            <a:prstDash val="solid"/>
          </a:ln>
        </c:spPr>
        <c:txPr>
          <a:bodyPr rot="0" vert="horz"/>
          <a:lstStyle/>
          <a:p>
            <a:pPr>
              <a:defRPr/>
            </a:pPr>
            <a:endParaRPr lang="ru-RU"/>
          </a:p>
        </c:txPr>
        <c:crossAx val="2100032840"/>
        <c:crosses val="autoZero"/>
        <c:auto val="1"/>
        <c:lblAlgn val="ctr"/>
        <c:lblOffset val="100"/>
        <c:tickLblSkip val="1"/>
        <c:tickMarkSkip val="1"/>
        <c:noMultiLvlLbl val="0"/>
      </c:catAx>
      <c:valAx>
        <c:axId val="2100032840"/>
        <c:scaling>
          <c:orientation val="minMax"/>
          <c:max val="14.5"/>
          <c:min val="0.0"/>
        </c:scaling>
        <c:delete val="1"/>
        <c:axPos val="b"/>
        <c:majorGridlines>
          <c:spPr>
            <a:ln w="12755">
              <a:solidFill>
                <a:srgbClr val="FFFFFF"/>
              </a:solidFill>
              <a:prstDash val="solid"/>
            </a:ln>
          </c:spPr>
        </c:majorGridlines>
        <c:numFmt formatCode="0" sourceLinked="0"/>
        <c:majorTickMark val="out"/>
        <c:minorTickMark val="none"/>
        <c:tickLblPos val="nextTo"/>
        <c:crossAx val="2135684824"/>
        <c:crosses val="max"/>
        <c:crossBetween val="between"/>
        <c:majorUnit val="2.0"/>
      </c:valAx>
      <c:spPr>
        <a:pattFill prst="pct5">
          <a:fgClr>
            <a:srgbClr val="FFFFFF"/>
          </a:fgClr>
          <a:bgClr>
            <a:schemeClr val="bg1"/>
          </a:bgClr>
        </a:pattFill>
        <a:ln w="25400">
          <a:noFill/>
        </a:ln>
      </c:spPr>
    </c:plotArea>
    <c:plotVisOnly val="1"/>
    <c:dispBlanksAs val="gap"/>
    <c:showDLblsOverMax val="0"/>
  </c:chart>
  <c:spPr>
    <a:noFill/>
    <a:ln>
      <a:noFill/>
    </a:ln>
  </c:spPr>
  <c:txPr>
    <a:bodyPr/>
    <a:lstStyle/>
    <a:p>
      <a:pPr>
        <a:defRPr sz="1200" b="1" i="0" u="none" strike="noStrike" baseline="0">
          <a:solidFill>
            <a:schemeClr val="tx1"/>
          </a:solidFill>
          <a:latin typeface="Arial" panose="020B0604020202020204" pitchFamily="34" charset="0"/>
          <a:ea typeface="Calibri"/>
          <a:cs typeface="Arial" panose="020B0604020202020204" pitchFamily="34" charset="0"/>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1095791413513"/>
          <c:y val="0.0"/>
          <c:w val="0.484404794474585"/>
          <c:h val="0.832669322709164"/>
        </c:manualLayout>
      </c:layout>
      <c:barChart>
        <c:barDir val="bar"/>
        <c:grouping val="clustered"/>
        <c:varyColors val="0"/>
        <c:ser>
          <c:idx val="0"/>
          <c:order val="0"/>
          <c:tx>
            <c:strRef>
              <c:f>Sheet1!$A$2</c:f>
              <c:strCache>
                <c:ptCount val="1"/>
                <c:pt idx="0">
                  <c:v>Equity</c:v>
                </c:pt>
              </c:strCache>
            </c:strRef>
          </c:tx>
          <c:spPr>
            <a:solidFill>
              <a:schemeClr val="bg1">
                <a:lumMod val="75000"/>
              </a:schemeClr>
            </a:solidFill>
            <a:ln w="26638">
              <a:noFill/>
            </a:ln>
          </c:spPr>
          <c:invertIfNegative val="0"/>
          <c:dPt>
            <c:idx val="0"/>
            <c:invertIfNegative val="0"/>
            <c:bubble3D val="0"/>
            <c:spPr>
              <a:solidFill>
                <a:srgbClr val="92D050"/>
              </a:solidFill>
              <a:ln w="26638">
                <a:solidFill>
                  <a:srgbClr val="92D050"/>
                </a:solidFill>
                <a:prstDash val="solid"/>
              </a:ln>
            </c:spPr>
            <c:extLst xmlns:c16r2="http://schemas.microsoft.com/office/drawing/2015/06/chart">
              <c:ext xmlns:c16="http://schemas.microsoft.com/office/drawing/2014/chart" uri="{C3380CC4-5D6E-409C-BE32-E72D297353CC}">
                <c16:uniqueId val="{00000001-6EB2-4ADC-982E-CE4AB30EC0D7}"/>
              </c:ext>
            </c:extLst>
          </c:dPt>
          <c:dPt>
            <c:idx val="1"/>
            <c:invertIfNegative val="0"/>
            <c:bubble3D val="0"/>
            <c:extLst xmlns:c16r2="http://schemas.microsoft.com/office/drawing/2015/06/chart">
              <c:ext xmlns:c16="http://schemas.microsoft.com/office/drawing/2014/chart" uri="{C3380CC4-5D6E-409C-BE32-E72D297353CC}">
                <c16:uniqueId val="{00000002-6EB2-4ADC-982E-CE4AB30EC0D7}"/>
              </c:ext>
            </c:extLst>
          </c:dPt>
          <c:dPt>
            <c:idx val="2"/>
            <c:invertIfNegative val="0"/>
            <c:bubble3D val="0"/>
            <c:extLst xmlns:c16r2="http://schemas.microsoft.com/office/drawing/2015/06/chart">
              <c:ext xmlns:c16="http://schemas.microsoft.com/office/drawing/2014/chart" uri="{C3380CC4-5D6E-409C-BE32-E72D297353CC}">
                <c16:uniqueId val="{00000003-6EB2-4ADC-982E-CE4AB30EC0D7}"/>
              </c:ext>
            </c:extLst>
          </c:dPt>
          <c:dPt>
            <c:idx val="3"/>
            <c:invertIfNegative val="0"/>
            <c:bubble3D val="0"/>
            <c:extLst xmlns:c16r2="http://schemas.microsoft.com/office/drawing/2015/06/chart">
              <c:ext xmlns:c16="http://schemas.microsoft.com/office/drawing/2014/chart" uri="{C3380CC4-5D6E-409C-BE32-E72D297353CC}">
                <c16:uniqueId val="{00000004-6EB2-4ADC-982E-CE4AB30EC0D7}"/>
              </c:ext>
            </c:extLst>
          </c:dPt>
          <c:dPt>
            <c:idx val="4"/>
            <c:invertIfNegative val="0"/>
            <c:bubble3D val="0"/>
            <c:extLst xmlns:c16r2="http://schemas.microsoft.com/office/drawing/2015/06/chart">
              <c:ext xmlns:c16="http://schemas.microsoft.com/office/drawing/2014/chart" uri="{C3380CC4-5D6E-409C-BE32-E72D297353CC}">
                <c16:uniqueId val="{00000005-6EB2-4ADC-982E-CE4AB30EC0D7}"/>
              </c:ext>
            </c:extLst>
          </c:dPt>
          <c:dLbls>
            <c:spPr>
              <a:noFill/>
              <a:ln w="25400">
                <a:noFill/>
              </a:ln>
            </c:spPr>
            <c:txPr>
              <a:bodyPr/>
              <a:lstStyle/>
              <a:p>
                <a:pPr>
                  <a:defRPr sz="1200">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Sheet1!$B$1:$F$1</c:f>
              <c:strCache>
                <c:ptCount val="5"/>
                <c:pt idx="0">
                  <c:v>Belarusbank</c:v>
                </c:pt>
                <c:pt idx="1">
                  <c:v>Belagroprombank</c:v>
                </c:pt>
                <c:pt idx="2">
                  <c:v>Belgazprombank</c:v>
                </c:pt>
                <c:pt idx="3">
                  <c:v>Priorbank</c:v>
                </c:pt>
                <c:pt idx="4">
                  <c:v>BPS-Sberbank</c:v>
                </c:pt>
              </c:strCache>
            </c:strRef>
          </c:cat>
          <c:val>
            <c:numRef>
              <c:f>Sheet1!$B$2:$F$2</c:f>
              <c:numCache>
                <c:formatCode>0.00</c:formatCode>
                <c:ptCount val="5"/>
                <c:pt idx="0">
                  <c:v>1.89</c:v>
                </c:pt>
                <c:pt idx="1">
                  <c:v>0.81</c:v>
                </c:pt>
                <c:pt idx="2">
                  <c:v>0.32</c:v>
                </c:pt>
                <c:pt idx="3">
                  <c:v>0.31</c:v>
                </c:pt>
                <c:pt idx="4">
                  <c:v>0.29</c:v>
                </c:pt>
              </c:numCache>
            </c:numRef>
          </c:val>
          <c:extLst xmlns:c16r2="http://schemas.microsoft.com/office/drawing/2015/06/chart">
            <c:ext xmlns:c16="http://schemas.microsoft.com/office/drawing/2014/chart" uri="{C3380CC4-5D6E-409C-BE32-E72D297353CC}">
              <c16:uniqueId val="{00000006-6EB2-4ADC-982E-CE4AB30EC0D7}"/>
            </c:ext>
          </c:extLst>
        </c:ser>
        <c:dLbls>
          <c:showLegendKey val="0"/>
          <c:showVal val="0"/>
          <c:showCatName val="0"/>
          <c:showSerName val="0"/>
          <c:showPercent val="0"/>
          <c:showBubbleSize val="0"/>
        </c:dLbls>
        <c:gapWidth val="150"/>
        <c:axId val="2123172952"/>
        <c:axId val="2099991160"/>
      </c:barChart>
      <c:catAx>
        <c:axId val="2123172952"/>
        <c:scaling>
          <c:orientation val="maxMin"/>
        </c:scaling>
        <c:delete val="0"/>
        <c:axPos val="l"/>
        <c:numFmt formatCode="General" sourceLinked="1"/>
        <c:majorTickMark val="out"/>
        <c:minorTickMark val="none"/>
        <c:tickLblPos val="nextTo"/>
        <c:spPr>
          <a:ln w="13317">
            <a:solidFill>
              <a:srgbClr val="000000"/>
            </a:solidFill>
            <a:prstDash val="solid"/>
          </a:ln>
        </c:spPr>
        <c:txPr>
          <a:bodyPr rot="0" vert="horz"/>
          <a:lstStyle/>
          <a:p>
            <a:pPr>
              <a:defRPr sz="1200">
                <a:latin typeface="Arial" panose="020B0604020202020204" pitchFamily="34" charset="0"/>
                <a:cs typeface="Arial" panose="020B0604020202020204" pitchFamily="34" charset="0"/>
              </a:defRPr>
            </a:pPr>
            <a:endParaRPr lang="ru-RU"/>
          </a:p>
        </c:txPr>
        <c:crossAx val="2099991160"/>
        <c:crosses val="autoZero"/>
        <c:auto val="1"/>
        <c:lblAlgn val="ctr"/>
        <c:lblOffset val="100"/>
        <c:tickLblSkip val="1"/>
        <c:tickMarkSkip val="1"/>
        <c:noMultiLvlLbl val="0"/>
      </c:catAx>
      <c:valAx>
        <c:axId val="2099991160"/>
        <c:scaling>
          <c:orientation val="minMax"/>
          <c:max val="2.5"/>
          <c:min val="0.0"/>
        </c:scaling>
        <c:delete val="1"/>
        <c:axPos val="b"/>
        <c:majorGridlines>
          <c:spPr>
            <a:ln w="13317">
              <a:solidFill>
                <a:srgbClr val="FFFFFF"/>
              </a:solidFill>
              <a:prstDash val="solid"/>
            </a:ln>
          </c:spPr>
        </c:majorGridlines>
        <c:numFmt formatCode="0.0" sourceLinked="0"/>
        <c:majorTickMark val="out"/>
        <c:minorTickMark val="none"/>
        <c:tickLblPos val="nextTo"/>
        <c:crossAx val="2123172952"/>
        <c:crosses val="max"/>
        <c:crossBetween val="between"/>
        <c:majorUnit val="0.5"/>
      </c:valAx>
      <c:spPr>
        <a:noFill/>
        <a:ln w="25400">
          <a:noFill/>
        </a:ln>
      </c:spPr>
    </c:plotArea>
    <c:plotVisOnly val="1"/>
    <c:dispBlanksAs val="gap"/>
    <c:showDLblsOverMax val="0"/>
  </c:chart>
  <c:spPr>
    <a:noFill/>
    <a:ln>
      <a:noFill/>
    </a:ln>
  </c:spPr>
  <c:txPr>
    <a:bodyPr/>
    <a:lstStyle/>
    <a:p>
      <a:pPr>
        <a:defRPr sz="1000" b="1" i="0" u="none" strike="noStrike" baseline="0">
          <a:solidFill>
            <a:schemeClr val="tx1"/>
          </a:solidFill>
          <a:latin typeface="Calibri"/>
          <a:ea typeface="Calibri"/>
          <a:cs typeface="Calibri"/>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plotArea>
      <c:layout>
        <c:manualLayout>
          <c:layoutTarget val="inner"/>
          <c:xMode val="edge"/>
          <c:yMode val="edge"/>
          <c:x val="0.189060173374639"/>
          <c:y val="0.160577360445998"/>
          <c:w val="0.462294518149234"/>
          <c:h val="0.767115120708815"/>
        </c:manualLayout>
      </c:layout>
      <c:doughnutChart>
        <c:varyColors val="1"/>
        <c:ser>
          <c:idx val="0"/>
          <c:order val="0"/>
          <c:tx>
            <c:strRef>
              <c:f>Лист1!$B$1</c:f>
              <c:strCache>
                <c:ptCount val="1"/>
                <c:pt idx="0">
                  <c:v>Belarusbank share of the corporate loans market, %</c:v>
                </c:pt>
              </c:strCache>
            </c:strRef>
          </c:tx>
          <c:dPt>
            <c:idx val="0"/>
            <c:bubble3D val="0"/>
            <c:extLst xmlns:c16r2="http://schemas.microsoft.com/office/drawing/2015/06/chart">
              <c:ext xmlns:c16="http://schemas.microsoft.com/office/drawing/2014/chart" uri="{C3380CC4-5D6E-409C-BE32-E72D297353CC}">
                <c16:uniqueId val="{00000001-A629-488A-9DF3-2EF60D8D3FF6}"/>
              </c:ext>
            </c:extLst>
          </c:dPt>
          <c:dPt>
            <c:idx val="1"/>
            <c:bubble3D val="0"/>
            <c:extLst xmlns:c16r2="http://schemas.microsoft.com/office/drawing/2015/06/chart">
              <c:ext xmlns:c16="http://schemas.microsoft.com/office/drawing/2014/chart" uri="{C3380CC4-5D6E-409C-BE32-E72D297353CC}">
                <c16:uniqueId val="{00000003-A629-488A-9DF3-2EF60D8D3FF6}"/>
              </c:ext>
            </c:extLst>
          </c:dPt>
          <c:dLbls>
            <c:dLbl>
              <c:idx val="0"/>
              <c:layout>
                <c:manualLayout>
                  <c:x val="0.129970942888943"/>
                  <c:y val="-0.0931737216897458"/>
                </c:manualLayout>
              </c:layout>
              <c:tx>
                <c:rich>
                  <a:bodyPr/>
                  <a:lstStyle/>
                  <a:p>
                    <a:r>
                      <a:rPr lang="en-US" smtClean="0">
                        <a:solidFill>
                          <a:schemeClr val="tx1"/>
                        </a:solidFill>
                        <a:latin typeface="Arial" panose="020B0604020202020204" pitchFamily="34" charset="0"/>
                        <a:cs typeface="Arial" panose="020B0604020202020204" pitchFamily="34" charset="0"/>
                      </a:rPr>
                      <a:t>43</a:t>
                    </a:r>
                    <a:r>
                      <a:rPr lang="en-US" dirty="0">
                        <a:solidFill>
                          <a:schemeClr val="tx1"/>
                        </a:solidFill>
                        <a:latin typeface="Arial" panose="020B0604020202020204" pitchFamily="34" charset="0"/>
                        <a:cs typeface="Arial" panose="020B0604020202020204" pitchFamily="34" charset="0"/>
                      </a:rPr>
                      <a:t>%</a:t>
                    </a:r>
                    <a:endParaRPr lang="en-US" dirty="0"/>
                  </a:p>
                </c:rich>
              </c:tx>
              <c:showLegendKey val="0"/>
              <c:showVal val="1"/>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A629-488A-9DF3-2EF60D8D3FF6}"/>
                </c:ext>
              </c:extLst>
            </c:dLbl>
            <c:dLbl>
              <c:idx val="1"/>
              <c:layout>
                <c:manualLayout>
                  <c:x val="-0.158137980671564"/>
                  <c:y val="0.0"/>
                </c:manualLayout>
              </c:layout>
              <c:tx>
                <c:rich>
                  <a:bodyPr/>
                  <a:lstStyle/>
                  <a:p>
                    <a:r>
                      <a:rPr lang="en-US" smtClean="0">
                        <a:solidFill>
                          <a:schemeClr val="tx1"/>
                        </a:solidFill>
                        <a:latin typeface="Arial" panose="020B0604020202020204" pitchFamily="34" charset="0"/>
                        <a:cs typeface="Arial" panose="020B0604020202020204" pitchFamily="34" charset="0"/>
                      </a:rPr>
                      <a:t> 57%</a:t>
                    </a:r>
                    <a:endParaRPr lang="en-US"/>
                  </a:p>
                </c:rich>
              </c:tx>
              <c:showLegendKey val="0"/>
              <c:showVal val="1"/>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A629-488A-9DF3-2EF60D8D3FF6}"/>
                </c:ext>
              </c:extLst>
            </c:dLbl>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ru-RU"/>
              </a:p>
            </c:txPr>
            <c:showLegendKey val="0"/>
            <c:showVal val="1"/>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Лист1!$A$2:$A$3</c:f>
              <c:strCache>
                <c:ptCount val="2"/>
                <c:pt idx="0">
                  <c:v>Belarusbank</c:v>
                </c:pt>
                <c:pt idx="1">
                  <c:v>Other banks</c:v>
                </c:pt>
              </c:strCache>
            </c:strRef>
          </c:cat>
          <c:val>
            <c:numRef>
              <c:f>Лист1!$B$2:$B$3</c:f>
              <c:numCache>
                <c:formatCode>0.00%</c:formatCode>
                <c:ptCount val="2"/>
                <c:pt idx="0">
                  <c:v>0.431</c:v>
                </c:pt>
                <c:pt idx="1">
                  <c:v>0.569</c:v>
                </c:pt>
              </c:numCache>
            </c:numRef>
          </c:val>
          <c:extLst xmlns:c16r2="http://schemas.microsoft.com/office/drawing/2015/06/chart">
            <c:ext xmlns:c16="http://schemas.microsoft.com/office/drawing/2014/chart" uri="{C3380CC4-5D6E-409C-BE32-E72D297353CC}">
              <c16:uniqueId val="{00000004-A629-488A-9DF3-2EF60D8D3FF6}"/>
            </c:ext>
          </c:extLst>
        </c:ser>
        <c:dLbls>
          <c:showLegendKey val="0"/>
          <c:showVal val="0"/>
          <c:showCatName val="0"/>
          <c:showSerName val="0"/>
          <c:showPercent val="1"/>
          <c:showBubbleSize val="0"/>
          <c:showLeaderLines val="1"/>
        </c:dLbls>
        <c:firstSliceAng val="0"/>
        <c:holeSize val="50"/>
      </c:doughnutChart>
    </c:plotArea>
    <c:plotVisOnly val="1"/>
    <c:dispBlanksAs val="gap"/>
    <c:showDLblsOverMax val="0"/>
  </c:chart>
  <c:txPr>
    <a:bodyPr/>
    <a:lstStyle/>
    <a:p>
      <a:pPr>
        <a:defRPr sz="1800"/>
      </a:pPr>
      <a:endParaRPr lang="ru-RU"/>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plotArea>
      <c:layout/>
      <c:doughnutChart>
        <c:varyColors val="1"/>
        <c:ser>
          <c:idx val="0"/>
          <c:order val="0"/>
          <c:tx>
            <c:strRef>
              <c:f>Лист1!$B$1</c:f>
              <c:strCache>
                <c:ptCount val="1"/>
                <c:pt idx="0">
                  <c:v>Столбец1</c:v>
                </c:pt>
              </c:strCache>
            </c:strRef>
          </c:tx>
          <c:dPt>
            <c:idx val="0"/>
            <c:bubble3D val="0"/>
            <c:extLst xmlns:c16r2="http://schemas.microsoft.com/office/drawing/2015/06/chart">
              <c:ext xmlns:c16="http://schemas.microsoft.com/office/drawing/2014/chart" uri="{C3380CC4-5D6E-409C-BE32-E72D297353CC}">
                <c16:uniqueId val="{00000002-BFAB-45D3-AC98-F118F10E4705}"/>
              </c:ext>
            </c:extLst>
          </c:dPt>
          <c:dPt>
            <c:idx val="1"/>
            <c:bubble3D val="0"/>
            <c:extLst xmlns:c16r2="http://schemas.microsoft.com/office/drawing/2015/06/chart">
              <c:ext xmlns:c16="http://schemas.microsoft.com/office/drawing/2014/chart" uri="{C3380CC4-5D6E-409C-BE32-E72D297353CC}">
                <c16:uniqueId val="{00000001-BFAB-45D3-AC98-F118F10E4705}"/>
              </c:ext>
            </c:extLst>
          </c:dPt>
          <c:dLbls>
            <c:dLbl>
              <c:idx val="0"/>
              <c:layout>
                <c:manualLayout>
                  <c:x val="0.157988495301579"/>
                  <c:y val="-0.0805896115872946"/>
                </c:manualLayout>
              </c:layout>
              <c:tx>
                <c:rich>
                  <a:bodyPr/>
                  <a:lstStyle/>
                  <a:p>
                    <a:r>
                      <a:rPr lang="en-US" dirty="0" smtClean="0">
                        <a:solidFill>
                          <a:schemeClr val="tx1"/>
                        </a:solidFill>
                      </a:rPr>
                      <a:t>41%</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BFAB-45D3-AC98-F118F10E4705}"/>
                </c:ext>
              </c:extLst>
            </c:dLbl>
            <c:dLbl>
              <c:idx val="1"/>
              <c:layout>
                <c:manualLayout>
                  <c:x val="-0.14480294014205"/>
                  <c:y val="-0.0272790237404434"/>
                </c:manualLayout>
              </c:layout>
              <c:tx>
                <c:rich>
                  <a:bodyPr/>
                  <a:lstStyle/>
                  <a:p>
                    <a:r>
                      <a:rPr lang="en-US" dirty="0" smtClean="0">
                        <a:solidFill>
                          <a:schemeClr val="tx1"/>
                        </a:solidFill>
                      </a:rPr>
                      <a:t>59%</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BFAB-45D3-AC98-F118F10E4705}"/>
                </c:ext>
              </c:extLst>
            </c:dLbl>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Лист1!$A$2:$A$3</c:f>
              <c:strCache>
                <c:ptCount val="2"/>
                <c:pt idx="0">
                  <c:v>Belarusbank</c:v>
                </c:pt>
                <c:pt idx="1">
                  <c:v>Banking system</c:v>
                </c:pt>
              </c:strCache>
            </c:strRef>
          </c:cat>
          <c:val>
            <c:numRef>
              <c:f>Лист1!$B$2:$B$3</c:f>
              <c:numCache>
                <c:formatCode>General</c:formatCode>
                <c:ptCount val="2"/>
                <c:pt idx="0">
                  <c:v>43.0</c:v>
                </c:pt>
                <c:pt idx="1">
                  <c:v>58.0</c:v>
                </c:pt>
              </c:numCache>
            </c:numRef>
          </c:val>
          <c:extLst xmlns:c16r2="http://schemas.microsoft.com/office/drawing/2015/06/chart">
            <c:ext xmlns:c16="http://schemas.microsoft.com/office/drawing/2014/chart" uri="{C3380CC4-5D6E-409C-BE32-E72D297353CC}">
              <c16:uniqueId val="{00000000-BFAB-45D3-AC98-F118F10E4705}"/>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ru-RU"/>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147368939204775"/>
          <c:y val="0.232047359730277"/>
          <c:w val="0.573345260867604"/>
          <c:h val="0.749719158496732"/>
        </c:manualLayout>
      </c:layout>
      <c:doughnutChart>
        <c:varyColors val="1"/>
        <c:ser>
          <c:idx val="0"/>
          <c:order val="0"/>
          <c:tx>
            <c:strRef>
              <c:f>Лист1!$B$1</c:f>
              <c:strCache>
                <c:ptCount val="1"/>
                <c:pt idx="0">
                  <c:v>Loan portfolio structure</c:v>
                </c:pt>
              </c:strCache>
            </c:strRef>
          </c:tx>
          <c:explosion val="1"/>
          <c:dPt>
            <c:idx val="0"/>
            <c:bubble3D val="0"/>
            <c:extLst xmlns:c16r2="http://schemas.microsoft.com/office/drawing/2015/06/chart">
              <c:ext xmlns:c16="http://schemas.microsoft.com/office/drawing/2014/chart" uri="{C3380CC4-5D6E-409C-BE32-E72D297353CC}">
                <c16:uniqueId val="{00000001-2F52-4062-8EE0-E9CFE269D360}"/>
              </c:ext>
            </c:extLst>
          </c:dPt>
          <c:dPt>
            <c:idx val="1"/>
            <c:bubble3D val="0"/>
            <c:extLst xmlns:c16r2="http://schemas.microsoft.com/office/drawing/2015/06/chart">
              <c:ext xmlns:c16="http://schemas.microsoft.com/office/drawing/2014/chart" uri="{C3380CC4-5D6E-409C-BE32-E72D297353CC}">
                <c16:uniqueId val="{00000003-2F52-4062-8EE0-E9CFE269D360}"/>
              </c:ext>
            </c:extLst>
          </c:dPt>
          <c:dLbls>
            <c:dLbl>
              <c:idx val="0"/>
              <c:layout>
                <c:manualLayout>
                  <c:x val="0.198777816750458"/>
                  <c:y val="-0.203562623699715"/>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2F52-4062-8EE0-E9CFE269D360}"/>
                </c:ext>
              </c:extLst>
            </c:dLbl>
            <c:dLbl>
              <c:idx val="1"/>
              <c:layout>
                <c:manualLayout>
                  <c:x val="-0.172886149666227"/>
                  <c:y val="0.00778049629476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2F52-4062-8EE0-E9CFE269D360}"/>
                </c:ext>
              </c:extLst>
            </c:dLbl>
            <c:spPr>
              <a:noFill/>
              <a:ln>
                <a:noFill/>
              </a:ln>
              <a:effectLst/>
            </c:spPr>
            <c:txPr>
              <a:bodyPr rot="0" vert="horz"/>
              <a:lstStyle/>
              <a:p>
                <a:pPr>
                  <a:defRPr>
                    <a:solidFill>
                      <a:schemeClr val="tx1"/>
                    </a:solidFill>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Лист1!$A$2:$A$3</c:f>
              <c:strCache>
                <c:ptCount val="2"/>
                <c:pt idx="0">
                  <c:v>SME</c:v>
                </c:pt>
                <c:pt idx="1">
                  <c:v>High profile clients</c:v>
                </c:pt>
              </c:strCache>
            </c:strRef>
          </c:cat>
          <c:val>
            <c:numRef>
              <c:f>Лист1!$B$2:$B$3</c:f>
              <c:numCache>
                <c:formatCode>0%</c:formatCode>
                <c:ptCount val="2"/>
                <c:pt idx="0">
                  <c:v>0.73</c:v>
                </c:pt>
                <c:pt idx="1">
                  <c:v>0.27</c:v>
                </c:pt>
              </c:numCache>
            </c:numRef>
          </c:val>
          <c:extLst xmlns:c16r2="http://schemas.microsoft.com/office/drawing/2015/06/chart">
            <c:ext xmlns:c16="http://schemas.microsoft.com/office/drawing/2014/chart" uri="{C3380CC4-5D6E-409C-BE32-E72D297353CC}">
              <c16:uniqueId val="{00000006-2F52-4062-8EE0-E9CFE269D360}"/>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ru-RU"/>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b="1" dirty="0" err="1">
                <a:latin typeface="Arial" panose="020B0604020202020204" pitchFamily="34" charset="0"/>
                <a:cs typeface="Arial" panose="020B0604020202020204" pitchFamily="34" charset="0"/>
              </a:rPr>
              <a:t>Belarusbank</a:t>
            </a:r>
            <a:r>
              <a:rPr lang="en-US" sz="1400" b="1" dirty="0">
                <a:latin typeface="Arial" panose="020B0604020202020204" pitchFamily="34" charset="0"/>
                <a:cs typeface="Arial" panose="020B0604020202020204" pitchFamily="34" charset="0"/>
              </a:rPr>
              <a:t> Loan Portfolio by sectors as of 01.01.2019</a:t>
            </a:r>
          </a:p>
        </c:rich>
      </c:tx>
      <c:layout/>
      <c:overlay val="0"/>
    </c:title>
    <c:autoTitleDeleted val="0"/>
    <c:plotArea>
      <c:layout/>
      <c:pieChart>
        <c:varyColors val="1"/>
        <c:ser>
          <c:idx val="0"/>
          <c:order val="0"/>
          <c:tx>
            <c:strRef>
              <c:f>Лист1!$B$1</c:f>
              <c:strCache>
                <c:ptCount val="1"/>
                <c:pt idx="0">
                  <c:v>Belarusbank Loan Portfolio by sectors as of 01.01.2019</c:v>
                </c:pt>
              </c:strCache>
            </c:strRef>
          </c:tx>
          <c:dPt>
            <c:idx val="0"/>
            <c:bubble3D val="0"/>
            <c:spPr>
              <a:solidFill>
                <a:schemeClr val="bg2">
                  <a:lumMod val="90000"/>
                </a:schemeClr>
              </a:solidFill>
            </c:spPr>
            <c:extLst xmlns:c16r2="http://schemas.microsoft.com/office/drawing/2015/06/chart">
              <c:ext xmlns:c16="http://schemas.microsoft.com/office/drawing/2014/chart" uri="{C3380CC4-5D6E-409C-BE32-E72D297353CC}">
                <c16:uniqueId val="{00000001-246F-4462-A6AA-D66F118FDFCA}"/>
              </c:ext>
            </c:extLst>
          </c:dPt>
          <c:dPt>
            <c:idx val="1"/>
            <c:bubble3D val="0"/>
            <c:spPr>
              <a:solidFill>
                <a:schemeClr val="accent1">
                  <a:lumMod val="40000"/>
                  <a:lumOff val="60000"/>
                </a:schemeClr>
              </a:solidFill>
            </c:spPr>
            <c:extLst xmlns:c16r2="http://schemas.microsoft.com/office/drawing/2015/06/chart">
              <c:ext xmlns:c16="http://schemas.microsoft.com/office/drawing/2014/chart" uri="{C3380CC4-5D6E-409C-BE32-E72D297353CC}">
                <c16:uniqueId val="{00000003-246F-4462-A6AA-D66F118FDFCA}"/>
              </c:ext>
            </c:extLst>
          </c:dPt>
          <c:dPt>
            <c:idx val="2"/>
            <c:bubble3D val="0"/>
            <c:spPr>
              <a:solidFill>
                <a:srgbClr val="0070C0"/>
              </a:solidFill>
            </c:spPr>
            <c:extLst xmlns:c16r2="http://schemas.microsoft.com/office/drawing/2015/06/chart">
              <c:ext xmlns:c16="http://schemas.microsoft.com/office/drawing/2014/chart" uri="{C3380CC4-5D6E-409C-BE32-E72D297353CC}">
                <c16:uniqueId val="{00000005-246F-4462-A6AA-D66F118FDFCA}"/>
              </c:ext>
            </c:extLst>
          </c:dPt>
          <c:dPt>
            <c:idx val="3"/>
            <c:bubble3D val="0"/>
            <c:spPr>
              <a:solidFill>
                <a:schemeClr val="bg1">
                  <a:lumMod val="75000"/>
                </a:schemeClr>
              </a:solidFill>
            </c:spPr>
            <c:extLst xmlns:c16r2="http://schemas.microsoft.com/office/drawing/2015/06/chart">
              <c:ext xmlns:c16="http://schemas.microsoft.com/office/drawing/2014/chart" uri="{C3380CC4-5D6E-409C-BE32-E72D297353CC}">
                <c16:uniqueId val="{00000007-246F-4462-A6AA-D66F118FDFCA}"/>
              </c:ext>
            </c:extLst>
          </c:dPt>
          <c:dPt>
            <c:idx val="4"/>
            <c:bubble3D val="0"/>
            <c:spPr>
              <a:solidFill>
                <a:srgbClr val="FFC000"/>
              </a:solidFill>
            </c:spPr>
            <c:extLst xmlns:c16r2="http://schemas.microsoft.com/office/drawing/2015/06/chart">
              <c:ext xmlns:c16="http://schemas.microsoft.com/office/drawing/2014/chart" uri="{C3380CC4-5D6E-409C-BE32-E72D297353CC}">
                <c16:uniqueId val="{00000009-246F-4462-A6AA-D66F118FDFCA}"/>
              </c:ext>
            </c:extLst>
          </c:dPt>
          <c:dPt>
            <c:idx val="5"/>
            <c:bubble3D val="0"/>
            <c:spPr>
              <a:solidFill>
                <a:srgbClr val="92D050"/>
              </a:solidFill>
            </c:spPr>
            <c:extLst xmlns:c16r2="http://schemas.microsoft.com/office/drawing/2015/06/chart">
              <c:ext xmlns:c16="http://schemas.microsoft.com/office/drawing/2014/chart" uri="{C3380CC4-5D6E-409C-BE32-E72D297353CC}">
                <c16:uniqueId val="{0000000B-246F-4462-A6AA-D66F118FDFCA}"/>
              </c:ext>
            </c:extLst>
          </c:dPt>
          <c:dLbls>
            <c:dLbl>
              <c:idx val="0"/>
              <c:layout>
                <c:manualLayout>
                  <c:x val="-0.119977409917417"/>
                  <c:y val="-0.13272894957024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246F-4462-A6AA-D66F118FDFCA}"/>
                </c:ext>
              </c:extLst>
            </c:dLbl>
            <c:dLbl>
              <c:idx val="3"/>
              <c:layout>
                <c:manualLayout>
                  <c:x val="0.0860102845715555"/>
                  <c:y val="0.0326817271367359"/>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246F-4462-A6AA-D66F118FDFCA}"/>
                </c:ext>
              </c:extLst>
            </c:dLbl>
            <c:dLbl>
              <c:idx val="4"/>
              <c:layout>
                <c:manualLayout>
                  <c:x val="0.0737814845969495"/>
                  <c:y val="0.0711848076874319"/>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246F-4462-A6AA-D66F118FDFCA}"/>
                </c:ext>
              </c:extLst>
            </c:dLbl>
            <c:spPr>
              <a:noFill/>
              <a:ln>
                <a:noFill/>
              </a:ln>
              <a:effectLst/>
            </c:spPr>
            <c:txPr>
              <a:bodyPr/>
              <a:lstStyle/>
              <a:p>
                <a:pPr>
                  <a:defRPr sz="1200" b="1">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Лист1!$A$2:$A$7</c:f>
              <c:strCache>
                <c:ptCount val="6"/>
                <c:pt idx="0">
                  <c:v>Industry</c:v>
                </c:pt>
                <c:pt idx="1">
                  <c:v>Agriculture</c:v>
                </c:pt>
                <c:pt idx="2">
                  <c:v>Construction</c:v>
                </c:pt>
                <c:pt idx="3">
                  <c:v>Trade and Foodservice industry</c:v>
                </c:pt>
                <c:pt idx="4">
                  <c:v>Transport</c:v>
                </c:pt>
                <c:pt idx="5">
                  <c:v>Other</c:v>
                </c:pt>
              </c:strCache>
            </c:strRef>
          </c:cat>
          <c:val>
            <c:numRef>
              <c:f>Лист1!$B$2:$B$7</c:f>
              <c:numCache>
                <c:formatCode>0%</c:formatCode>
                <c:ptCount val="6"/>
                <c:pt idx="0">
                  <c:v>0.7257</c:v>
                </c:pt>
                <c:pt idx="1">
                  <c:v>0.05</c:v>
                </c:pt>
                <c:pt idx="2">
                  <c:v>0.0146</c:v>
                </c:pt>
                <c:pt idx="3">
                  <c:v>0.0733</c:v>
                </c:pt>
                <c:pt idx="4">
                  <c:v>0.0499</c:v>
                </c:pt>
                <c:pt idx="5">
                  <c:v>0.0935</c:v>
                </c:pt>
              </c:numCache>
            </c:numRef>
          </c:val>
          <c:extLst xmlns:c16r2="http://schemas.microsoft.com/office/drawing/2015/06/chart">
            <c:ext xmlns:c16="http://schemas.microsoft.com/office/drawing/2014/chart" uri="{C3380CC4-5D6E-409C-BE32-E72D297353CC}">
              <c16:uniqueId val="{0000000C-246F-4462-A6AA-D66F118FDFCA}"/>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21707560726404"/>
          <c:y val="0.141551938338277"/>
          <c:w val="0.360623409785069"/>
          <c:h val="0.858448061661723"/>
        </c:manualLayout>
      </c:layout>
      <c:overlay val="0"/>
      <c:txPr>
        <a:bodyPr/>
        <a:lstStyle/>
        <a:p>
          <a:pPr>
            <a:defRPr sz="1200">
              <a:latin typeface="Arial" panose="020B0604020202020204" pitchFamily="34" charset="0"/>
              <a:cs typeface="Arial" panose="020B0604020202020204" pitchFamily="34"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Arial" panose="020B0604020202020204" pitchFamily="34" charset="0"/>
                <a:cs typeface="Arial" panose="020B0604020202020204" pitchFamily="34" charset="0"/>
              </a:defRPr>
            </a:pPr>
            <a:r>
              <a:rPr lang="en-US" sz="1400" dirty="0" smtClean="0">
                <a:latin typeface="Arial" panose="020B0604020202020204" pitchFamily="34" charset="0"/>
                <a:cs typeface="Arial" panose="020B0604020202020204" pitchFamily="34" charset="0"/>
              </a:rPr>
              <a:t>Structure of </a:t>
            </a:r>
            <a:r>
              <a:rPr lang="en-US" sz="1400" dirty="0" err="1" smtClean="0">
                <a:latin typeface="Arial" panose="020B0604020202020204" pitchFamily="34" charset="0"/>
                <a:cs typeface="Arial" panose="020B0604020202020204" pitchFamily="34" charset="0"/>
              </a:rPr>
              <a:t>Belarusbank</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Loan </a:t>
            </a:r>
            <a:r>
              <a:rPr lang="en-US" sz="1400" dirty="0" smtClean="0">
                <a:latin typeface="Arial" panose="020B0604020202020204" pitchFamily="34" charset="0"/>
                <a:cs typeface="Arial" panose="020B0604020202020204" pitchFamily="34" charset="0"/>
              </a:rPr>
              <a:t>Portfolio</a:t>
            </a:r>
          </a:p>
        </c:rich>
      </c:tx>
      <c:layout/>
      <c:overlay val="0"/>
    </c:title>
    <c:autoTitleDeleted val="0"/>
    <c:plotArea>
      <c:layout/>
      <c:pieChart>
        <c:varyColors val="1"/>
        <c:ser>
          <c:idx val="0"/>
          <c:order val="0"/>
          <c:tx>
            <c:strRef>
              <c:f>Лист1!$B$1</c:f>
              <c:strCache>
                <c:ptCount val="1"/>
                <c:pt idx="0">
                  <c:v>Belarusbank Loan Portfolio structure</c:v>
                </c:pt>
              </c:strCache>
            </c:strRef>
          </c:tx>
          <c:explosion val="2"/>
          <c:dPt>
            <c:idx val="0"/>
            <c:bubble3D val="0"/>
            <c:spPr>
              <a:solidFill>
                <a:schemeClr val="accent5">
                  <a:lumMod val="40000"/>
                  <a:lumOff val="60000"/>
                </a:schemeClr>
              </a:solidFill>
            </c:spPr>
            <c:extLst xmlns:c16r2="http://schemas.microsoft.com/office/drawing/2015/06/chart">
              <c:ext xmlns:c16="http://schemas.microsoft.com/office/drawing/2014/chart" uri="{C3380CC4-5D6E-409C-BE32-E72D297353CC}">
                <c16:uniqueId val="{00000001-4114-4856-A2DB-2F704422D5D7}"/>
              </c:ext>
            </c:extLst>
          </c:dPt>
          <c:dPt>
            <c:idx val="1"/>
            <c:bubble3D val="0"/>
            <c:spPr>
              <a:solidFill>
                <a:schemeClr val="bg2">
                  <a:lumMod val="75000"/>
                </a:schemeClr>
              </a:solidFill>
            </c:spPr>
            <c:extLst xmlns:c16r2="http://schemas.microsoft.com/office/drawing/2015/06/chart">
              <c:ext xmlns:c16="http://schemas.microsoft.com/office/drawing/2014/chart" uri="{C3380CC4-5D6E-409C-BE32-E72D297353CC}">
                <c16:uniqueId val="{00000003-4114-4856-A2DB-2F704422D5D7}"/>
              </c:ext>
            </c:extLst>
          </c:dPt>
          <c:dPt>
            <c:idx val="2"/>
            <c:bubble3D val="0"/>
            <c:spPr>
              <a:solidFill>
                <a:schemeClr val="bg1">
                  <a:lumMod val="85000"/>
                </a:schemeClr>
              </a:solidFill>
            </c:spPr>
            <c:extLst xmlns:c16r2="http://schemas.microsoft.com/office/drawing/2015/06/chart">
              <c:ext xmlns:c16="http://schemas.microsoft.com/office/drawing/2014/chart" uri="{C3380CC4-5D6E-409C-BE32-E72D297353CC}">
                <c16:uniqueId val="{00000005-4114-4856-A2DB-2F704422D5D7}"/>
              </c:ext>
            </c:extLst>
          </c:dPt>
          <c:dLbls>
            <c:dLbl>
              <c:idx val="0"/>
              <c:layout>
                <c:manualLayout>
                  <c:x val="-0.140762895031865"/>
                  <c:y val="-0.010760831844530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4114-4856-A2DB-2F704422D5D7}"/>
                </c:ext>
              </c:extLst>
            </c:dLbl>
            <c:dLbl>
              <c:idx val="1"/>
              <c:layout>
                <c:manualLayout>
                  <c:x val="0.166492611932008"/>
                  <c:y val="-0.111132282816858"/>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4114-4856-A2DB-2F704422D5D7}"/>
                </c:ext>
              </c:extLst>
            </c:dLbl>
            <c:dLbl>
              <c:idx val="2"/>
              <c:layout>
                <c:manualLayout>
                  <c:x val="0.0776661179060913"/>
                  <c:y val="0.14644518848887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4114-4856-A2DB-2F704422D5D7}"/>
                </c:ext>
              </c:extLst>
            </c:dLbl>
            <c:numFmt formatCode="0%" sourceLinked="0"/>
            <c:spPr>
              <a:noFill/>
            </c:spPr>
            <c:txPr>
              <a:bodyPr/>
              <a:lstStyle/>
              <a:p>
                <a:pPr>
                  <a:defRPr sz="1200" b="1">
                    <a:latin typeface="Arial" panose="020B0604020202020204" pitchFamily="34" charset="0"/>
                    <a:cs typeface="Arial" panose="020B0604020202020204" pitchFamily="34" charset="0"/>
                  </a:defRPr>
                </a:pPr>
                <a:endParaRPr lang="ru-RU"/>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Лист1!$A$2:$A$4</c:f>
              <c:strCache>
                <c:ptCount val="3"/>
                <c:pt idx="0">
                  <c:v>Investment Loans and Leasing</c:v>
                </c:pt>
                <c:pt idx="1">
                  <c:v>Loans for operation purposes</c:v>
                </c:pt>
                <c:pt idx="2">
                  <c:v>Other</c:v>
                </c:pt>
              </c:strCache>
            </c:strRef>
          </c:cat>
          <c:val>
            <c:numRef>
              <c:f>Лист1!$B$2:$B$4</c:f>
              <c:numCache>
                <c:formatCode>0.00%</c:formatCode>
                <c:ptCount val="3"/>
                <c:pt idx="0" formatCode="0%">
                  <c:v>0.4057</c:v>
                </c:pt>
                <c:pt idx="1">
                  <c:v>0.45</c:v>
                </c:pt>
                <c:pt idx="2">
                  <c:v>0.14</c:v>
                </c:pt>
              </c:numCache>
            </c:numRef>
          </c:val>
          <c:extLst xmlns:c16r2="http://schemas.microsoft.com/office/drawing/2015/06/chart">
            <c:ext xmlns:c16="http://schemas.microsoft.com/office/drawing/2014/chart" uri="{C3380CC4-5D6E-409C-BE32-E72D297353CC}">
              <c16:uniqueId val="{00000006-4114-4856-A2DB-2F704422D5D7}"/>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36943874922988"/>
          <c:y val="0.207855416886238"/>
          <c:w val="0.250821120885558"/>
          <c:h val="0.792144583113762"/>
        </c:manualLayout>
      </c:layout>
      <c:overlay val="0"/>
      <c:txPr>
        <a:bodyPr/>
        <a:lstStyle/>
        <a:p>
          <a:pPr>
            <a:defRPr sz="1200">
              <a:latin typeface="Arial" panose="020B0604020202020204" pitchFamily="34" charset="0"/>
              <a:cs typeface="Arial" panose="020B0604020202020204" pitchFamily="34"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0.05217</cdr:x>
      <cdr:y>0.21057</cdr:y>
    </cdr:from>
    <cdr:to>
      <cdr:x>0.26463</cdr:x>
      <cdr:y>0.52754</cdr:y>
    </cdr:to>
    <cdr:sp macro="" textlink="">
      <cdr:nvSpPr>
        <cdr:cNvPr id="2" name="TextBox 1"/>
        <cdr:cNvSpPr txBox="1"/>
      </cdr:nvSpPr>
      <cdr:spPr>
        <a:xfrm xmlns:a="http://schemas.openxmlformats.org/drawingml/2006/main">
          <a:off x="224193" y="545322"/>
          <a:ext cx="913024" cy="820897"/>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latin typeface="Arial" panose="020B0604020202020204" pitchFamily="34" charset="0"/>
              <a:cs typeface="Arial" panose="020B0604020202020204" pitchFamily="34" charset="0"/>
            </a:rPr>
            <a:t>Other banks</a:t>
          </a:r>
          <a:endParaRPr lang="ru-RU"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0.62148</cdr:x>
      <cdr:y>0.19411</cdr:y>
    </cdr:from>
    <cdr:to>
      <cdr:x>0.97322</cdr:x>
      <cdr:y>0.32691</cdr:y>
    </cdr:to>
    <cdr:sp macro="" textlink="">
      <cdr:nvSpPr>
        <cdr:cNvPr id="3" name="TextBox 1"/>
        <cdr:cNvSpPr txBox="1"/>
      </cdr:nvSpPr>
      <cdr:spPr>
        <a:xfrm xmlns:a="http://schemas.openxmlformats.org/drawingml/2006/main">
          <a:off x="2670733" y="502706"/>
          <a:ext cx="1511564" cy="343924"/>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err="1" smtClean="0">
              <a:latin typeface="Arial" panose="020B0604020202020204" pitchFamily="34" charset="0"/>
              <a:cs typeface="Arial" panose="020B0604020202020204" pitchFamily="34" charset="0"/>
            </a:rPr>
            <a:t>Belarusbank</a:t>
          </a:r>
          <a:endParaRPr lang="ru-RU" sz="1400" dirty="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0.56894</cdr:x>
      <cdr:y>0.14227</cdr:y>
    </cdr:from>
    <cdr:to>
      <cdr:x>1</cdr:x>
      <cdr:y>0.27387</cdr:y>
    </cdr:to>
    <cdr:sp macro="" textlink="">
      <cdr:nvSpPr>
        <cdr:cNvPr id="2" name="TextBox 1"/>
        <cdr:cNvSpPr txBox="1"/>
      </cdr:nvSpPr>
      <cdr:spPr>
        <a:xfrm xmlns:a="http://schemas.openxmlformats.org/drawingml/2006/main">
          <a:off x="2410332" y="374884"/>
          <a:ext cx="1826198" cy="346760"/>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pPr algn="ctr"/>
          <a:r>
            <a:rPr lang="en-US" sz="1400" dirty="0" err="1" smtClean="0">
              <a:latin typeface="Arial" panose="020B0604020202020204" pitchFamily="34" charset="0"/>
              <a:cs typeface="Arial" panose="020B0604020202020204" pitchFamily="34" charset="0"/>
            </a:rPr>
            <a:t>Belarusbank</a:t>
          </a:r>
          <a:endParaRPr lang="ru-RU"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0.06517</cdr:x>
      <cdr:y>0.22873</cdr:y>
    </cdr:from>
    <cdr:to>
      <cdr:x>0.24416</cdr:x>
      <cdr:y>0.44288</cdr:y>
    </cdr:to>
    <cdr:sp macro="" textlink="">
      <cdr:nvSpPr>
        <cdr:cNvPr id="3" name="TextBox 2"/>
        <cdr:cNvSpPr txBox="1"/>
      </cdr:nvSpPr>
      <cdr:spPr>
        <a:xfrm xmlns:a="http://schemas.openxmlformats.org/drawingml/2006/main">
          <a:off x="276090" y="602685"/>
          <a:ext cx="758315" cy="564287"/>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US" sz="1400" dirty="0" smtClean="0">
              <a:latin typeface="Arial" panose="020B0604020202020204" pitchFamily="34" charset="0"/>
              <a:cs typeface="Arial" panose="020B0604020202020204" pitchFamily="34" charset="0"/>
            </a:rPr>
            <a:t>Other banks</a:t>
          </a:r>
          <a:endParaRPr lang="ru-RU" sz="1400" dirty="0">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0.6738</cdr:x>
      <cdr:y>0.40394</cdr:y>
    </cdr:from>
    <cdr:to>
      <cdr:x>0.87182</cdr:x>
      <cdr:y>0.50751</cdr:y>
    </cdr:to>
    <cdr:sp macro="" textlink="">
      <cdr:nvSpPr>
        <cdr:cNvPr id="2" name="TextBox 1"/>
        <cdr:cNvSpPr txBox="1"/>
      </cdr:nvSpPr>
      <cdr:spPr>
        <a:xfrm xmlns:a="http://schemas.openxmlformats.org/drawingml/2006/main">
          <a:off x="3025559" y="1123328"/>
          <a:ext cx="889174" cy="288021"/>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US" sz="1400" dirty="0" smtClean="0">
              <a:solidFill>
                <a:schemeClr val="tx1"/>
              </a:solidFill>
              <a:latin typeface="Arial" panose="020B0604020202020204" pitchFamily="34" charset="0"/>
              <a:cs typeface="Arial" panose="020B0604020202020204" pitchFamily="34" charset="0"/>
            </a:rPr>
            <a:t>SME</a:t>
          </a:r>
          <a:endParaRPr lang="ru-RU" sz="1400" dirty="0">
            <a:solidFill>
              <a:schemeClr val="tx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0.01269</cdr:x>
      <cdr:y>0.17927</cdr:y>
    </cdr:from>
    <cdr:to>
      <cdr:x>0.26824</cdr:x>
      <cdr:y>0.36904</cdr:y>
    </cdr:to>
    <cdr:sp macro="" textlink="">
      <cdr:nvSpPr>
        <cdr:cNvPr id="3" name="TextBox 2"/>
        <cdr:cNvSpPr txBox="1"/>
      </cdr:nvSpPr>
      <cdr:spPr>
        <a:xfrm xmlns:a="http://schemas.openxmlformats.org/drawingml/2006/main">
          <a:off x="56983" y="498540"/>
          <a:ext cx="1147503" cy="527737"/>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US" sz="1400" dirty="0" smtClean="0">
              <a:solidFill>
                <a:schemeClr val="tx1"/>
              </a:solidFill>
              <a:latin typeface="Arial" panose="020B0604020202020204" pitchFamily="34" charset="0"/>
              <a:cs typeface="Arial" panose="020B0604020202020204" pitchFamily="34" charset="0"/>
            </a:rPr>
            <a:t>High profile clients</a:t>
          </a:r>
          <a:endParaRPr lang="ru-RU" sz="1400" dirty="0">
            <a:solidFill>
              <a:schemeClr val="tx1"/>
            </a:solidFill>
            <a:latin typeface="Arial" panose="020B060402020202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0.73077</cdr:x>
      <cdr:y>0.16183</cdr:y>
    </cdr:from>
    <cdr:to>
      <cdr:x>0.86025</cdr:x>
      <cdr:y>0.26869</cdr:y>
    </cdr:to>
    <cdr:sp macro="" textlink="">
      <cdr:nvSpPr>
        <cdr:cNvPr id="4" name="TextBox 57"/>
        <cdr:cNvSpPr txBox="1"/>
      </cdr:nvSpPr>
      <cdr:spPr>
        <a:xfrm xmlns:a="http://schemas.openxmlformats.org/drawingml/2006/main">
          <a:off x="2960348" y="419512"/>
          <a:ext cx="524520" cy="27701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smtClean="0">
              <a:latin typeface="Arial" panose="020B0604020202020204" pitchFamily="34" charset="0"/>
              <a:cs typeface="Arial" panose="020B0604020202020204" pitchFamily="34" charset="0"/>
            </a:rPr>
            <a:t>1460</a:t>
          </a:r>
          <a:endParaRPr lang="ru-RU" sz="1200"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9" y="0"/>
            <a:ext cx="2946400" cy="496888"/>
          </a:xfrm>
          <a:prstGeom prst="rect">
            <a:avLst/>
          </a:prstGeom>
        </p:spPr>
        <p:txBody>
          <a:bodyPr vert="horz" lIns="91440" tIns="45720" rIns="91440" bIns="45720" rtlCol="0"/>
          <a:lstStyle>
            <a:lvl1pPr algn="r">
              <a:defRPr sz="1200"/>
            </a:lvl1pPr>
          </a:lstStyle>
          <a:p>
            <a:fld id="{5C45201F-7F7E-4E89-8B70-BB275273BC92}" type="datetimeFigureOut">
              <a:rPr lang="ru-RU" smtClean="0"/>
              <a:t>28.03.19</a:t>
            </a:fld>
            <a:endParaRPr lang="ru-RU"/>
          </a:p>
        </p:txBody>
      </p:sp>
      <p:sp>
        <p:nvSpPr>
          <p:cNvPr id="4" name="Нижний колонтитул 3"/>
          <p:cNvSpPr>
            <a:spLocks noGrp="1"/>
          </p:cNvSpPr>
          <p:nvPr>
            <p:ph type="ftr" sz="quarter" idx="2"/>
          </p:nvPr>
        </p:nvSpPr>
        <p:spPr>
          <a:xfrm>
            <a:off x="0" y="9428165"/>
            <a:ext cx="2946400" cy="4968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9" y="9428165"/>
            <a:ext cx="2946400" cy="496887"/>
          </a:xfrm>
          <a:prstGeom prst="rect">
            <a:avLst/>
          </a:prstGeom>
        </p:spPr>
        <p:txBody>
          <a:bodyPr vert="horz" lIns="91440" tIns="45720" rIns="91440" bIns="45720" rtlCol="0" anchor="b"/>
          <a:lstStyle>
            <a:lvl1pPr algn="r">
              <a:defRPr sz="1200"/>
            </a:lvl1pPr>
          </a:lstStyle>
          <a:p>
            <a:fld id="{D18BEB01-AF00-441D-83BC-AC60B94F85DA}" type="slidenum">
              <a:rPr lang="ru-RU" smtClean="0"/>
              <a:t>‹#›</a:t>
            </a:fld>
            <a:endParaRPr lang="ru-RU"/>
          </a:p>
        </p:txBody>
      </p:sp>
    </p:spTree>
    <p:extLst>
      <p:ext uri="{BB962C8B-B14F-4D97-AF65-F5344CB8AC3E}">
        <p14:creationId xmlns:p14="http://schemas.microsoft.com/office/powerpoint/2010/main" val="1551477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26FBCFCF-D232-44FE-9B02-83133E5B80F0}" type="datetimeFigureOut">
              <a:rPr lang="ru-RU" smtClean="0"/>
              <a:t>28.03.19</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5"/>
            <a:ext cx="5438140" cy="446698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20C5F7F4-C629-49AF-A492-15F38EC860C9}" type="slidenum">
              <a:rPr lang="ru-RU" smtClean="0"/>
              <a:t>‹#›</a:t>
            </a:fld>
            <a:endParaRPr lang="ru-RU"/>
          </a:p>
        </p:txBody>
      </p:sp>
    </p:spTree>
    <p:extLst>
      <p:ext uri="{BB962C8B-B14F-4D97-AF65-F5344CB8AC3E}">
        <p14:creationId xmlns:p14="http://schemas.microsoft.com/office/powerpoint/2010/main" val="250340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0C5F7F4-C629-49AF-A492-15F38EC860C9}" type="slidenum">
              <a:rPr lang="ru-RU" smtClean="0"/>
              <a:t>1</a:t>
            </a:fld>
            <a:endParaRPr lang="ru-RU"/>
          </a:p>
        </p:txBody>
      </p:sp>
    </p:spTree>
    <p:extLst>
      <p:ext uri="{BB962C8B-B14F-4D97-AF65-F5344CB8AC3E}">
        <p14:creationId xmlns:p14="http://schemas.microsoft.com/office/powerpoint/2010/main" val="2103982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0C5F7F4-C629-49AF-A492-15F38EC860C9}" type="slidenum">
              <a:rPr lang="ru-RU" smtClean="0"/>
              <a:t>10</a:t>
            </a:fld>
            <a:endParaRPr lang="ru-RU"/>
          </a:p>
        </p:txBody>
      </p:sp>
    </p:spTree>
    <p:extLst>
      <p:ext uri="{BB962C8B-B14F-4D97-AF65-F5344CB8AC3E}">
        <p14:creationId xmlns:p14="http://schemas.microsoft.com/office/powerpoint/2010/main" val="3524573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0C5F7F4-C629-49AF-A492-15F38EC860C9}" type="slidenum">
              <a:rPr lang="ru-RU" smtClean="0"/>
              <a:t>11</a:t>
            </a:fld>
            <a:endParaRPr lang="ru-RU"/>
          </a:p>
        </p:txBody>
      </p:sp>
    </p:spTree>
    <p:extLst>
      <p:ext uri="{BB962C8B-B14F-4D97-AF65-F5344CB8AC3E}">
        <p14:creationId xmlns:p14="http://schemas.microsoft.com/office/powerpoint/2010/main" val="1030916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0C5F7F4-C629-49AF-A492-15F38EC860C9}" type="slidenum">
              <a:rPr lang="ru-RU" smtClean="0"/>
              <a:t>12</a:t>
            </a:fld>
            <a:endParaRPr lang="ru-RU"/>
          </a:p>
        </p:txBody>
      </p:sp>
    </p:spTree>
    <p:extLst>
      <p:ext uri="{BB962C8B-B14F-4D97-AF65-F5344CB8AC3E}">
        <p14:creationId xmlns:p14="http://schemas.microsoft.com/office/powerpoint/2010/main" val="1038583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0C5F7F4-C629-49AF-A492-15F38EC860C9}" type="slidenum">
              <a:rPr lang="ru-RU" smtClean="0"/>
              <a:t>13</a:t>
            </a:fld>
            <a:endParaRPr lang="ru-RU"/>
          </a:p>
        </p:txBody>
      </p:sp>
    </p:spTree>
    <p:extLst>
      <p:ext uri="{BB962C8B-B14F-4D97-AF65-F5344CB8AC3E}">
        <p14:creationId xmlns:p14="http://schemas.microsoft.com/office/powerpoint/2010/main" val="4096270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0C5F7F4-C629-49AF-A492-15F38EC860C9}" type="slidenum">
              <a:rPr lang="ru-RU" smtClean="0"/>
              <a:t>14</a:t>
            </a:fld>
            <a:endParaRPr lang="ru-RU"/>
          </a:p>
        </p:txBody>
      </p:sp>
    </p:spTree>
    <p:extLst>
      <p:ext uri="{BB962C8B-B14F-4D97-AF65-F5344CB8AC3E}">
        <p14:creationId xmlns:p14="http://schemas.microsoft.com/office/powerpoint/2010/main" val="23367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0C5F7F4-C629-49AF-A492-15F38EC860C9}" type="slidenum">
              <a:rPr lang="ru-RU" smtClean="0"/>
              <a:t>15</a:t>
            </a:fld>
            <a:endParaRPr lang="ru-RU"/>
          </a:p>
        </p:txBody>
      </p:sp>
    </p:spTree>
    <p:extLst>
      <p:ext uri="{BB962C8B-B14F-4D97-AF65-F5344CB8AC3E}">
        <p14:creationId xmlns:p14="http://schemas.microsoft.com/office/powerpoint/2010/main" val="2086447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0C5F7F4-C629-49AF-A492-15F38EC860C9}" type="slidenum">
              <a:rPr lang="ru-RU" smtClean="0"/>
              <a:t>16</a:t>
            </a:fld>
            <a:endParaRPr lang="ru-RU"/>
          </a:p>
        </p:txBody>
      </p:sp>
    </p:spTree>
    <p:extLst>
      <p:ext uri="{BB962C8B-B14F-4D97-AF65-F5344CB8AC3E}">
        <p14:creationId xmlns:p14="http://schemas.microsoft.com/office/powerpoint/2010/main" val="289320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0C5F7F4-C629-49AF-A492-15F38EC860C9}" type="slidenum">
              <a:rPr lang="ru-RU" smtClean="0"/>
              <a:t>17</a:t>
            </a:fld>
            <a:endParaRPr lang="ru-RU"/>
          </a:p>
        </p:txBody>
      </p:sp>
    </p:spTree>
    <p:extLst>
      <p:ext uri="{BB962C8B-B14F-4D97-AF65-F5344CB8AC3E}">
        <p14:creationId xmlns:p14="http://schemas.microsoft.com/office/powerpoint/2010/main" val="2394094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0C5F7F4-C629-49AF-A492-15F38EC860C9}" type="slidenum">
              <a:rPr lang="ru-RU" smtClean="0"/>
              <a:t>2</a:t>
            </a:fld>
            <a:endParaRPr lang="ru-RU"/>
          </a:p>
        </p:txBody>
      </p:sp>
    </p:spTree>
    <p:extLst>
      <p:ext uri="{BB962C8B-B14F-4D97-AF65-F5344CB8AC3E}">
        <p14:creationId xmlns:p14="http://schemas.microsoft.com/office/powerpoint/2010/main" val="1969850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0C5F7F4-C629-49AF-A492-15F38EC860C9}" type="slidenum">
              <a:rPr lang="ru-RU" smtClean="0"/>
              <a:t>3</a:t>
            </a:fld>
            <a:endParaRPr lang="ru-RU"/>
          </a:p>
        </p:txBody>
      </p:sp>
    </p:spTree>
    <p:extLst>
      <p:ext uri="{BB962C8B-B14F-4D97-AF65-F5344CB8AC3E}">
        <p14:creationId xmlns:p14="http://schemas.microsoft.com/office/powerpoint/2010/main" val="1260747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0C5F7F4-C629-49AF-A492-15F38EC860C9}" type="slidenum">
              <a:rPr lang="ru-RU" smtClean="0"/>
              <a:t>4</a:t>
            </a:fld>
            <a:endParaRPr lang="ru-RU"/>
          </a:p>
        </p:txBody>
      </p:sp>
    </p:spTree>
    <p:extLst>
      <p:ext uri="{BB962C8B-B14F-4D97-AF65-F5344CB8AC3E}">
        <p14:creationId xmlns:p14="http://schemas.microsoft.com/office/powerpoint/2010/main" val="2656091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0C5F7F4-C629-49AF-A492-15F38EC860C9}" type="slidenum">
              <a:rPr lang="ru-RU" smtClean="0"/>
              <a:t>5</a:t>
            </a:fld>
            <a:endParaRPr lang="ru-RU"/>
          </a:p>
        </p:txBody>
      </p:sp>
    </p:spTree>
    <p:extLst>
      <p:ext uri="{BB962C8B-B14F-4D97-AF65-F5344CB8AC3E}">
        <p14:creationId xmlns:p14="http://schemas.microsoft.com/office/powerpoint/2010/main" val="1891952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0C5F7F4-C629-49AF-A492-15F38EC860C9}" type="slidenum">
              <a:rPr lang="ru-RU" smtClean="0"/>
              <a:t>6</a:t>
            </a:fld>
            <a:endParaRPr lang="ru-RU"/>
          </a:p>
        </p:txBody>
      </p:sp>
    </p:spTree>
    <p:extLst>
      <p:ext uri="{BB962C8B-B14F-4D97-AF65-F5344CB8AC3E}">
        <p14:creationId xmlns:p14="http://schemas.microsoft.com/office/powerpoint/2010/main" val="3456270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0C5F7F4-C629-49AF-A492-15F38EC860C9}" type="slidenum">
              <a:rPr lang="ru-RU" smtClean="0"/>
              <a:t>7</a:t>
            </a:fld>
            <a:endParaRPr lang="ru-RU"/>
          </a:p>
        </p:txBody>
      </p:sp>
    </p:spTree>
    <p:extLst>
      <p:ext uri="{BB962C8B-B14F-4D97-AF65-F5344CB8AC3E}">
        <p14:creationId xmlns:p14="http://schemas.microsoft.com/office/powerpoint/2010/main" val="1085808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0C5F7F4-C629-49AF-A492-15F38EC860C9}" type="slidenum">
              <a:rPr lang="ru-RU" smtClean="0"/>
              <a:t>8</a:t>
            </a:fld>
            <a:endParaRPr lang="ru-RU"/>
          </a:p>
        </p:txBody>
      </p:sp>
    </p:spTree>
    <p:extLst>
      <p:ext uri="{BB962C8B-B14F-4D97-AF65-F5344CB8AC3E}">
        <p14:creationId xmlns:p14="http://schemas.microsoft.com/office/powerpoint/2010/main" val="1803463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0C5F7F4-C629-49AF-A492-15F38EC860C9}" type="slidenum">
              <a:rPr lang="ru-RU" smtClean="0"/>
              <a:t>9</a:t>
            </a:fld>
            <a:endParaRPr lang="ru-RU"/>
          </a:p>
        </p:txBody>
      </p:sp>
    </p:spTree>
    <p:extLst>
      <p:ext uri="{BB962C8B-B14F-4D97-AF65-F5344CB8AC3E}">
        <p14:creationId xmlns:p14="http://schemas.microsoft.com/office/powerpoint/2010/main" val="2429457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28.03.19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605198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28.03.19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530104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28.03.19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126550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28.03.19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911246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28.03.19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058591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28.03.19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092135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28.03.19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488871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28.03.19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699539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28.03.19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32146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28.03.19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469388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28.03.19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0405231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28.03.19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483089178"/>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microsoft.com/office/2007/relationships/hdphoto" Target="../media/hdphoto1.wdp"/><Relationship Id="rId6"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34.png"/><Relationship Id="rId12" Type="http://schemas.openxmlformats.org/officeDocument/2006/relationships/image" Target="../media/image35.png"/><Relationship Id="rId13" Type="http://schemas.openxmlformats.org/officeDocument/2006/relationships/image" Target="../media/image36.jpeg"/><Relationship Id="rId14" Type="http://schemas.openxmlformats.org/officeDocument/2006/relationships/image" Target="../media/image37.png"/><Relationship Id="rId15" Type="http://schemas.openxmlformats.org/officeDocument/2006/relationships/image" Target="../media/image38.png"/><Relationship Id="rId16" Type="http://schemas.openxmlformats.org/officeDocument/2006/relationships/image" Target="../media/image39.png"/><Relationship Id="rId17" Type="http://schemas.openxmlformats.org/officeDocument/2006/relationships/image" Target="../media/image40.png"/><Relationship Id="rId18" Type="http://schemas.openxmlformats.org/officeDocument/2006/relationships/image" Target="../media/image41.png"/><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chart" Target="../charts/chart11.xml"/><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jpeg"/><Relationship Id="rId7" Type="http://schemas.openxmlformats.org/officeDocument/2006/relationships/image" Target="../media/image46.png"/><Relationship Id="rId8" Type="http://schemas.openxmlformats.org/officeDocument/2006/relationships/image" Target="../media/image47.gif"/><Relationship Id="rId9" Type="http://schemas.openxmlformats.org/officeDocument/2006/relationships/image" Target="../media/image48.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jpeg"/><Relationship Id="rId7" Type="http://schemas.openxmlformats.org/officeDocument/2006/relationships/image" Target="../media/image53.png"/><Relationship Id="rId8" Type="http://schemas.openxmlformats.org/officeDocument/2006/relationships/image" Target="../media/image54.jpeg"/><Relationship Id="rId9" Type="http://schemas.openxmlformats.org/officeDocument/2006/relationships/image" Target="../media/image55.png"/><Relationship Id="rId10" Type="http://schemas.openxmlformats.org/officeDocument/2006/relationships/image" Target="../media/image56.jpe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1" Type="http://schemas.openxmlformats.org/officeDocument/2006/relationships/image" Target="../media/image60.png"/><Relationship Id="rId12" Type="http://schemas.openxmlformats.org/officeDocument/2006/relationships/image" Target="../media/image23.png"/><Relationship Id="rId13" Type="http://schemas.openxmlformats.org/officeDocument/2006/relationships/image" Target="../media/image22.jpg"/><Relationship Id="rId14" Type="http://schemas.openxmlformats.org/officeDocument/2006/relationships/image" Target="../media/image20.png"/><Relationship Id="rId15" Type="http://schemas.openxmlformats.org/officeDocument/2006/relationships/image" Target="../media/image61.png"/><Relationship Id="rId16" Type="http://schemas.openxmlformats.org/officeDocument/2006/relationships/image" Target="../media/image62.jpeg"/><Relationship Id="rId17" Type="http://schemas.openxmlformats.org/officeDocument/2006/relationships/image" Target="../media/image63.png"/><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7.png"/><Relationship Id="rId4" Type="http://schemas.openxmlformats.org/officeDocument/2006/relationships/chart" Target="../charts/chart12.xml"/><Relationship Id="rId5" Type="http://schemas.openxmlformats.org/officeDocument/2006/relationships/chart" Target="../charts/chart13.xml"/><Relationship Id="rId6" Type="http://schemas.openxmlformats.org/officeDocument/2006/relationships/image" Target="../media/image58.png"/><Relationship Id="rId7" Type="http://schemas.openxmlformats.org/officeDocument/2006/relationships/image" Target="../media/image59.png"/><Relationship Id="rId8" Type="http://schemas.openxmlformats.org/officeDocument/2006/relationships/image" Target="../media/image35.png"/><Relationship Id="rId9" Type="http://schemas.openxmlformats.org/officeDocument/2006/relationships/image" Target="../media/image29.png"/><Relationship Id="rId10"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4" Type="http://schemas.openxmlformats.org/officeDocument/2006/relationships/chart" Target="../charts/chart15.xml"/><Relationship Id="rId5" Type="http://schemas.openxmlformats.org/officeDocument/2006/relationships/image" Target="../media/image64.gif"/><Relationship Id="rId6" Type="http://schemas.openxmlformats.org/officeDocument/2006/relationships/image" Target="../media/image65.gif"/><Relationship Id="rId7" Type="http://schemas.openxmlformats.org/officeDocument/2006/relationships/image" Target="../media/image66.png"/><Relationship Id="rId8" Type="http://schemas.openxmlformats.org/officeDocument/2006/relationships/image" Target="../media/image67.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46" Type="http://schemas.openxmlformats.org/officeDocument/2006/relationships/image" Target="../media/image107.png"/><Relationship Id="rId20" Type="http://schemas.openxmlformats.org/officeDocument/2006/relationships/image" Target="../media/image85.png"/><Relationship Id="rId21" Type="http://schemas.microsoft.com/office/2007/relationships/hdphoto" Target="../media/hdphoto4.wdp"/><Relationship Id="rId22" Type="http://schemas.openxmlformats.org/officeDocument/2006/relationships/image" Target="../media/image40.png"/><Relationship Id="rId23" Type="http://schemas.openxmlformats.org/officeDocument/2006/relationships/image" Target="../media/image86.jpeg"/><Relationship Id="rId24" Type="http://schemas.openxmlformats.org/officeDocument/2006/relationships/image" Target="../media/image41.png"/><Relationship Id="rId25" Type="http://schemas.openxmlformats.org/officeDocument/2006/relationships/image" Target="../media/image43.png"/><Relationship Id="rId26" Type="http://schemas.openxmlformats.org/officeDocument/2006/relationships/image" Target="../media/image87.png"/><Relationship Id="rId27" Type="http://schemas.openxmlformats.org/officeDocument/2006/relationships/image" Target="../media/image88.png"/><Relationship Id="rId28" Type="http://schemas.openxmlformats.org/officeDocument/2006/relationships/image" Target="../media/image89.jpeg"/><Relationship Id="rId29" Type="http://schemas.openxmlformats.org/officeDocument/2006/relationships/image" Target="../media/image90.png"/><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68.png"/><Relationship Id="rId4" Type="http://schemas.openxmlformats.org/officeDocument/2006/relationships/image" Target="../media/image69.jpeg"/><Relationship Id="rId5" Type="http://schemas.openxmlformats.org/officeDocument/2006/relationships/image" Target="../media/image70.png"/><Relationship Id="rId30" Type="http://schemas.openxmlformats.org/officeDocument/2006/relationships/image" Target="../media/image91.png"/><Relationship Id="rId31" Type="http://schemas.openxmlformats.org/officeDocument/2006/relationships/image" Target="../media/image92.png"/><Relationship Id="rId32" Type="http://schemas.openxmlformats.org/officeDocument/2006/relationships/image" Target="../media/image93.png"/><Relationship Id="rId9" Type="http://schemas.openxmlformats.org/officeDocument/2006/relationships/image" Target="../media/image74.png"/><Relationship Id="rId6" Type="http://schemas.openxmlformats.org/officeDocument/2006/relationships/image" Target="../media/image71.png"/><Relationship Id="rId7" Type="http://schemas.openxmlformats.org/officeDocument/2006/relationships/image" Target="../media/image72.jpeg"/><Relationship Id="rId8" Type="http://schemas.openxmlformats.org/officeDocument/2006/relationships/image" Target="../media/image73.jpeg"/><Relationship Id="rId33" Type="http://schemas.openxmlformats.org/officeDocument/2006/relationships/image" Target="../media/image94.jpeg"/><Relationship Id="rId34" Type="http://schemas.openxmlformats.org/officeDocument/2006/relationships/image" Target="../media/image95.png"/><Relationship Id="rId35" Type="http://schemas.openxmlformats.org/officeDocument/2006/relationships/image" Target="../media/image96.jpeg"/><Relationship Id="rId36" Type="http://schemas.openxmlformats.org/officeDocument/2006/relationships/image" Target="../media/image97.jpeg"/><Relationship Id="rId10" Type="http://schemas.openxmlformats.org/officeDocument/2006/relationships/image" Target="../media/image75.jpeg"/><Relationship Id="rId11" Type="http://schemas.openxmlformats.org/officeDocument/2006/relationships/image" Target="../media/image76.jpeg"/><Relationship Id="rId12" Type="http://schemas.openxmlformats.org/officeDocument/2006/relationships/image" Target="../media/image77.png"/><Relationship Id="rId13" Type="http://schemas.openxmlformats.org/officeDocument/2006/relationships/image" Target="../media/image78.png"/><Relationship Id="rId14" Type="http://schemas.openxmlformats.org/officeDocument/2006/relationships/image" Target="../media/image79.png"/><Relationship Id="rId15" Type="http://schemas.openxmlformats.org/officeDocument/2006/relationships/image" Target="../media/image80.png"/><Relationship Id="rId16" Type="http://schemas.openxmlformats.org/officeDocument/2006/relationships/image" Target="../media/image81.jpeg"/><Relationship Id="rId17" Type="http://schemas.openxmlformats.org/officeDocument/2006/relationships/image" Target="../media/image82.png"/><Relationship Id="rId18" Type="http://schemas.openxmlformats.org/officeDocument/2006/relationships/image" Target="../media/image83.jpeg"/><Relationship Id="rId19" Type="http://schemas.openxmlformats.org/officeDocument/2006/relationships/image" Target="../media/image84.jpeg"/><Relationship Id="rId37" Type="http://schemas.openxmlformats.org/officeDocument/2006/relationships/image" Target="../media/image98.png"/><Relationship Id="rId38" Type="http://schemas.openxmlformats.org/officeDocument/2006/relationships/image" Target="../media/image99.png"/><Relationship Id="rId39" Type="http://schemas.openxmlformats.org/officeDocument/2006/relationships/image" Target="../media/image100.jpeg"/><Relationship Id="rId40" Type="http://schemas.openxmlformats.org/officeDocument/2006/relationships/image" Target="../media/image101.png"/><Relationship Id="rId41" Type="http://schemas.openxmlformats.org/officeDocument/2006/relationships/image" Target="../media/image102.png"/><Relationship Id="rId42" Type="http://schemas.openxmlformats.org/officeDocument/2006/relationships/image" Target="../media/image103.png"/><Relationship Id="rId43" Type="http://schemas.openxmlformats.org/officeDocument/2006/relationships/image" Target="../media/image104.png"/><Relationship Id="rId44" Type="http://schemas.openxmlformats.org/officeDocument/2006/relationships/image" Target="../media/image105.png"/><Relationship Id="rId45" Type="http://schemas.openxmlformats.org/officeDocument/2006/relationships/image" Target="../media/image106.png"/></Relationships>
</file>

<file path=ppt/slides/_rels/slide16.xml.rels><?xml version="1.0" encoding="UTF-8" standalone="yes"?>
<Relationships xmlns="http://schemas.openxmlformats.org/package/2006/relationships"><Relationship Id="rId3" Type="http://schemas.openxmlformats.org/officeDocument/2006/relationships/image" Target="../media/image108.jpeg"/><Relationship Id="rId4" Type="http://schemas.openxmlformats.org/officeDocument/2006/relationships/image" Target="../media/image109.png"/><Relationship Id="rId5" Type="http://schemas.openxmlformats.org/officeDocument/2006/relationships/image" Target="../media/image110.png"/><Relationship Id="rId6" Type="http://schemas.openxmlformats.org/officeDocument/2006/relationships/image" Target="../media/image111.png"/><Relationship Id="rId7" Type="http://schemas.openxmlformats.org/officeDocument/2006/relationships/image" Target="../media/image112.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s://www.google.com/url?sa=i&amp;rct=j&amp;q=&amp;esrc=s&amp;source=images&amp;cd=&amp;cad=rja&amp;uact=8&amp;ved=2ahUKEwj9prOk9JXhAhUIEJoKHbTjCQoQjRx6BAgBEAU&amp;url=https://naviny.by/new/20181129/1543500814-predstavlen-talisman-evropeyskih-igr-2019-lisenok-lesik&amp;psig=AOvVaw0cMSL1F8F_L4sYItqPt1Ak&amp;ust=1553349560117257" TargetMode="External"/><Relationship Id="rId5"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5" Type="http://schemas.openxmlformats.org/officeDocument/2006/relationships/chart" Target="../charts/chart7.xml"/><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chart" Target="../charts/chart9.xml"/><Relationship Id="rId5" Type="http://schemas.openxmlformats.org/officeDocument/2006/relationships/chart" Target="../charts/chart10.xml"/><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9" Type="http://schemas.openxmlformats.org/officeDocument/2006/relationships/image" Target="../media/image13.png"/><Relationship Id="rId20" Type="http://schemas.openxmlformats.org/officeDocument/2006/relationships/image" Target="../media/image22.jpg"/><Relationship Id="rId21" Type="http://schemas.openxmlformats.org/officeDocument/2006/relationships/image" Target="../media/image23.png"/><Relationship Id="rId22" Type="http://schemas.openxmlformats.org/officeDocument/2006/relationships/image" Target="../media/image24.png"/><Relationship Id="rId23" Type="http://schemas.openxmlformats.org/officeDocument/2006/relationships/image" Target="../media/image25.png"/><Relationship Id="rId10" Type="http://schemas.openxmlformats.org/officeDocument/2006/relationships/image" Target="../media/image14.jpeg"/><Relationship Id="rId11" Type="http://schemas.openxmlformats.org/officeDocument/2006/relationships/image" Target="../media/image15.png"/><Relationship Id="rId12" Type="http://schemas.openxmlformats.org/officeDocument/2006/relationships/image" Target="../media/image16.jpeg"/><Relationship Id="rId13" Type="http://schemas.openxmlformats.org/officeDocument/2006/relationships/image" Target="../media/image17.png"/><Relationship Id="rId14" Type="http://schemas.openxmlformats.org/officeDocument/2006/relationships/image" Target="../media/image18.jpeg"/><Relationship Id="rId15" Type="http://schemas.openxmlformats.org/officeDocument/2006/relationships/image" Target="../media/image19.png"/><Relationship Id="rId16" Type="http://schemas.microsoft.com/office/2007/relationships/hdphoto" Target="../media/hdphoto2.wdp"/><Relationship Id="rId17" Type="http://schemas.openxmlformats.org/officeDocument/2006/relationships/image" Target="../media/image20.png"/><Relationship Id="rId18" Type="http://schemas.openxmlformats.org/officeDocument/2006/relationships/image" Target="../media/image21.png"/><Relationship Id="rId19" Type="http://schemas.microsoft.com/office/2007/relationships/hdphoto" Target="../media/hdphoto3.wdp"/><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gif"/><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rot="21266370">
            <a:off x="264801" y="406562"/>
            <a:ext cx="8610030" cy="59739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251520" y="281020"/>
            <a:ext cx="8640960" cy="626469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cs typeface="Arial" panose="020B0604020202020204" pitchFamily="34" charset="0"/>
            </a:endParaRPr>
          </a:p>
        </p:txBody>
      </p:sp>
      <p:sp>
        <p:nvSpPr>
          <p:cNvPr id="2" name="Прямоугольник 1"/>
          <p:cNvSpPr/>
          <p:nvPr/>
        </p:nvSpPr>
        <p:spPr>
          <a:xfrm>
            <a:off x="3552710" y="5861130"/>
            <a:ext cx="2808312" cy="523220"/>
          </a:xfrm>
          <a:prstGeom prst="rect">
            <a:avLst/>
          </a:prstGeom>
        </p:spPr>
        <p:txBody>
          <a:bodyPr wrap="square">
            <a:spAutoFit/>
          </a:bodyPr>
          <a:lstStyle/>
          <a:p>
            <a:pPr algn="ctr"/>
            <a:r>
              <a:rPr lang="en-US" sz="1400" i="1" dirty="0" err="1" smtClean="0">
                <a:latin typeface="Arial" panose="020B0604020202020204" pitchFamily="34" charset="0"/>
                <a:cs typeface="Arial" panose="020B0604020202020204" pitchFamily="34" charset="0"/>
              </a:rPr>
              <a:t>Belarusbank</a:t>
            </a:r>
            <a:r>
              <a:rPr lang="en-US" sz="1400" i="1" dirty="0">
                <a:latin typeface="Arial" panose="020B0604020202020204" pitchFamily="34" charset="0"/>
                <a:cs typeface="Arial" panose="020B0604020202020204" pitchFamily="34" charset="0"/>
              </a:rPr>
              <a:t> </a:t>
            </a:r>
            <a:r>
              <a:rPr lang="en-US" sz="1400" i="1" dirty="0" smtClean="0">
                <a:latin typeface="Arial" panose="020B0604020202020204" pitchFamily="34" charset="0"/>
                <a:cs typeface="Arial" panose="020B0604020202020204" pitchFamily="34" charset="0"/>
              </a:rPr>
              <a:t>is a General Partner </a:t>
            </a:r>
          </a:p>
          <a:p>
            <a:pPr algn="ctr"/>
            <a:r>
              <a:rPr lang="en-US" sz="1400" i="1" dirty="0" smtClean="0">
                <a:latin typeface="Arial" panose="020B0604020202020204" pitchFamily="34" charset="0"/>
                <a:cs typeface="Arial" panose="020B0604020202020204" pitchFamily="34" charset="0"/>
              </a:rPr>
              <a:t>of the 2</a:t>
            </a:r>
            <a:r>
              <a:rPr lang="en-US" sz="1400" i="1" baseline="30000" dirty="0" smtClean="0">
                <a:latin typeface="Arial" panose="020B0604020202020204" pitchFamily="34" charset="0"/>
                <a:cs typeface="Arial" panose="020B0604020202020204" pitchFamily="34" charset="0"/>
              </a:rPr>
              <a:t>nd</a:t>
            </a:r>
            <a:r>
              <a:rPr lang="en-US" sz="1400" i="1" dirty="0" smtClean="0">
                <a:latin typeface="Arial" panose="020B0604020202020204" pitchFamily="34" charset="0"/>
                <a:cs typeface="Arial" panose="020B0604020202020204" pitchFamily="34" charset="0"/>
              </a:rPr>
              <a:t> European Games</a:t>
            </a:r>
            <a:endParaRPr lang="en-US" sz="1400" i="1" dirty="0">
              <a:latin typeface="Arial" panose="020B0604020202020204" pitchFamily="34" charset="0"/>
              <a:cs typeface="Arial" panose="020B0604020202020204" pitchFamily="34" charset="0"/>
            </a:endParaRPr>
          </a:p>
        </p:txBody>
      </p:sp>
      <p:pic>
        <p:nvPicPr>
          <p:cNvPr id="5124" name="Picture 4" descr="C:\Users\b00036356\Pictures\Worldwide Expert 2019\Worldwide Expert Conferences 201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9403" y="282486"/>
            <a:ext cx="1645025" cy="556587"/>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b00036356\Pictures\Worldwide Expert 2019\Logo.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504595" y="5662532"/>
            <a:ext cx="2243869" cy="754242"/>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3275856" y="2987823"/>
            <a:ext cx="5472608" cy="661720"/>
          </a:xfrm>
          <a:prstGeom prst="rect">
            <a:avLst/>
          </a:prstGeom>
        </p:spPr>
        <p:txBody>
          <a:bodyPr wrap="square">
            <a:spAutoFit/>
          </a:bodyPr>
          <a:lstStyle/>
          <a:p>
            <a:pPr algn="just">
              <a:spcBef>
                <a:spcPts val="600"/>
              </a:spcBef>
              <a:spcAft>
                <a:spcPts val="600"/>
              </a:spcAft>
            </a:pPr>
            <a:r>
              <a:rPr lang="en-US" sz="1600" dirty="0" smtClean="0">
                <a:latin typeface="Arial" panose="020B0604020202020204" pitchFamily="34" charset="0"/>
                <a:cs typeface="Arial" panose="020B0604020202020204" pitchFamily="34" charset="0"/>
              </a:rPr>
              <a:t>Successful experience of international projects financing. </a:t>
            </a:r>
          </a:p>
          <a:p>
            <a:pPr algn="just"/>
            <a:r>
              <a:rPr lang="en-US" sz="1600" dirty="0" smtClean="0">
                <a:latin typeface="Arial" panose="020B0604020202020204" pitchFamily="34" charset="0"/>
                <a:cs typeface="Arial" panose="020B0604020202020204" pitchFamily="34" charset="0"/>
              </a:rPr>
              <a:t>Demands, challenges, prospects.</a:t>
            </a:r>
            <a:endParaRPr lang="en-US" sz="1600" dirty="0">
              <a:latin typeface="Arial" panose="020B0604020202020204" pitchFamily="34" charset="0"/>
              <a:cs typeface="Arial" panose="020B0604020202020204" pitchFamily="34" charset="0"/>
            </a:endParaRPr>
          </a:p>
        </p:txBody>
      </p:sp>
      <p:pic>
        <p:nvPicPr>
          <p:cNvPr id="13" name="Picture 2" descr="C:\Users\b00036356\Pictures\Правление Беларусбанка\polivk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6456" y="2060848"/>
            <a:ext cx="1645345" cy="2088232"/>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угольник 13"/>
          <p:cNvSpPr/>
          <p:nvPr/>
        </p:nvSpPr>
        <p:spPr>
          <a:xfrm>
            <a:off x="179512" y="4330551"/>
            <a:ext cx="3359496" cy="1077218"/>
          </a:xfrm>
          <a:prstGeom prst="rect">
            <a:avLst/>
          </a:prstGeom>
        </p:spPr>
        <p:txBody>
          <a:bodyPr wrap="square">
            <a:spAutoFit/>
          </a:bodyPr>
          <a:lstStyle/>
          <a:p>
            <a:pPr algn="ctr">
              <a:defRPr/>
            </a:pPr>
            <a:r>
              <a:rPr lang="en-US" sz="1600" b="1" dirty="0" err="1" smtClean="0">
                <a:latin typeface="Arial" panose="020B0604020202020204" pitchFamily="34" charset="0"/>
                <a:cs typeface="Arial" panose="020B0604020202020204" pitchFamily="34" charset="0"/>
              </a:rPr>
              <a:t>Aliaksandr</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Paliuka</a:t>
            </a:r>
            <a:endParaRPr lang="en-US" sz="1600" b="1" dirty="0" smtClean="0">
              <a:latin typeface="Arial" panose="020B0604020202020204" pitchFamily="34" charset="0"/>
              <a:cs typeface="Arial" panose="020B0604020202020204" pitchFamily="34" charset="0"/>
            </a:endParaRPr>
          </a:p>
          <a:p>
            <a:pPr algn="ctr">
              <a:defRPr/>
            </a:pPr>
            <a:endParaRPr lang="en-US" sz="1600" dirty="0" smtClean="0">
              <a:latin typeface="Arial" panose="020B0604020202020204" pitchFamily="34" charset="0"/>
              <a:cs typeface="Arial" panose="020B0604020202020204" pitchFamily="34" charset="0"/>
            </a:endParaRPr>
          </a:p>
          <a:p>
            <a:pPr algn="ctr">
              <a:defRPr/>
            </a:pPr>
            <a:r>
              <a:rPr lang="en-US" sz="1600" dirty="0" smtClean="0">
                <a:latin typeface="Arial" panose="020B0604020202020204" pitchFamily="34" charset="0"/>
                <a:cs typeface="Arial" panose="020B0604020202020204" pitchFamily="34" charset="0"/>
              </a:rPr>
              <a:t>First Deputy Chairman of the Board</a:t>
            </a:r>
            <a:endParaRPr lang="en-US" sz="1600" dirty="0">
              <a:latin typeface="Arial" panose="020B0604020202020204" pitchFamily="34" charset="0"/>
              <a:cs typeface="Arial" panose="020B0604020202020204" pitchFamily="34" charset="0"/>
            </a:endParaRPr>
          </a:p>
        </p:txBody>
      </p:sp>
      <p:sp>
        <p:nvSpPr>
          <p:cNvPr id="11" name="TextBox 10"/>
          <p:cNvSpPr txBox="1"/>
          <p:nvPr/>
        </p:nvSpPr>
        <p:spPr>
          <a:xfrm>
            <a:off x="8894533" y="6581001"/>
            <a:ext cx="269626" cy="276999"/>
          </a:xfrm>
          <a:prstGeom prst="rect">
            <a:avLst/>
          </a:prstGeom>
          <a:noFill/>
        </p:spPr>
        <p:txBody>
          <a:bodyPr wrap="none" rtlCol="0">
            <a:spAutoFit/>
          </a:bodyPr>
          <a:lstStyle/>
          <a:p>
            <a:r>
              <a:rPr lang="ru-RU" sz="1200" dirty="0" smtClean="0">
                <a:latin typeface="Arial" panose="020B0604020202020204" pitchFamily="34" charset="0"/>
                <a:cs typeface="Arial" panose="020B0604020202020204" pitchFamily="34" charset="0"/>
              </a:rPr>
              <a:t>1</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63699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3840655991"/>
              </p:ext>
            </p:extLst>
          </p:nvPr>
        </p:nvGraphicFramePr>
        <p:xfrm>
          <a:off x="4724391" y="3054844"/>
          <a:ext cx="4272136" cy="354416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6481" y="3105254"/>
            <a:ext cx="4495519" cy="738664"/>
          </a:xfrm>
          <a:prstGeom prst="rect">
            <a:avLst/>
          </a:prstGeom>
          <a:noFill/>
        </p:spPr>
        <p:txBody>
          <a:bodyPr wrap="square" rtlCol="0">
            <a:spAutoFit/>
          </a:bodyPr>
          <a:lstStyle/>
          <a:p>
            <a:pPr algn="just"/>
            <a:r>
              <a:rPr lang="en-US" sz="1400" dirty="0" smtClean="0">
                <a:latin typeface="Arial" panose="020B0604020202020204" pitchFamily="34" charset="0"/>
                <a:cs typeface="Arial" panose="020B0604020202020204" pitchFamily="34" charset="0"/>
              </a:rPr>
              <a:t>In December 2018 a syndicated loan in the amount of EUR 151 </a:t>
            </a:r>
            <a:r>
              <a:rPr lang="en-US" sz="1400" dirty="0" err="1" smtClean="0">
                <a:latin typeface="Arial" panose="020B0604020202020204" pitchFamily="34" charset="0"/>
                <a:cs typeface="Arial" panose="020B0604020202020204" pitchFamily="34" charset="0"/>
              </a:rPr>
              <a:t>mln</a:t>
            </a:r>
            <a:r>
              <a:rPr lang="en-US" sz="1400" dirty="0" smtClean="0">
                <a:latin typeface="Arial" panose="020B0604020202020204" pitchFamily="34" charset="0"/>
                <a:cs typeface="Arial" panose="020B0604020202020204" pitchFamily="34" charset="0"/>
              </a:rPr>
              <a:t> was attracted from 14 financial institutions</a:t>
            </a:r>
            <a:endParaRPr lang="ru-RU" sz="1400" dirty="0">
              <a:latin typeface="Arial" panose="020B0604020202020204" pitchFamily="34" charset="0"/>
              <a:cs typeface="Arial" panose="020B0604020202020204" pitchFamily="34" charset="0"/>
            </a:endParaRPr>
          </a:p>
        </p:txBody>
      </p:sp>
      <p:pic>
        <p:nvPicPr>
          <p:cNvPr id="1026" name="Picture 2" descr="C:\Users\b00036356\Pictures\Worldwide Expert 2019\EI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48" y="4182975"/>
            <a:ext cx="1432362" cy="30636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00036356\Pictures\Worldwide Expert 2019\TK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4885" y="4075650"/>
            <a:ext cx="1035916" cy="5325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b00036356\Pictures\Worldwide Expert 2019\ABB.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40" y="4504225"/>
            <a:ext cx="1009791" cy="8002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b00036356\Pictures\Worldwide Expert 2019\Новикомбанк.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1099" y="5058632"/>
            <a:ext cx="1155023" cy="4843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b00036356\Pictures\Worldwide Expert 2019\Национальный стандарт.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5816" y="4182975"/>
            <a:ext cx="1294952" cy="37524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b00036356\Pictures\Worldwide Expert 2019\Совкомбанк.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52408" y="6262924"/>
            <a:ext cx="1497673" cy="2114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b00036356\Pictures\Worldwide Expert 2019\ВБРР.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27917" y="5324836"/>
            <a:ext cx="992454" cy="4850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b00036356\Pictures\Worldwide Expert 2019\Банк ЗЕНИТ.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922" y="5976671"/>
            <a:ext cx="1424468" cy="47191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b00036356\Pictures\Worldwide Expert 2019\Россельхозбанк.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30256" y="4904331"/>
            <a:ext cx="1664418" cy="32678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b00036356\Pictures\Worldwide Expert 2019\uralsib_belyy_14.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4360" r="14042"/>
          <a:stretch/>
        </p:blipFill>
        <p:spPr bwMode="auto">
          <a:xfrm>
            <a:off x="3752133" y="5324836"/>
            <a:ext cx="760421" cy="55227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b00036356\Pictures\Worldwide Expert 2019\altyn bank.png"/>
          <p:cNvPicPr>
            <a:picLocks noChangeAspect="1" noChangeArrowheads="1"/>
          </p:cNvPicPr>
          <p:nvPr/>
        </p:nvPicPr>
        <p:blipFill rotWithShape="1">
          <a:blip r:embed="rId14">
            <a:extLst>
              <a:ext uri="{28A0092B-C50C-407E-A947-70E740481C1C}">
                <a14:useLocalDpi xmlns:a14="http://schemas.microsoft.com/office/drawing/2010/main" val="0"/>
              </a:ext>
            </a:extLst>
          </a:blip>
          <a:srcRect t="18914" b="18310"/>
          <a:stretch/>
        </p:blipFill>
        <p:spPr bwMode="auto">
          <a:xfrm>
            <a:off x="123114" y="5324836"/>
            <a:ext cx="855241" cy="54744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b00036356\Pictures\Worldwide Expert 2019\International Bank of AZERBAIJAN.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47981" y="5596623"/>
            <a:ext cx="1560008" cy="4120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b00036356\Pictures\Worldwide Expert 2019\Алеф-Банк.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87983" y="6078923"/>
            <a:ext cx="1308455" cy="368003"/>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b00036356\Pictures\Worldwide Expert 2019\index.png"/>
          <p:cNvPicPr>
            <a:picLocks noChangeAspect="1" noChangeArrowheads="1"/>
          </p:cNvPicPr>
          <p:nvPr/>
        </p:nvPicPr>
        <p:blipFill rotWithShape="1">
          <a:blip r:embed="rId17">
            <a:extLst>
              <a:ext uri="{28A0092B-C50C-407E-A947-70E740481C1C}">
                <a14:useLocalDpi xmlns:a14="http://schemas.microsoft.com/office/drawing/2010/main" val="0"/>
              </a:ext>
            </a:extLst>
          </a:blip>
          <a:srcRect l="11354" t="22348" r="12871" b="23784"/>
          <a:stretch/>
        </p:blipFill>
        <p:spPr bwMode="auto">
          <a:xfrm>
            <a:off x="917040" y="4567040"/>
            <a:ext cx="1310914" cy="49159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724391" y="1150216"/>
            <a:ext cx="3744416" cy="738664"/>
          </a:xfrm>
          <a:prstGeom prst="rect">
            <a:avLst/>
          </a:prstGeom>
          <a:noFill/>
        </p:spPr>
        <p:txBody>
          <a:bodyPr wrap="square" rtlCol="0">
            <a:spAutoFit/>
          </a:bodyPr>
          <a:lstStyle/>
          <a:p>
            <a:pPr algn="just"/>
            <a:r>
              <a:rPr lang="en-US" sz="1400" dirty="0" smtClean="0">
                <a:latin typeface="Arial" panose="020B0604020202020204" pitchFamily="34" charset="0"/>
                <a:cs typeface="Arial" panose="020B0604020202020204" pitchFamily="34" charset="0"/>
              </a:rPr>
              <a:t>In March 2018 a Loan Agreement regarding provision of post financing was concluded with </a:t>
            </a:r>
            <a:r>
              <a:rPr lang="en-US" sz="1400" b="1" dirty="0" smtClean="0">
                <a:latin typeface="Arial" panose="020B0604020202020204" pitchFamily="34" charset="0"/>
                <a:cs typeface="Arial" panose="020B0604020202020204" pitchFamily="34" charset="0"/>
              </a:rPr>
              <a:t>VTB bank </a:t>
            </a:r>
            <a:r>
              <a:rPr lang="en-US" sz="1400" b="1"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(Russia) </a:t>
            </a:r>
            <a:endParaRPr lang="ru-RU" sz="1400" dirty="0">
              <a:latin typeface="Arial" panose="020B0604020202020204" pitchFamily="34" charset="0"/>
              <a:cs typeface="Arial" panose="020B0604020202020204" pitchFamily="34" charset="0"/>
            </a:endParaRPr>
          </a:p>
        </p:txBody>
      </p:sp>
      <p:pic>
        <p:nvPicPr>
          <p:cNvPr id="3074" name="Picture 2" descr="C:\Users\b00036356\Pictures\Worldwide Expert 2019\VTB.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452320" y="1870036"/>
            <a:ext cx="1219370" cy="562053"/>
          </a:xfrm>
          <a:prstGeom prst="rect">
            <a:avLst/>
          </a:prstGeom>
          <a:noFill/>
          <a:extLst>
            <a:ext uri="{909E8E84-426E-40dd-AFC4-6F175D3DCCD1}">
              <a14:hiddenFill xmlns:a14="http://schemas.microsoft.com/office/drawing/2010/main">
                <a:solidFill>
                  <a:srgbClr val="FFFFFF"/>
                </a:solidFill>
              </a14:hiddenFill>
            </a:ext>
          </a:extLst>
        </p:spPr>
      </p:pic>
      <p:sp>
        <p:nvSpPr>
          <p:cNvPr id="25" name="Прямоугольник 24"/>
          <p:cNvSpPr/>
          <p:nvPr/>
        </p:nvSpPr>
        <p:spPr>
          <a:xfrm>
            <a:off x="4900022" y="3212976"/>
            <a:ext cx="3418676" cy="523220"/>
          </a:xfrm>
          <a:prstGeom prst="rect">
            <a:avLst/>
          </a:prstGeom>
        </p:spPr>
        <p:txBody>
          <a:bodyPr wrap="square">
            <a:spAutoFit/>
          </a:bodyPr>
          <a:lstStyle/>
          <a:p>
            <a:pPr algn="just"/>
            <a:r>
              <a:rPr lang="en-US" sz="1400" dirty="0" smtClean="0">
                <a:latin typeface="Arial" panose="020B0604020202020204" pitchFamily="34" charset="0"/>
                <a:cs typeface="Arial" panose="020B0604020202020204" pitchFamily="34" charset="0"/>
              </a:rPr>
              <a:t>Gross volume of attracted financing in 2018, USD </a:t>
            </a:r>
            <a:r>
              <a:rPr lang="en-US" sz="1400" dirty="0" err="1" smtClean="0">
                <a:latin typeface="Arial" panose="020B0604020202020204" pitchFamily="34" charset="0"/>
                <a:cs typeface="Arial" panose="020B0604020202020204" pitchFamily="34" charset="0"/>
              </a:rPr>
              <a:t>mln</a:t>
            </a:r>
            <a:r>
              <a:rPr lang="en-US" sz="1400" dirty="0" smtClean="0">
                <a:latin typeface="Arial" panose="020B0604020202020204" pitchFamily="34" charset="0"/>
                <a:cs typeface="Arial" panose="020B0604020202020204" pitchFamily="34" charset="0"/>
              </a:rPr>
              <a:t> in equivalent</a:t>
            </a:r>
            <a:r>
              <a:rPr lang="ru-RU" sz="1400" dirty="0" smtClean="0">
                <a:latin typeface="Arial" panose="020B0604020202020204" pitchFamily="34" charset="0"/>
                <a:cs typeface="Arial" panose="020B0604020202020204" pitchFamily="34" charset="0"/>
              </a:rPr>
              <a:t> </a:t>
            </a:r>
            <a:endParaRPr lang="ru-RU" sz="1400" dirty="0">
              <a:latin typeface="Arial" panose="020B0604020202020204" pitchFamily="34" charset="0"/>
              <a:cs typeface="Arial" panose="020B0604020202020204" pitchFamily="34" charset="0"/>
            </a:endParaRPr>
          </a:p>
        </p:txBody>
      </p:sp>
      <p:graphicFrame>
        <p:nvGraphicFramePr>
          <p:cNvPr id="27" name="Таблица 26"/>
          <p:cNvGraphicFramePr>
            <a:graphicFrameLocks noGrp="1"/>
          </p:cNvGraphicFramePr>
          <p:nvPr>
            <p:extLst>
              <p:ext uri="{D42A27DB-BD31-4B8C-83A1-F6EECF244321}">
                <p14:modId xmlns:p14="http://schemas.microsoft.com/office/powerpoint/2010/main" val="1041554043"/>
              </p:ext>
            </p:extLst>
          </p:nvPr>
        </p:nvGraphicFramePr>
        <p:xfrm>
          <a:off x="267080" y="963845"/>
          <a:ext cx="4068328" cy="1812381"/>
        </p:xfrm>
        <a:graphic>
          <a:graphicData uri="http://schemas.openxmlformats.org/drawingml/2006/table">
            <a:tbl>
              <a:tblPr firstRow="1" bandRow="1">
                <a:tableStyleId>{5C22544A-7EE6-4342-B048-85BDC9FD1C3A}</a:tableStyleId>
              </a:tblPr>
              <a:tblGrid>
                <a:gridCol w="2034164">
                  <a:extLst>
                    <a:ext uri="{9D8B030D-6E8A-4147-A177-3AD203B41FA5}">
                      <a16:colId xmlns="" xmlns:a16="http://schemas.microsoft.com/office/drawing/2014/main" val="20000"/>
                    </a:ext>
                  </a:extLst>
                </a:gridCol>
                <a:gridCol w="2034164">
                  <a:extLst>
                    <a:ext uri="{9D8B030D-6E8A-4147-A177-3AD203B41FA5}">
                      <a16:colId xmlns="" xmlns:a16="http://schemas.microsoft.com/office/drawing/2014/main" val="20001"/>
                    </a:ext>
                  </a:extLst>
                </a:gridCol>
              </a:tblGrid>
              <a:tr h="0">
                <a:tc gridSpan="2">
                  <a:txBody>
                    <a:bodyPr/>
                    <a:lstStyle/>
                    <a:p>
                      <a:pPr algn="ctr"/>
                      <a:endParaRPr lang="ru-RU" dirty="0">
                        <a:latin typeface="Arial" panose="020B0604020202020204" pitchFamily="34" charset="0"/>
                        <a:cs typeface="Arial" panose="020B0604020202020204" pitchFamily="34" charset="0"/>
                      </a:endParaRPr>
                    </a:p>
                  </a:txBody>
                  <a:tcPr>
                    <a:solidFill>
                      <a:schemeClr val="bg1"/>
                    </a:solidFill>
                  </a:tcPr>
                </a:tc>
                <a:tc hMerge="1">
                  <a:txBody>
                    <a:bodyPr/>
                    <a:lstStyle/>
                    <a:p>
                      <a:endParaRPr lang="ru-RU" dirty="0"/>
                    </a:p>
                  </a:txBody>
                  <a:tcPr/>
                </a:tc>
                <a:extLst>
                  <a:ext uri="{0D108BD9-81ED-4DB2-BD59-A6C34878D82A}">
                    <a16:rowId xmlns="" xmlns:a16="http://schemas.microsoft.com/office/drawing/2014/main" val="10000"/>
                  </a:ext>
                </a:extLst>
              </a:tr>
              <a:tr h="357551">
                <a:tc>
                  <a:txBody>
                    <a:bodyPr/>
                    <a:lstStyle/>
                    <a:p>
                      <a:pPr algn="ctr"/>
                      <a:r>
                        <a:rPr lang="en-US" sz="1400" dirty="0" smtClean="0">
                          <a:latin typeface="Arial" panose="020B0604020202020204" pitchFamily="34" charset="0"/>
                          <a:cs typeface="Arial" panose="020B0604020202020204" pitchFamily="34" charset="0"/>
                        </a:rPr>
                        <a:t>NOSTRO</a:t>
                      </a:r>
                      <a:endParaRPr lang="ru-RU" sz="14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r>
                        <a:rPr lang="en-US" sz="1400" dirty="0" smtClean="0">
                          <a:latin typeface="Arial" panose="020B0604020202020204" pitchFamily="34" charset="0"/>
                          <a:cs typeface="Arial" panose="020B0604020202020204" pitchFamily="34" charset="0"/>
                        </a:rPr>
                        <a:t>LORO</a:t>
                      </a:r>
                      <a:endParaRPr lang="ru-RU"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solidFill>
                      <a:srgbClr val="92D050"/>
                    </a:solidFill>
                  </a:tcPr>
                </a:tc>
                <a:extLst>
                  <a:ext uri="{0D108BD9-81ED-4DB2-BD59-A6C34878D82A}">
                    <a16:rowId xmlns="" xmlns:a16="http://schemas.microsoft.com/office/drawing/2014/main" val="10001"/>
                  </a:ext>
                </a:extLst>
              </a:tr>
              <a:tr h="357551">
                <a:tc>
                  <a:txBody>
                    <a:bodyPr/>
                    <a:lstStyle/>
                    <a:p>
                      <a:pPr algn="ctr"/>
                      <a:r>
                        <a:rPr lang="en-US" sz="1400" dirty="0" smtClean="0">
                          <a:latin typeface="Arial" panose="020B0604020202020204" pitchFamily="34" charset="0"/>
                          <a:cs typeface="Arial" panose="020B0604020202020204" pitchFamily="34" charset="0"/>
                        </a:rPr>
                        <a:t>81 accounts</a:t>
                      </a:r>
                      <a:endParaRPr lang="ru-RU" sz="14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pPr algn="ctr"/>
                      <a:r>
                        <a:rPr lang="ru-RU" sz="1400" dirty="0" smtClean="0">
                          <a:latin typeface="Arial" panose="020B0604020202020204" pitchFamily="34" charset="0"/>
                          <a:cs typeface="Arial" panose="020B0604020202020204" pitchFamily="34" charset="0"/>
                        </a:rPr>
                        <a:t>1</a:t>
                      </a:r>
                      <a:r>
                        <a:rPr lang="en-US" sz="1400" dirty="0" smtClean="0">
                          <a:latin typeface="Arial" panose="020B0604020202020204" pitchFamily="34" charset="0"/>
                          <a:cs typeface="Arial" panose="020B0604020202020204" pitchFamily="34" charset="0"/>
                        </a:rPr>
                        <a:t>20</a:t>
                      </a:r>
                      <a:r>
                        <a:rPr lang="ru-RU"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accounts</a:t>
                      </a:r>
                      <a:endParaRPr lang="ru-RU"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 xmlns:a16="http://schemas.microsoft.com/office/drawing/2014/main" val="10002"/>
                  </a:ext>
                </a:extLst>
              </a:tr>
              <a:tr h="715101">
                <a:tc>
                  <a:txBody>
                    <a:bodyPr/>
                    <a:lstStyle/>
                    <a:p>
                      <a:pPr algn="ctr"/>
                      <a:r>
                        <a:rPr lang="en-US" sz="1400" dirty="0" smtClean="0">
                          <a:latin typeface="Arial" panose="020B0604020202020204" pitchFamily="34" charset="0"/>
                          <a:cs typeface="Arial" panose="020B0604020202020204" pitchFamily="34" charset="0"/>
                        </a:rPr>
                        <a:t>In </a:t>
                      </a:r>
                      <a:r>
                        <a:rPr lang="ru-RU" sz="1400" dirty="0" smtClean="0">
                          <a:latin typeface="Arial" panose="020B0604020202020204" pitchFamily="34" charset="0"/>
                          <a:cs typeface="Arial" panose="020B0604020202020204" pitchFamily="34" charset="0"/>
                        </a:rPr>
                        <a:t>3</a:t>
                      </a:r>
                      <a:r>
                        <a:rPr lang="en-US" sz="1400" dirty="0" smtClean="0">
                          <a:latin typeface="Arial" panose="020B0604020202020204" pitchFamily="34" charset="0"/>
                          <a:cs typeface="Arial" panose="020B0604020202020204" pitchFamily="34" charset="0"/>
                        </a:rPr>
                        <a:t>7 banks</a:t>
                      </a:r>
                      <a:endParaRPr lang="ru-RU" sz="1400" dirty="0" smtClean="0">
                        <a:latin typeface="Arial" panose="020B0604020202020204" pitchFamily="34" charset="0"/>
                        <a:cs typeface="Arial" panose="020B0604020202020204" pitchFamily="34" charset="0"/>
                      </a:endParaRPr>
                    </a:p>
                    <a:p>
                      <a:pPr algn="ctr"/>
                      <a:r>
                        <a:rPr lang="en-US" sz="1400" dirty="0" smtClean="0">
                          <a:latin typeface="Arial" panose="020B0604020202020204" pitchFamily="34" charset="0"/>
                          <a:cs typeface="Arial" panose="020B0604020202020204" pitchFamily="34" charset="0"/>
                        </a:rPr>
                        <a:t>In </a:t>
                      </a:r>
                      <a:r>
                        <a:rPr lang="ru-RU" sz="1400" dirty="0" smtClean="0">
                          <a:latin typeface="Arial" panose="020B0604020202020204" pitchFamily="34" charset="0"/>
                          <a:cs typeface="Arial" panose="020B0604020202020204" pitchFamily="34" charset="0"/>
                        </a:rPr>
                        <a:t>13 </a:t>
                      </a:r>
                      <a:r>
                        <a:rPr lang="en-US" sz="1400" dirty="0" smtClean="0">
                          <a:latin typeface="Arial" panose="020B0604020202020204" pitchFamily="34" charset="0"/>
                          <a:cs typeface="Arial" panose="020B0604020202020204" pitchFamily="34" charset="0"/>
                        </a:rPr>
                        <a:t>countries</a:t>
                      </a:r>
                      <a:endParaRPr lang="ru-RU" sz="1400" dirty="0" smtClean="0">
                        <a:latin typeface="Arial" panose="020B0604020202020204" pitchFamily="34" charset="0"/>
                        <a:cs typeface="Arial" panose="020B0604020202020204" pitchFamily="34" charset="0"/>
                      </a:endParaRPr>
                    </a:p>
                    <a:p>
                      <a:pPr algn="ctr"/>
                      <a:r>
                        <a:rPr lang="en-US" sz="1400" baseline="0" dirty="0" smtClean="0">
                          <a:latin typeface="Arial" panose="020B0604020202020204" pitchFamily="34" charset="0"/>
                          <a:cs typeface="Arial" panose="020B0604020202020204" pitchFamily="34" charset="0"/>
                        </a:rPr>
                        <a:t>In </a:t>
                      </a:r>
                      <a:r>
                        <a:rPr lang="ru-RU" sz="1400" baseline="0" dirty="0" smtClean="0">
                          <a:latin typeface="Arial" panose="020B0604020202020204" pitchFamily="34" charset="0"/>
                          <a:cs typeface="Arial" panose="020B0604020202020204" pitchFamily="34" charset="0"/>
                        </a:rPr>
                        <a:t>15 </a:t>
                      </a:r>
                      <a:r>
                        <a:rPr lang="en-US" sz="1400" baseline="0" dirty="0" smtClean="0">
                          <a:latin typeface="Arial" panose="020B0604020202020204" pitchFamily="34" charset="0"/>
                          <a:cs typeface="Arial" panose="020B0604020202020204" pitchFamily="34" charset="0"/>
                        </a:rPr>
                        <a:t>currencies</a:t>
                      </a:r>
                      <a:endParaRPr lang="ru-RU" sz="14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pPr algn="ctr"/>
                      <a:r>
                        <a:rPr lang="ru-RU" sz="1400" dirty="0" smtClean="0">
                          <a:latin typeface="Arial" panose="020B0604020202020204" pitchFamily="34" charset="0"/>
                          <a:cs typeface="Arial" panose="020B0604020202020204" pitchFamily="34" charset="0"/>
                        </a:rPr>
                        <a:t>8</a:t>
                      </a:r>
                      <a:r>
                        <a:rPr lang="en-US" sz="1400" dirty="0" smtClean="0">
                          <a:latin typeface="Arial" panose="020B0604020202020204" pitchFamily="34" charset="0"/>
                          <a:cs typeface="Arial" panose="020B0604020202020204" pitchFamily="34" charset="0"/>
                        </a:rPr>
                        <a:t>9</a:t>
                      </a:r>
                      <a:r>
                        <a:rPr lang="ru-RU" sz="1400" dirty="0" smtClean="0">
                          <a:latin typeface="Arial" panose="020B0604020202020204" pitchFamily="34" charset="0"/>
                          <a:cs typeface="Arial" panose="020B0604020202020204" pitchFamily="34" charset="0"/>
                        </a:rPr>
                        <a:t> – </a:t>
                      </a:r>
                      <a:r>
                        <a:rPr lang="en-US" sz="1400" dirty="0" smtClean="0">
                          <a:latin typeface="Arial" panose="020B0604020202020204" pitchFamily="34" charset="0"/>
                          <a:cs typeface="Arial" panose="020B0604020202020204" pitchFamily="34" charset="0"/>
                        </a:rPr>
                        <a:t>banks-residents</a:t>
                      </a:r>
                      <a:endParaRPr lang="ru-RU" sz="1400" dirty="0" smtClean="0">
                        <a:latin typeface="Arial" panose="020B0604020202020204" pitchFamily="34" charset="0"/>
                        <a:cs typeface="Arial" panose="020B0604020202020204" pitchFamily="34" charset="0"/>
                      </a:endParaRPr>
                    </a:p>
                    <a:p>
                      <a:pPr algn="ctr"/>
                      <a:r>
                        <a:rPr lang="ru-RU" sz="1400" dirty="0" smtClean="0">
                          <a:latin typeface="Arial" panose="020B0604020202020204" pitchFamily="34" charset="0"/>
                          <a:cs typeface="Arial" panose="020B0604020202020204" pitchFamily="34" charset="0"/>
                        </a:rPr>
                        <a:t>3</a:t>
                      </a:r>
                      <a:r>
                        <a:rPr lang="en-US" sz="1400" dirty="0" smtClean="0">
                          <a:latin typeface="Arial" panose="020B0604020202020204" pitchFamily="34" charset="0"/>
                          <a:cs typeface="Arial" panose="020B0604020202020204" pitchFamily="34" charset="0"/>
                        </a:rPr>
                        <a:t>1</a:t>
                      </a:r>
                      <a:r>
                        <a:rPr lang="ru-RU" sz="1400" baseline="0" dirty="0" smtClean="0">
                          <a:latin typeface="Arial" panose="020B0604020202020204" pitchFamily="34" charset="0"/>
                          <a:cs typeface="Arial" panose="020B0604020202020204" pitchFamily="34" charset="0"/>
                        </a:rPr>
                        <a:t> – </a:t>
                      </a:r>
                      <a:r>
                        <a:rPr lang="en-US" sz="1400" baseline="0" dirty="0" smtClean="0">
                          <a:latin typeface="Arial" panose="020B0604020202020204" pitchFamily="34" charset="0"/>
                          <a:cs typeface="Arial" panose="020B0604020202020204" pitchFamily="34" charset="0"/>
                        </a:rPr>
                        <a:t>banks-non residents</a:t>
                      </a:r>
                      <a:endParaRPr lang="ru-RU" sz="1400" dirty="0" smtClean="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 xmlns:a16="http://schemas.microsoft.com/office/drawing/2014/main" val="10003"/>
                  </a:ext>
                </a:extLst>
              </a:tr>
            </a:tbl>
          </a:graphicData>
        </a:graphic>
      </p:graphicFrame>
      <p:sp>
        <p:nvSpPr>
          <p:cNvPr id="28" name="Прямоугольник 27"/>
          <p:cNvSpPr/>
          <p:nvPr/>
        </p:nvSpPr>
        <p:spPr>
          <a:xfrm>
            <a:off x="333457" y="908050"/>
            <a:ext cx="3418676" cy="307777"/>
          </a:xfrm>
          <a:prstGeom prst="rect">
            <a:avLst/>
          </a:prstGeom>
        </p:spPr>
        <p:txBody>
          <a:bodyPr wrap="square">
            <a:spAutoFit/>
          </a:bodyPr>
          <a:lstStyle/>
          <a:p>
            <a:pPr algn="just"/>
            <a:r>
              <a:rPr lang="en-US" sz="1400" dirty="0" smtClean="0">
                <a:latin typeface="Arial" panose="020B0604020202020204" pitchFamily="34" charset="0"/>
                <a:cs typeface="Arial" panose="020B0604020202020204" pitchFamily="34" charset="0"/>
              </a:rPr>
              <a:t>Correspondence banking</a:t>
            </a:r>
            <a:endParaRPr lang="ru-RU" sz="1400" dirty="0">
              <a:latin typeface="Arial" panose="020B0604020202020204" pitchFamily="34" charset="0"/>
              <a:cs typeface="Arial" panose="020B0604020202020204" pitchFamily="34" charset="0"/>
            </a:endParaRPr>
          </a:p>
        </p:txBody>
      </p:sp>
      <p:sp>
        <p:nvSpPr>
          <p:cNvPr id="29" name="Прямоугольник 28"/>
          <p:cNvSpPr/>
          <p:nvPr/>
        </p:nvSpPr>
        <p:spPr>
          <a:xfrm>
            <a:off x="4496438" y="113669"/>
            <a:ext cx="4527794" cy="307777"/>
          </a:xfrm>
          <a:prstGeom prst="rect">
            <a:avLst/>
          </a:prstGeom>
          <a:noFill/>
        </p:spPr>
        <p:txBody>
          <a:bodyPr wrap="square">
            <a:spAutoFit/>
          </a:bodyPr>
          <a:lstStyle/>
          <a:p>
            <a:pPr algn="r"/>
            <a:r>
              <a:rPr lang="en-US" sz="1400" dirty="0" smtClean="0">
                <a:latin typeface="Arial" panose="020B0604020202020204" pitchFamily="34" charset="0"/>
                <a:cs typeface="Arial" panose="020B0604020202020204" pitchFamily="34" charset="0"/>
              </a:rPr>
              <a:t>International business</a:t>
            </a:r>
            <a:endParaRPr lang="en-US" sz="1400" dirty="0" smtClean="0">
              <a:solidFill>
                <a:srgbClr val="00823B"/>
              </a:solidFill>
              <a:latin typeface="Arial" panose="020B0604020202020204" pitchFamily="34" charset="0"/>
              <a:cs typeface="Arial" panose="020B0604020202020204" pitchFamily="34" charset="0"/>
            </a:endParaRPr>
          </a:p>
        </p:txBody>
      </p:sp>
      <p:sp>
        <p:nvSpPr>
          <p:cNvPr id="26" name="TextBox 25"/>
          <p:cNvSpPr txBox="1"/>
          <p:nvPr/>
        </p:nvSpPr>
        <p:spPr>
          <a:xfrm>
            <a:off x="8789416" y="6557358"/>
            <a:ext cx="354584" cy="276999"/>
          </a:xfrm>
          <a:prstGeom prst="rect">
            <a:avLst/>
          </a:prstGeom>
          <a:noFill/>
        </p:spPr>
        <p:txBody>
          <a:bodyPr wrap="none" rtlCol="0">
            <a:spAutoFit/>
          </a:bodyPr>
          <a:lstStyle/>
          <a:p>
            <a:r>
              <a:rPr lang="ru-RU" sz="1200" dirty="0" smtClean="0">
                <a:latin typeface="Arial" panose="020B0604020202020204" pitchFamily="34" charset="0"/>
                <a:cs typeface="Arial" panose="020B0604020202020204" pitchFamily="34" charset="0"/>
              </a:rPr>
              <a:t>10</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46750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b00036356\Pictures\Worldwide Expert 2019\logo-EI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7585" y="2192662"/>
            <a:ext cx="1195350" cy="55378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313887" y="184665"/>
            <a:ext cx="2632131" cy="307777"/>
          </a:xfrm>
          <a:prstGeom prst="rect">
            <a:avLst/>
          </a:prstGeom>
          <a:solidFill>
            <a:schemeClr val="bg1"/>
          </a:solidFill>
        </p:spPr>
        <p:txBody>
          <a:bodyPr wrap="none">
            <a:spAutoFit/>
          </a:bodyPr>
          <a:lstStyle/>
          <a:p>
            <a:pPr algn="r"/>
            <a:r>
              <a:rPr lang="en-US" sz="1400" dirty="0" smtClean="0">
                <a:latin typeface="Arial" panose="020B0604020202020204" pitchFamily="34" charset="0"/>
                <a:cs typeface="Arial" panose="020B0604020202020204" pitchFamily="34" charset="0"/>
              </a:rPr>
              <a:t>Selected Transactions in 2018 </a:t>
            </a:r>
            <a:endParaRPr lang="ru-RU" sz="1400" dirty="0">
              <a:latin typeface="Arial" panose="020B0604020202020204" pitchFamily="34" charset="0"/>
              <a:cs typeface="Arial" panose="020B0604020202020204" pitchFamily="34" charset="0"/>
            </a:endParaRPr>
          </a:p>
        </p:txBody>
      </p:sp>
      <p:grpSp>
        <p:nvGrpSpPr>
          <p:cNvPr id="13" name="Группа 12"/>
          <p:cNvGrpSpPr/>
          <p:nvPr/>
        </p:nvGrpSpPr>
        <p:grpSpPr>
          <a:xfrm>
            <a:off x="179512" y="2047183"/>
            <a:ext cx="2705100" cy="2787650"/>
            <a:chOff x="179512" y="777267"/>
            <a:chExt cx="2705100" cy="2787650"/>
          </a:xfrm>
        </p:grpSpPr>
        <p:sp>
          <p:nvSpPr>
            <p:cNvPr id="6" name="Прямоугольник 5"/>
            <p:cNvSpPr/>
            <p:nvPr/>
          </p:nvSpPr>
          <p:spPr>
            <a:xfrm>
              <a:off x="1014972" y="3287918"/>
              <a:ext cx="901209" cy="276999"/>
            </a:xfrm>
            <a:prstGeom prst="rect">
              <a:avLst/>
            </a:prstGeom>
          </p:spPr>
          <p:txBody>
            <a:bodyPr wrap="none">
              <a:spAutoFit/>
            </a:bodyPr>
            <a:lstStyle/>
            <a:p>
              <a:r>
                <a:rPr lang="en-US" sz="1200" dirty="0" smtClean="0">
                  <a:solidFill>
                    <a:prstClr val="black"/>
                  </a:solidFill>
                  <a:latin typeface="Arial" panose="020B0604020202020204" pitchFamily="34" charset="0"/>
                  <a:cs typeface="Arial" panose="020B0604020202020204" pitchFamily="34" charset="0"/>
                </a:rPr>
                <a:t>May </a:t>
              </a:r>
              <a:r>
                <a:rPr lang="en-US" sz="1200" dirty="0">
                  <a:solidFill>
                    <a:prstClr val="black"/>
                  </a:solidFill>
                  <a:latin typeface="Arial" panose="020B0604020202020204" pitchFamily="34" charset="0"/>
                  <a:cs typeface="Arial" panose="020B0604020202020204" pitchFamily="34" charset="0"/>
                </a:rPr>
                <a:t>2018 </a:t>
              </a:r>
              <a:endParaRPr lang="ru-RU" sz="1200" dirty="0">
                <a:latin typeface="Arial" panose="020B0604020202020204" pitchFamily="34" charset="0"/>
                <a:cs typeface="Arial" panose="020B0604020202020204" pitchFamily="34" charset="0"/>
              </a:endParaRPr>
            </a:p>
          </p:txBody>
        </p:sp>
        <p:pic>
          <p:nvPicPr>
            <p:cNvPr id="2050" name="Picture 2" descr="C:\Users\b00036356\Pictures\Worldwide Expert 2019\VE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615" y="899551"/>
              <a:ext cx="1317447" cy="279957"/>
            </a:xfrm>
            <a:prstGeom prst="rect">
              <a:avLst/>
            </a:prstGeom>
            <a:noFill/>
            <a:extLst>
              <a:ext uri="{909E8E84-426E-40dd-AFC4-6F175D3DCCD1}">
                <a14:hiddenFill xmlns:a14="http://schemas.microsoft.com/office/drawing/2010/main">
                  <a:solidFill>
                    <a:srgbClr val="FFFFFF"/>
                  </a:solidFill>
                </a14:hiddenFill>
              </a:ext>
            </a:extLst>
          </p:spPr>
        </p:pic>
        <p:sp>
          <p:nvSpPr>
            <p:cNvPr id="9" name="Скругленный прямоугольник 8"/>
            <p:cNvSpPr/>
            <p:nvPr/>
          </p:nvSpPr>
          <p:spPr bwMode="auto">
            <a:xfrm>
              <a:off x="179512" y="777267"/>
              <a:ext cx="2705100" cy="2787650"/>
            </a:xfrm>
            <a:prstGeom prst="roundRect">
              <a:avLst/>
            </a:prstGeom>
            <a:noFill/>
            <a:ln w="9525">
              <a:solidFill>
                <a:srgbClr val="0061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ru-RU" b="1">
                <a:latin typeface="Arial" pitchFamily="34" charset="0"/>
                <a:cs typeface="Arial" pitchFamily="34" charset="0"/>
              </a:endParaRPr>
            </a:p>
          </p:txBody>
        </p:sp>
        <p:pic>
          <p:nvPicPr>
            <p:cNvPr id="10" name="Picture 93"/>
            <p:cNvPicPr>
              <a:picLocks noChangeAspect="1" noChangeArrowheads="1"/>
            </p:cNvPicPr>
            <p:nvPr/>
          </p:nvPicPr>
          <p:blipFill>
            <a:blip r:embed="rId5">
              <a:extLst>
                <a:ext uri="{28A0092B-C50C-407E-A947-70E740481C1C}">
                  <a14:useLocalDpi xmlns:a14="http://schemas.microsoft.com/office/drawing/2010/main" val="0"/>
                </a:ext>
              </a:extLst>
            </a:blip>
            <a:srcRect t="14174" b="10124"/>
            <a:stretch>
              <a:fillRect/>
            </a:stretch>
          </p:blipFill>
          <p:spPr bwMode="auto">
            <a:xfrm>
              <a:off x="1620065" y="925124"/>
              <a:ext cx="1080577" cy="254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14048" y="1210488"/>
              <a:ext cx="2544736" cy="276999"/>
            </a:xfrm>
            <a:prstGeom prst="rect">
              <a:avLst/>
            </a:prstGeom>
            <a:noFill/>
          </p:spPr>
          <p:txBody>
            <a:bodyPr wrap="none" rtlCol="0">
              <a:spAutoFit/>
            </a:bodyPr>
            <a:lstStyle/>
            <a:p>
              <a:r>
                <a:rPr lang="en-US" sz="1200" dirty="0" smtClean="0">
                  <a:latin typeface="Arial" panose="020B0604020202020204" pitchFamily="34" charset="0"/>
                  <a:cs typeface="Arial" panose="020B0604020202020204" pitchFamily="34" charset="0"/>
                </a:rPr>
                <a:t>The Lender               The Borrower</a:t>
              </a:r>
              <a:endParaRPr lang="ru-RU" sz="1200" dirty="0">
                <a:latin typeface="Arial" panose="020B0604020202020204" pitchFamily="34" charset="0"/>
                <a:cs typeface="Arial" panose="020B0604020202020204" pitchFamily="34" charset="0"/>
              </a:endParaRPr>
            </a:p>
          </p:txBody>
        </p:sp>
        <p:sp>
          <p:nvSpPr>
            <p:cNvPr id="11" name="Прямоугольник 10"/>
            <p:cNvSpPr/>
            <p:nvPr/>
          </p:nvSpPr>
          <p:spPr>
            <a:xfrm>
              <a:off x="864623" y="2732087"/>
              <a:ext cx="1428596" cy="369332"/>
            </a:xfrm>
            <a:prstGeom prst="rect">
              <a:avLst/>
            </a:prstGeom>
          </p:spPr>
          <p:txBody>
            <a:bodyPr wrap="none">
              <a:spAutoFit/>
            </a:bodyPr>
            <a:lstStyle/>
            <a:p>
              <a:pPr lvl="0" algn="just"/>
              <a:r>
                <a:rPr lang="en-US" dirty="0">
                  <a:solidFill>
                    <a:prstClr val="black"/>
                  </a:solidFill>
                  <a:latin typeface="Arial" panose="020B0604020202020204" pitchFamily="34" charset="0"/>
                  <a:cs typeface="Arial" panose="020B0604020202020204" pitchFamily="34" charset="0"/>
                </a:rPr>
                <a:t>USD 30 </a:t>
              </a:r>
              <a:r>
                <a:rPr lang="en-US" dirty="0" err="1" smtClean="0">
                  <a:solidFill>
                    <a:prstClr val="black"/>
                  </a:solidFill>
                  <a:latin typeface="Arial" panose="020B0604020202020204" pitchFamily="34" charset="0"/>
                  <a:cs typeface="Arial" panose="020B0604020202020204" pitchFamily="34" charset="0"/>
                </a:rPr>
                <a:t>mln</a:t>
              </a:r>
              <a:endParaRPr lang="ru-RU" dirty="0">
                <a:solidFill>
                  <a:prstClr val="black"/>
                </a:solidFill>
                <a:latin typeface="Arial" panose="020B0604020202020204" pitchFamily="34" charset="0"/>
                <a:cs typeface="Arial" panose="020B0604020202020204" pitchFamily="34" charset="0"/>
              </a:endParaRPr>
            </a:p>
          </p:txBody>
        </p:sp>
        <p:sp>
          <p:nvSpPr>
            <p:cNvPr id="12" name="Прямоугольник 11"/>
            <p:cNvSpPr/>
            <p:nvPr/>
          </p:nvSpPr>
          <p:spPr>
            <a:xfrm>
              <a:off x="429410" y="1732510"/>
              <a:ext cx="2164375" cy="307777"/>
            </a:xfrm>
            <a:prstGeom prst="rect">
              <a:avLst/>
            </a:prstGeom>
          </p:spPr>
          <p:txBody>
            <a:bodyPr wrap="none">
              <a:spAutoFit/>
            </a:bodyPr>
            <a:lstStyle/>
            <a:p>
              <a:pPr lvl="0" algn="just"/>
              <a:r>
                <a:rPr lang="en-US" sz="1400" dirty="0">
                  <a:solidFill>
                    <a:prstClr val="black"/>
                  </a:solidFill>
                  <a:latin typeface="Arial" panose="020B0604020202020204" pitchFamily="34" charset="0"/>
                  <a:cs typeface="Arial" panose="020B0604020202020204" pitchFamily="34" charset="0"/>
                </a:rPr>
                <a:t>Credit facility agreement </a:t>
              </a:r>
            </a:p>
          </p:txBody>
        </p:sp>
      </p:grpSp>
      <p:grpSp>
        <p:nvGrpSpPr>
          <p:cNvPr id="15" name="Группа 14"/>
          <p:cNvGrpSpPr/>
          <p:nvPr/>
        </p:nvGrpSpPr>
        <p:grpSpPr>
          <a:xfrm>
            <a:off x="6235840" y="2077505"/>
            <a:ext cx="2705100" cy="2791645"/>
            <a:chOff x="179512" y="777267"/>
            <a:chExt cx="2705100" cy="2791645"/>
          </a:xfrm>
        </p:grpSpPr>
        <p:sp>
          <p:nvSpPr>
            <p:cNvPr id="16" name="Прямоугольник 15"/>
            <p:cNvSpPr/>
            <p:nvPr/>
          </p:nvSpPr>
          <p:spPr>
            <a:xfrm>
              <a:off x="914630" y="3291913"/>
              <a:ext cx="1317990" cy="276999"/>
            </a:xfrm>
            <a:prstGeom prst="rect">
              <a:avLst/>
            </a:prstGeom>
          </p:spPr>
          <p:txBody>
            <a:bodyPr wrap="none">
              <a:spAutoFit/>
            </a:bodyPr>
            <a:lstStyle/>
            <a:p>
              <a:r>
                <a:rPr lang="en-US" sz="1200" dirty="0" smtClean="0">
                  <a:solidFill>
                    <a:prstClr val="black"/>
                  </a:solidFill>
                  <a:latin typeface="Arial" panose="020B0604020202020204" pitchFamily="34" charset="0"/>
                  <a:cs typeface="Arial" panose="020B0604020202020204" pitchFamily="34" charset="0"/>
                </a:rPr>
                <a:t>November </a:t>
              </a:r>
              <a:r>
                <a:rPr lang="en-US" sz="1200" dirty="0">
                  <a:solidFill>
                    <a:prstClr val="black"/>
                  </a:solidFill>
                  <a:latin typeface="Arial" panose="020B0604020202020204" pitchFamily="34" charset="0"/>
                  <a:cs typeface="Arial" panose="020B0604020202020204" pitchFamily="34" charset="0"/>
                </a:rPr>
                <a:t>2018 </a:t>
              </a:r>
              <a:endParaRPr lang="ru-RU" sz="1200" dirty="0">
                <a:latin typeface="Arial" panose="020B0604020202020204" pitchFamily="34" charset="0"/>
                <a:cs typeface="Arial" panose="020B0604020202020204" pitchFamily="34" charset="0"/>
              </a:endParaRPr>
            </a:p>
          </p:txBody>
        </p:sp>
        <p:sp>
          <p:nvSpPr>
            <p:cNvPr id="18" name="Скругленный прямоугольник 17"/>
            <p:cNvSpPr/>
            <p:nvPr/>
          </p:nvSpPr>
          <p:spPr bwMode="auto">
            <a:xfrm>
              <a:off x="179512" y="777267"/>
              <a:ext cx="2705100" cy="2787650"/>
            </a:xfrm>
            <a:prstGeom prst="roundRect">
              <a:avLst/>
            </a:prstGeom>
            <a:noFill/>
            <a:ln w="9525">
              <a:solidFill>
                <a:srgbClr val="0061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ru-RU" b="1">
                <a:latin typeface="Arial" pitchFamily="34" charset="0"/>
                <a:cs typeface="Arial" pitchFamily="34" charset="0"/>
              </a:endParaRPr>
            </a:p>
          </p:txBody>
        </p:sp>
        <p:pic>
          <p:nvPicPr>
            <p:cNvPr id="19" name="Picture 93"/>
            <p:cNvPicPr>
              <a:picLocks noChangeAspect="1" noChangeArrowheads="1"/>
            </p:cNvPicPr>
            <p:nvPr/>
          </p:nvPicPr>
          <p:blipFill>
            <a:blip r:embed="rId5">
              <a:extLst>
                <a:ext uri="{28A0092B-C50C-407E-A947-70E740481C1C}">
                  <a14:useLocalDpi xmlns:a14="http://schemas.microsoft.com/office/drawing/2010/main" val="0"/>
                </a:ext>
              </a:extLst>
            </a:blip>
            <a:srcRect t="14174" b="10124"/>
            <a:stretch>
              <a:fillRect/>
            </a:stretch>
          </p:blipFill>
          <p:spPr bwMode="auto">
            <a:xfrm>
              <a:off x="1620065" y="1042124"/>
              <a:ext cx="1080577" cy="254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224239" y="1470213"/>
              <a:ext cx="2544736" cy="276999"/>
            </a:xfrm>
            <a:prstGeom prst="rect">
              <a:avLst/>
            </a:prstGeom>
            <a:noFill/>
          </p:spPr>
          <p:txBody>
            <a:bodyPr wrap="none" rtlCol="0">
              <a:spAutoFit/>
            </a:bodyPr>
            <a:lstStyle/>
            <a:p>
              <a:r>
                <a:rPr lang="en-US" sz="1200" dirty="0" smtClean="0">
                  <a:latin typeface="Arial" panose="020B0604020202020204" pitchFamily="34" charset="0"/>
                  <a:cs typeface="Arial" panose="020B0604020202020204" pitchFamily="34" charset="0"/>
                </a:rPr>
                <a:t>The Lender               The Borrower</a:t>
              </a:r>
              <a:endParaRPr lang="ru-RU" sz="1200" dirty="0">
                <a:latin typeface="Arial" panose="020B0604020202020204" pitchFamily="34" charset="0"/>
                <a:cs typeface="Arial" panose="020B0604020202020204" pitchFamily="34" charset="0"/>
              </a:endParaRPr>
            </a:p>
          </p:txBody>
        </p:sp>
        <p:sp>
          <p:nvSpPr>
            <p:cNvPr id="21" name="Прямоугольник 20"/>
            <p:cNvSpPr/>
            <p:nvPr/>
          </p:nvSpPr>
          <p:spPr>
            <a:xfrm>
              <a:off x="804024" y="2638329"/>
              <a:ext cx="1428596" cy="369332"/>
            </a:xfrm>
            <a:prstGeom prst="rect">
              <a:avLst/>
            </a:prstGeom>
          </p:spPr>
          <p:txBody>
            <a:bodyPr wrap="none">
              <a:spAutoFit/>
            </a:bodyPr>
            <a:lstStyle/>
            <a:p>
              <a:pPr lvl="0" algn="just"/>
              <a:r>
                <a:rPr lang="en-US" dirty="0" smtClean="0">
                  <a:solidFill>
                    <a:prstClr val="black"/>
                  </a:solidFill>
                  <a:latin typeface="Arial" panose="020B0604020202020204" pitchFamily="34" charset="0"/>
                  <a:cs typeface="Arial" panose="020B0604020202020204" pitchFamily="34" charset="0"/>
                </a:rPr>
                <a:t>EUR 25 </a:t>
              </a:r>
              <a:r>
                <a:rPr lang="en-US" dirty="0" err="1" smtClean="0">
                  <a:solidFill>
                    <a:prstClr val="black"/>
                  </a:solidFill>
                  <a:latin typeface="Arial" panose="020B0604020202020204" pitchFamily="34" charset="0"/>
                  <a:cs typeface="Arial" panose="020B0604020202020204" pitchFamily="34" charset="0"/>
                </a:rPr>
                <a:t>mln</a:t>
              </a:r>
              <a:endParaRPr lang="ru-RU" dirty="0">
                <a:solidFill>
                  <a:prstClr val="black"/>
                </a:solidFill>
                <a:latin typeface="Arial" panose="020B0604020202020204" pitchFamily="34" charset="0"/>
                <a:cs typeface="Arial" panose="020B0604020202020204" pitchFamily="34" charset="0"/>
              </a:endParaRPr>
            </a:p>
          </p:txBody>
        </p:sp>
      </p:grpSp>
      <p:grpSp>
        <p:nvGrpSpPr>
          <p:cNvPr id="26" name="Группа 25"/>
          <p:cNvGrpSpPr/>
          <p:nvPr/>
        </p:nvGrpSpPr>
        <p:grpSpPr>
          <a:xfrm>
            <a:off x="3200932" y="2081500"/>
            <a:ext cx="2705100" cy="2791645"/>
            <a:chOff x="3615431" y="808044"/>
            <a:chExt cx="2705100" cy="2791645"/>
          </a:xfrm>
        </p:grpSpPr>
        <p:grpSp>
          <p:nvGrpSpPr>
            <p:cNvPr id="27" name="Группа 26"/>
            <p:cNvGrpSpPr/>
            <p:nvPr/>
          </p:nvGrpSpPr>
          <p:grpSpPr>
            <a:xfrm>
              <a:off x="3615431" y="808044"/>
              <a:ext cx="2705100" cy="2791645"/>
              <a:chOff x="179512" y="777267"/>
              <a:chExt cx="2705100" cy="2791645"/>
            </a:xfrm>
          </p:grpSpPr>
          <p:sp>
            <p:nvSpPr>
              <p:cNvPr id="29" name="Прямоугольник 28"/>
              <p:cNvSpPr/>
              <p:nvPr/>
            </p:nvSpPr>
            <p:spPr>
              <a:xfrm>
                <a:off x="914630" y="3291913"/>
                <a:ext cx="1361270" cy="276999"/>
              </a:xfrm>
              <a:prstGeom prst="rect">
                <a:avLst/>
              </a:prstGeom>
            </p:spPr>
            <p:txBody>
              <a:bodyPr wrap="none">
                <a:spAutoFit/>
              </a:bodyPr>
              <a:lstStyle/>
              <a:p>
                <a:r>
                  <a:rPr lang="en-US" sz="1200" dirty="0" smtClean="0">
                    <a:solidFill>
                      <a:prstClr val="black"/>
                    </a:solidFill>
                    <a:latin typeface="Arial" panose="020B0604020202020204" pitchFamily="34" charset="0"/>
                    <a:cs typeface="Arial" panose="020B0604020202020204" pitchFamily="34" charset="0"/>
                  </a:rPr>
                  <a:t>September </a:t>
                </a:r>
                <a:r>
                  <a:rPr lang="en-US" sz="1200" dirty="0">
                    <a:solidFill>
                      <a:prstClr val="black"/>
                    </a:solidFill>
                    <a:latin typeface="Arial" panose="020B0604020202020204" pitchFamily="34" charset="0"/>
                    <a:cs typeface="Arial" panose="020B0604020202020204" pitchFamily="34" charset="0"/>
                  </a:rPr>
                  <a:t>2018 </a:t>
                </a:r>
                <a:endParaRPr lang="ru-RU" sz="1200" dirty="0">
                  <a:latin typeface="Arial" panose="020B0604020202020204" pitchFamily="34" charset="0"/>
                  <a:cs typeface="Arial" panose="020B0604020202020204" pitchFamily="34" charset="0"/>
                </a:endParaRPr>
              </a:p>
            </p:txBody>
          </p:sp>
          <p:sp>
            <p:nvSpPr>
              <p:cNvPr id="30" name="Скругленный прямоугольник 29"/>
              <p:cNvSpPr/>
              <p:nvPr/>
            </p:nvSpPr>
            <p:spPr bwMode="auto">
              <a:xfrm>
                <a:off x="179512" y="777267"/>
                <a:ext cx="2705100" cy="2787650"/>
              </a:xfrm>
              <a:prstGeom prst="roundRect">
                <a:avLst/>
              </a:prstGeom>
              <a:noFill/>
              <a:ln w="9525">
                <a:solidFill>
                  <a:srgbClr val="0061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ru-RU" b="1">
                  <a:latin typeface="Arial" pitchFamily="34" charset="0"/>
                  <a:cs typeface="Arial" pitchFamily="34" charset="0"/>
                </a:endParaRPr>
              </a:p>
            </p:txBody>
          </p:sp>
          <p:pic>
            <p:nvPicPr>
              <p:cNvPr id="31" name="Picture 93"/>
              <p:cNvPicPr>
                <a:picLocks noChangeAspect="1" noChangeArrowheads="1"/>
              </p:cNvPicPr>
              <p:nvPr/>
            </p:nvPicPr>
            <p:blipFill>
              <a:blip r:embed="rId5">
                <a:extLst>
                  <a:ext uri="{28A0092B-C50C-407E-A947-70E740481C1C}">
                    <a14:useLocalDpi xmlns:a14="http://schemas.microsoft.com/office/drawing/2010/main" val="0"/>
                  </a:ext>
                </a:extLst>
              </a:blip>
              <a:srcRect t="14174" b="10124"/>
              <a:stretch>
                <a:fillRect/>
              </a:stretch>
            </p:blipFill>
            <p:spPr bwMode="auto">
              <a:xfrm>
                <a:off x="1620065" y="956104"/>
                <a:ext cx="1080577" cy="254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p:cNvSpPr txBox="1"/>
              <p:nvPr/>
            </p:nvSpPr>
            <p:spPr>
              <a:xfrm>
                <a:off x="214048" y="1210488"/>
                <a:ext cx="2544736" cy="276999"/>
              </a:xfrm>
              <a:prstGeom prst="rect">
                <a:avLst/>
              </a:prstGeom>
              <a:noFill/>
            </p:spPr>
            <p:txBody>
              <a:bodyPr wrap="none" rtlCol="0">
                <a:spAutoFit/>
              </a:bodyPr>
              <a:lstStyle/>
              <a:p>
                <a:r>
                  <a:rPr lang="en-US" sz="1200" dirty="0" smtClean="0">
                    <a:latin typeface="Arial" panose="020B0604020202020204" pitchFamily="34" charset="0"/>
                    <a:cs typeface="Arial" panose="020B0604020202020204" pitchFamily="34" charset="0"/>
                  </a:rPr>
                  <a:t>The Lender               The Borrower</a:t>
                </a:r>
                <a:endParaRPr lang="ru-RU" sz="1200" dirty="0">
                  <a:latin typeface="Arial" panose="020B0604020202020204" pitchFamily="34" charset="0"/>
                  <a:cs typeface="Arial" panose="020B0604020202020204" pitchFamily="34" charset="0"/>
                </a:endParaRPr>
              </a:p>
            </p:txBody>
          </p:sp>
          <p:sp>
            <p:nvSpPr>
              <p:cNvPr id="33" name="Прямоугольник 32"/>
              <p:cNvSpPr/>
              <p:nvPr/>
            </p:nvSpPr>
            <p:spPr>
              <a:xfrm>
                <a:off x="796560" y="2684802"/>
                <a:ext cx="1428596" cy="369332"/>
              </a:xfrm>
              <a:prstGeom prst="rect">
                <a:avLst/>
              </a:prstGeom>
            </p:spPr>
            <p:txBody>
              <a:bodyPr wrap="none">
                <a:spAutoFit/>
              </a:bodyPr>
              <a:lstStyle/>
              <a:p>
                <a:pPr lvl="0" algn="just"/>
                <a:r>
                  <a:rPr lang="en-US" dirty="0" smtClean="0">
                    <a:solidFill>
                      <a:prstClr val="black"/>
                    </a:solidFill>
                    <a:latin typeface="Arial" panose="020B0604020202020204" pitchFamily="34" charset="0"/>
                    <a:cs typeface="Arial" panose="020B0604020202020204" pitchFamily="34" charset="0"/>
                  </a:rPr>
                  <a:t>EUR 37 </a:t>
                </a:r>
                <a:r>
                  <a:rPr lang="en-US" dirty="0" err="1" smtClean="0">
                    <a:solidFill>
                      <a:prstClr val="black"/>
                    </a:solidFill>
                    <a:latin typeface="Arial" panose="020B0604020202020204" pitchFamily="34" charset="0"/>
                    <a:cs typeface="Arial" panose="020B0604020202020204" pitchFamily="34" charset="0"/>
                  </a:rPr>
                  <a:t>mln</a:t>
                </a:r>
                <a:endParaRPr lang="ru-RU" dirty="0">
                  <a:solidFill>
                    <a:prstClr val="black"/>
                  </a:solidFill>
                  <a:latin typeface="Arial" panose="020B0604020202020204" pitchFamily="34" charset="0"/>
                  <a:cs typeface="Arial" panose="020B0604020202020204" pitchFamily="34" charset="0"/>
                </a:endParaRPr>
              </a:p>
            </p:txBody>
          </p:sp>
        </p:grpSp>
        <p:pic>
          <p:nvPicPr>
            <p:cNvPr id="28" name="Picture 3" descr="C:\Users\b00036356\Pictures\Worldwide Expert 2019\LOGO-SID-banka-klasični.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04071" y="998350"/>
              <a:ext cx="1068908" cy="197748"/>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Прямоугольник 34"/>
          <p:cNvSpPr/>
          <p:nvPr/>
        </p:nvSpPr>
        <p:spPr>
          <a:xfrm>
            <a:off x="6660892" y="3156314"/>
            <a:ext cx="1854995" cy="523220"/>
          </a:xfrm>
          <a:prstGeom prst="rect">
            <a:avLst/>
          </a:prstGeom>
        </p:spPr>
        <p:txBody>
          <a:bodyPr wrap="none">
            <a:spAutoFit/>
          </a:bodyPr>
          <a:lstStyle/>
          <a:p>
            <a:pPr lvl="0" algn="ctr"/>
            <a:r>
              <a:rPr lang="en-US" sz="1400" dirty="0" smtClean="0">
                <a:solidFill>
                  <a:prstClr val="black"/>
                </a:solidFill>
                <a:latin typeface="Arial" panose="020B0604020202020204" pitchFamily="34" charset="0"/>
                <a:cs typeface="Arial" panose="020B0604020202020204" pitchFamily="34" charset="0"/>
              </a:rPr>
              <a:t>Finance Contract for </a:t>
            </a:r>
          </a:p>
          <a:p>
            <a:pPr lvl="0" algn="ctr"/>
            <a:r>
              <a:rPr lang="en-US" sz="1400" dirty="0" smtClean="0">
                <a:solidFill>
                  <a:prstClr val="black"/>
                </a:solidFill>
                <a:latin typeface="Arial" panose="020B0604020202020204" pitchFamily="34" charset="0"/>
                <a:cs typeface="Arial" panose="020B0604020202020204" pitchFamily="34" charset="0"/>
              </a:rPr>
              <a:t>SME financing </a:t>
            </a:r>
            <a:endParaRPr lang="en-US" sz="1400" dirty="0">
              <a:solidFill>
                <a:prstClr val="black"/>
              </a:solidFill>
              <a:latin typeface="Arial" panose="020B0604020202020204" pitchFamily="34" charset="0"/>
              <a:cs typeface="Arial" panose="020B0604020202020204" pitchFamily="34" charset="0"/>
            </a:endParaRPr>
          </a:p>
        </p:txBody>
      </p:sp>
      <p:pic>
        <p:nvPicPr>
          <p:cNvPr id="2054" name="Picture 6" descr="C:\Users\b00036356\Pictures\Worldwide Expert 2019\500px-Belarus-RW-Logo.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27654" y="3417924"/>
            <a:ext cx="931129" cy="37617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26735" y="3436064"/>
            <a:ext cx="1393330" cy="276999"/>
          </a:xfrm>
          <a:prstGeom prst="rect">
            <a:avLst/>
          </a:prstGeom>
          <a:noFill/>
        </p:spPr>
        <p:txBody>
          <a:bodyPr wrap="none" rtlCol="0">
            <a:spAutoFit/>
          </a:bodyPr>
          <a:lstStyle/>
          <a:p>
            <a:r>
              <a:rPr lang="en-US" sz="1200" dirty="0" smtClean="0">
                <a:latin typeface="Arial" panose="020B0604020202020204" pitchFamily="34" charset="0"/>
                <a:cs typeface="Arial" panose="020B0604020202020204" pitchFamily="34" charset="0"/>
              </a:rPr>
              <a:t>Russian suppliers</a:t>
            </a:r>
            <a:endParaRPr lang="ru-RU" sz="1200" dirty="0">
              <a:latin typeface="Arial" panose="020B0604020202020204" pitchFamily="34" charset="0"/>
              <a:cs typeface="Arial" panose="020B0604020202020204" pitchFamily="34" charset="0"/>
            </a:endParaRPr>
          </a:p>
        </p:txBody>
      </p:sp>
      <p:pic>
        <p:nvPicPr>
          <p:cNvPr id="2055" name="Picture 7" descr="C:\Users\b00036356\Pictures\Worldwide Expert 2019\logo_8548_1532503514.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51428" y="2921172"/>
            <a:ext cx="445892" cy="457325"/>
          </a:xfrm>
          <a:prstGeom prst="rect">
            <a:avLst/>
          </a:prstGeom>
          <a:noFill/>
          <a:extLst>
            <a:ext uri="{909E8E84-426E-40dd-AFC4-6F175D3DCCD1}">
              <a14:hiddenFill xmlns:a14="http://schemas.microsoft.com/office/drawing/2010/main">
                <a:solidFill>
                  <a:srgbClr val="FFFFFF"/>
                </a:solidFill>
              </a14:hiddenFill>
            </a:ext>
          </a:extLst>
        </p:spPr>
      </p:pic>
      <p:sp>
        <p:nvSpPr>
          <p:cNvPr id="2048" name="TextBox 2047"/>
          <p:cNvSpPr txBox="1"/>
          <p:nvPr/>
        </p:nvSpPr>
        <p:spPr>
          <a:xfrm>
            <a:off x="4422140" y="3468119"/>
            <a:ext cx="1358064" cy="307777"/>
          </a:xfrm>
          <a:prstGeom prst="rect">
            <a:avLst/>
          </a:prstGeom>
          <a:noFill/>
        </p:spPr>
        <p:txBody>
          <a:bodyPr wrap="none" rtlCol="0">
            <a:spAutoFit/>
          </a:bodyPr>
          <a:lstStyle/>
          <a:p>
            <a:r>
              <a:rPr lang="en-US" sz="1400" dirty="0" err="1" smtClean="0">
                <a:latin typeface="Arial" panose="020B0604020202020204" pitchFamily="34" charset="0"/>
                <a:cs typeface="Arial" panose="020B0604020202020204" pitchFamily="34" charset="0"/>
              </a:rPr>
              <a:t>Mogilevenergo</a:t>
            </a:r>
            <a:endParaRPr lang="ru-RU" sz="1400" dirty="0">
              <a:latin typeface="Arial" panose="020B0604020202020204" pitchFamily="34" charset="0"/>
              <a:cs typeface="Arial" panose="020B0604020202020204" pitchFamily="34" charset="0"/>
            </a:endParaRPr>
          </a:p>
        </p:txBody>
      </p:sp>
      <p:pic>
        <p:nvPicPr>
          <p:cNvPr id="2056" name="Picture 8" descr="C:\Users\b00036356\Pictures\Worldwide Expert 2019\RIKO_slogan.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30131" y="3166963"/>
            <a:ext cx="1028349" cy="455044"/>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8756970" y="6545371"/>
            <a:ext cx="343171" cy="276999"/>
          </a:xfrm>
          <a:prstGeom prst="rect">
            <a:avLst/>
          </a:prstGeom>
          <a:noFill/>
        </p:spPr>
        <p:txBody>
          <a:bodyPr wrap="none" rtlCol="0">
            <a:spAutoFit/>
          </a:bodyPr>
          <a:lstStyle/>
          <a:p>
            <a:r>
              <a:rPr lang="ru-RU" sz="1200" dirty="0" smtClean="0">
                <a:latin typeface="Arial" panose="020B0604020202020204" pitchFamily="34" charset="0"/>
                <a:cs typeface="Arial" panose="020B0604020202020204" pitchFamily="34" charset="0"/>
              </a:rPr>
              <a:t>11</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80285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45776" y="1366161"/>
            <a:ext cx="5112517"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	</a:t>
            </a:r>
          </a:p>
        </p:txBody>
      </p:sp>
      <p:sp>
        <p:nvSpPr>
          <p:cNvPr id="7" name="Прямоугольник 6"/>
          <p:cNvSpPr/>
          <p:nvPr/>
        </p:nvSpPr>
        <p:spPr>
          <a:xfrm>
            <a:off x="4059517" y="1566986"/>
            <a:ext cx="184731" cy="369332"/>
          </a:xfrm>
          <a:prstGeom prst="rect">
            <a:avLst/>
          </a:prstGeom>
        </p:spPr>
        <p:txBody>
          <a:bodyPr wrap="none">
            <a:spAutoFit/>
          </a:bodyPr>
          <a:lstStyle/>
          <a:p>
            <a:endParaRPr lang="ru-RU" dirty="0"/>
          </a:p>
        </p:txBody>
      </p:sp>
      <p:sp>
        <p:nvSpPr>
          <p:cNvPr id="9" name="Прямоугольник 8"/>
          <p:cNvSpPr/>
          <p:nvPr/>
        </p:nvSpPr>
        <p:spPr>
          <a:xfrm>
            <a:off x="4532599" y="90232"/>
            <a:ext cx="4527794" cy="307777"/>
          </a:xfrm>
          <a:prstGeom prst="rect">
            <a:avLst/>
          </a:prstGeom>
          <a:noFill/>
        </p:spPr>
        <p:txBody>
          <a:bodyPr wrap="square">
            <a:spAutoFit/>
          </a:bodyPr>
          <a:lstStyle/>
          <a:p>
            <a:pPr algn="r"/>
            <a:r>
              <a:rPr lang="en-US" sz="1400" dirty="0" smtClean="0">
                <a:latin typeface="Arial" panose="020B0604020202020204" pitchFamily="34" charset="0"/>
                <a:cs typeface="Arial" panose="020B0604020202020204" pitchFamily="34" charset="0"/>
              </a:rPr>
              <a:t>Trade finance. Documentary operations.</a:t>
            </a:r>
            <a:endParaRPr lang="en-US" sz="1400" dirty="0" smtClean="0">
              <a:solidFill>
                <a:srgbClr val="00823B"/>
              </a:solidFill>
              <a:latin typeface="Arial" panose="020B0604020202020204" pitchFamily="34" charset="0"/>
              <a:cs typeface="Arial" panose="020B0604020202020204" pitchFamily="34" charset="0"/>
            </a:endParaRPr>
          </a:p>
        </p:txBody>
      </p:sp>
      <p:sp>
        <p:nvSpPr>
          <p:cNvPr id="11" name="Прямоугольник 10"/>
          <p:cNvSpPr/>
          <p:nvPr/>
        </p:nvSpPr>
        <p:spPr>
          <a:xfrm>
            <a:off x="7985084" y="2699886"/>
            <a:ext cx="184731" cy="369332"/>
          </a:xfrm>
          <a:prstGeom prst="rect">
            <a:avLst/>
          </a:prstGeom>
        </p:spPr>
        <p:txBody>
          <a:bodyPr wrap="none">
            <a:spAutoFit/>
          </a:bodyPr>
          <a:lstStyle/>
          <a:p>
            <a:endParaRPr lang="ru-RU" dirty="0"/>
          </a:p>
        </p:txBody>
      </p:sp>
      <p:sp>
        <p:nvSpPr>
          <p:cNvPr id="21" name="Прямоугольник 20"/>
          <p:cNvSpPr/>
          <p:nvPr/>
        </p:nvSpPr>
        <p:spPr>
          <a:xfrm>
            <a:off x="6328322" y="2280221"/>
            <a:ext cx="1210588" cy="646331"/>
          </a:xfrm>
          <a:prstGeom prst="rect">
            <a:avLst/>
          </a:prstGeom>
          <a:noFill/>
        </p:spPr>
        <p:txBody>
          <a:bodyPr wrap="none" lIns="91440" tIns="45720" rIns="91440" bIns="45720">
            <a:spAutoFit/>
          </a:bodyPr>
          <a:lstStyle/>
          <a:p>
            <a:pPr algn="ctr"/>
            <a:r>
              <a:rPr lang="en-US" sz="3600" b="1" cap="none" spc="0" dirty="0" smtClean="0">
                <a:ln w="19050">
                  <a:solidFill>
                    <a:schemeClr val="tx2">
                      <a:tint val="1000"/>
                    </a:schemeClr>
                  </a:solidFill>
                  <a:prstDash val="solid"/>
                </a:ln>
                <a:effectLst>
                  <a:outerShdw blurRad="50000" dist="50800" dir="7500000" algn="tl">
                    <a:srgbClr val="000000">
                      <a:shade val="5000"/>
                      <a:alpha val="35000"/>
                    </a:srgbClr>
                  </a:outerShdw>
                </a:effectLst>
                <a:latin typeface="Arial" panose="020B0604020202020204" pitchFamily="34" charset="0"/>
                <a:cs typeface="Arial" panose="020B0604020202020204" pitchFamily="34" charset="0"/>
              </a:rPr>
              <a:t>2018</a:t>
            </a:r>
            <a:endParaRPr lang="ru-RU" sz="3600" b="1" cap="none" spc="0"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
        <p:nvSpPr>
          <p:cNvPr id="22" name="Прямоугольник 21"/>
          <p:cNvSpPr/>
          <p:nvPr/>
        </p:nvSpPr>
        <p:spPr>
          <a:xfrm>
            <a:off x="5547053" y="3086510"/>
            <a:ext cx="1532791" cy="954107"/>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400" cap="none" spc="0" dirty="0" smtClean="0">
                <a:ln/>
                <a:solidFill>
                  <a:srgbClr val="00B0F0"/>
                </a:solidFill>
                <a:effectLst/>
                <a:latin typeface="Arial" panose="020B0604020202020204" pitchFamily="34" charset="0"/>
                <a:cs typeface="Arial" panose="020B0604020202020204" pitchFamily="34" charset="0"/>
              </a:rPr>
              <a:t>371</a:t>
            </a:r>
            <a:r>
              <a:rPr lang="en-US" sz="2400" cap="none" spc="0" dirty="0" smtClean="0">
                <a:ln/>
                <a:solidFill>
                  <a:srgbClr val="0070C0"/>
                </a:solidFill>
                <a:effectLst/>
                <a:latin typeface="Arial" panose="020B0604020202020204" pitchFamily="34" charset="0"/>
                <a:cs typeface="Arial" panose="020B0604020202020204" pitchFamily="34" charset="0"/>
              </a:rPr>
              <a:t> </a:t>
            </a:r>
          </a:p>
          <a:p>
            <a:pPr algn="ctr"/>
            <a:r>
              <a:rPr lang="en-US" sz="1600" cap="none" spc="0" dirty="0" smtClean="0">
                <a:ln/>
                <a:effectLst/>
                <a:latin typeface="Arial" panose="020B0604020202020204" pitchFamily="34" charset="0"/>
                <a:cs typeface="Arial" panose="020B0604020202020204" pitchFamily="34" charset="0"/>
              </a:rPr>
              <a:t>documentary </a:t>
            </a:r>
          </a:p>
          <a:p>
            <a:pPr algn="ctr"/>
            <a:r>
              <a:rPr lang="en-US" sz="1600" cap="none" spc="0" dirty="0" smtClean="0">
                <a:ln/>
                <a:effectLst/>
                <a:latin typeface="Arial" panose="020B0604020202020204" pitchFamily="34" charset="0"/>
                <a:cs typeface="Arial" panose="020B0604020202020204" pitchFamily="34" charset="0"/>
              </a:rPr>
              <a:t>letters of credit</a:t>
            </a:r>
            <a:endParaRPr lang="ru-RU" sz="1600" cap="none" spc="0" dirty="0">
              <a:ln/>
              <a:effectLst/>
              <a:latin typeface="Arial" panose="020B0604020202020204" pitchFamily="34" charset="0"/>
              <a:cs typeface="Arial" panose="020B0604020202020204" pitchFamily="34" charset="0"/>
            </a:endParaRPr>
          </a:p>
        </p:txBody>
      </p:sp>
      <p:sp>
        <p:nvSpPr>
          <p:cNvPr id="23" name="Прямоугольник 22"/>
          <p:cNvSpPr/>
          <p:nvPr/>
        </p:nvSpPr>
        <p:spPr>
          <a:xfrm>
            <a:off x="7195827" y="3086510"/>
            <a:ext cx="1334020" cy="954107"/>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400" cap="none" spc="0" dirty="0" smtClean="0">
                <a:ln/>
                <a:solidFill>
                  <a:srgbClr val="00B0F0"/>
                </a:solidFill>
                <a:effectLst/>
                <a:latin typeface="Arial" panose="020B0604020202020204" pitchFamily="34" charset="0"/>
                <a:cs typeface="Arial" panose="020B0604020202020204" pitchFamily="34" charset="0"/>
              </a:rPr>
              <a:t>565</a:t>
            </a:r>
          </a:p>
          <a:p>
            <a:pPr algn="ctr"/>
            <a:r>
              <a:rPr lang="en-US" sz="1600" cap="none" spc="0" dirty="0" smtClean="0">
                <a:ln/>
                <a:effectLst/>
                <a:latin typeface="Arial" panose="020B0604020202020204" pitchFamily="34" charset="0"/>
                <a:cs typeface="Arial" panose="020B0604020202020204" pitchFamily="34" charset="0"/>
              </a:rPr>
              <a:t>USD </a:t>
            </a:r>
            <a:r>
              <a:rPr lang="en-US" sz="1600" cap="none" spc="0" dirty="0" err="1" smtClean="0">
                <a:ln/>
                <a:effectLst/>
                <a:latin typeface="Arial" panose="020B0604020202020204" pitchFamily="34" charset="0"/>
                <a:cs typeface="Arial" panose="020B0604020202020204" pitchFamily="34" charset="0"/>
              </a:rPr>
              <a:t>mln</a:t>
            </a:r>
            <a:r>
              <a:rPr lang="en-US" sz="1600" cap="none" spc="0" dirty="0" smtClean="0">
                <a:ln/>
                <a:effectLst/>
                <a:latin typeface="Arial" panose="020B0604020202020204" pitchFamily="34" charset="0"/>
                <a:cs typeface="Arial" panose="020B0604020202020204" pitchFamily="34" charset="0"/>
              </a:rPr>
              <a:t> </a:t>
            </a:r>
          </a:p>
          <a:p>
            <a:pPr algn="ctr"/>
            <a:r>
              <a:rPr lang="en-US" sz="1600" dirty="0" smtClean="0">
                <a:ln/>
                <a:latin typeface="Arial" panose="020B0604020202020204" pitchFamily="34" charset="0"/>
                <a:cs typeface="Arial" panose="020B0604020202020204" pitchFamily="34" charset="0"/>
              </a:rPr>
              <a:t>in equivalent</a:t>
            </a:r>
            <a:endParaRPr lang="ru-RU" sz="1600" cap="none" spc="0" dirty="0">
              <a:ln/>
              <a:effectLst/>
              <a:latin typeface="Arial" panose="020B0604020202020204" pitchFamily="34" charset="0"/>
              <a:cs typeface="Arial" panose="020B0604020202020204" pitchFamily="34" charset="0"/>
            </a:endParaRPr>
          </a:p>
        </p:txBody>
      </p:sp>
      <p:sp>
        <p:nvSpPr>
          <p:cNvPr id="3" name="TextBox 2"/>
          <p:cNvSpPr txBox="1"/>
          <p:nvPr/>
        </p:nvSpPr>
        <p:spPr>
          <a:xfrm>
            <a:off x="250461" y="947277"/>
            <a:ext cx="4282138" cy="4524315"/>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New cooperation </a:t>
            </a:r>
          </a:p>
          <a:p>
            <a:r>
              <a:rPr lang="en-US" sz="1600" dirty="0" smtClean="0">
                <a:latin typeface="Arial" panose="020B0604020202020204" pitchFamily="34" charset="0"/>
                <a:cs typeface="Arial" panose="020B0604020202020204" pitchFamily="34" charset="0"/>
              </a:rPr>
              <a:t>under documentary operations with:</a:t>
            </a:r>
          </a:p>
          <a:p>
            <a:endParaRPr lang="en-US" sz="1400" dirty="0" smtClean="0">
              <a:latin typeface="Arial" panose="020B0604020202020204" pitchFamily="34" charset="0"/>
              <a:cs typeface="Arial" panose="020B0604020202020204" pitchFamily="34" charset="0"/>
            </a:endParaRPr>
          </a:p>
          <a:p>
            <a:r>
              <a:rPr lang="en-US" sz="1400" dirty="0" err="1" smtClean="0">
                <a:latin typeface="Arial" panose="020B0604020202020204" pitchFamily="34" charset="0"/>
                <a:cs typeface="Arial" panose="020B0604020202020204" pitchFamily="34" charset="0"/>
              </a:rPr>
              <a:t>Sberbank</a:t>
            </a:r>
            <a:r>
              <a:rPr lang="en-US" sz="1400" dirty="0" smtClean="0">
                <a:latin typeface="Arial" panose="020B0604020202020204" pitchFamily="34" charset="0"/>
                <a:cs typeface="Arial" panose="020B0604020202020204" pitchFamily="34" charset="0"/>
              </a:rPr>
              <a:t> CZ, </a:t>
            </a:r>
            <a:r>
              <a:rPr lang="en-US" sz="1400" dirty="0" err="1" smtClean="0">
                <a:latin typeface="Arial" panose="020B0604020202020204" pitchFamily="34" charset="0"/>
                <a:cs typeface="Arial" panose="020B0604020202020204" pitchFamily="34" charset="0"/>
              </a:rPr>
              <a:t>a.s</a:t>
            </a:r>
            <a:r>
              <a:rPr lang="en-US" sz="1400" dirty="0" smtClean="0">
                <a:latin typeface="Arial" panose="020B0604020202020204" pitchFamily="34" charset="0"/>
                <a:cs typeface="Arial" panose="020B0604020202020204" pitchFamily="34" charset="0"/>
              </a:rPr>
              <a:t>. (Czech Republic)</a:t>
            </a:r>
          </a:p>
          <a:p>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Bank Saint-Petersburg (Russian Federation)</a:t>
            </a:r>
            <a:endParaRPr lang="ru-RU" sz="1400" dirty="0" smtClean="0">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CITI Bank (Hungary)</a:t>
            </a:r>
          </a:p>
          <a:p>
            <a:endParaRPr lang="en-US" sz="1400" dirty="0" smtClean="0">
              <a:latin typeface="Arial" panose="020B0604020202020204" pitchFamily="34" charset="0"/>
              <a:cs typeface="Arial" panose="020B0604020202020204" pitchFamily="34" charset="0"/>
            </a:endParaRPr>
          </a:p>
          <a:p>
            <a:endParaRPr lang="ru-RU" sz="1400" dirty="0" smtClean="0">
              <a:latin typeface="Arial" panose="020B0604020202020204" pitchFamily="34" charset="0"/>
              <a:cs typeface="Arial" panose="020B0604020202020204" pitchFamily="34" charset="0"/>
            </a:endParaRPr>
          </a:p>
          <a:p>
            <a:endParaRPr lang="ru-RU" sz="14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Renovated cooperation</a:t>
            </a:r>
          </a:p>
          <a:p>
            <a:r>
              <a:rPr lang="en-US" sz="1600" dirty="0" smtClean="0">
                <a:latin typeface="Arial" panose="020B0604020202020204" pitchFamily="34" charset="0"/>
                <a:cs typeface="Arial" panose="020B0604020202020204" pitchFamily="34" charset="0"/>
              </a:rPr>
              <a:t>under documentary operations:</a:t>
            </a:r>
          </a:p>
          <a:p>
            <a:r>
              <a:rPr lang="en-US" sz="1400" dirty="0" smtClean="0">
                <a:latin typeface="Arial" panose="020B0604020202020204" pitchFamily="34" charset="0"/>
                <a:cs typeface="Arial" panose="020B0604020202020204" pitchFamily="34" charset="0"/>
              </a:rPr>
              <a:t> </a:t>
            </a:r>
          </a:p>
          <a:p>
            <a:r>
              <a:rPr lang="en-US" sz="1400" dirty="0" smtClean="0">
                <a:latin typeface="Arial" panose="020B0604020202020204" pitchFamily="34" charset="0"/>
                <a:cs typeface="Arial" panose="020B0604020202020204" pitchFamily="34" charset="0"/>
              </a:rPr>
              <a:t>Danske Bank (Denmark</a:t>
            </a:r>
          </a:p>
          <a:p>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Nordea Bank AB (Finland)</a:t>
            </a:r>
          </a:p>
          <a:p>
            <a:endParaRPr lang="en-US" sz="1400" dirty="0" smtClean="0">
              <a:latin typeface="Arial" panose="020B0604020202020204" pitchFamily="34" charset="0"/>
              <a:cs typeface="Arial" panose="020B0604020202020204" pitchFamily="34" charset="0"/>
            </a:endParaRPr>
          </a:p>
          <a:p>
            <a:r>
              <a:rPr lang="en-US" sz="1400" dirty="0" err="1" smtClean="0">
                <a:latin typeface="Arial" panose="020B0604020202020204" pitchFamily="34" charset="0"/>
                <a:cs typeface="Arial" panose="020B0604020202020204" pitchFamily="34" charset="0"/>
              </a:rPr>
              <a:t>Bayerische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Landesbank</a:t>
            </a:r>
            <a:r>
              <a:rPr lang="en-US" sz="1400" dirty="0" smtClean="0">
                <a:latin typeface="Arial" panose="020B0604020202020204" pitchFamily="34" charset="0"/>
                <a:cs typeface="Arial" panose="020B0604020202020204" pitchFamily="34" charset="0"/>
              </a:rPr>
              <a:t> (Germany)</a:t>
            </a:r>
            <a:endParaRPr lang="ru-RU" sz="1400" dirty="0">
              <a:latin typeface="Arial" panose="020B0604020202020204" pitchFamily="34" charset="0"/>
              <a:cs typeface="Arial" panose="020B0604020202020204" pitchFamily="34" charset="0"/>
            </a:endParaRPr>
          </a:p>
        </p:txBody>
      </p:sp>
      <p:pic>
        <p:nvPicPr>
          <p:cNvPr id="1026" name="Picture 2" descr="C:\Users\b00036356\Pictures\Worldwide Expert 2019\Sberbank-CZ-800x26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20" t="23097" r="5301" b="21954"/>
          <a:stretch/>
        </p:blipFill>
        <p:spPr bwMode="auto">
          <a:xfrm>
            <a:off x="3272362" y="1735493"/>
            <a:ext cx="149275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b00036356\Pictures\Worldwide Expert 2019\Банк Санкт-Петербург.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785" y="2344371"/>
            <a:ext cx="1664964" cy="41182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00036356\Pictures\Worldwide Expert 2019\CIT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31490" y="2852936"/>
            <a:ext cx="720080" cy="4671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b00036356\Pictures\Worldwide Expert 2019\partner-danske-bank-1-1030x539.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643" t="37716" r="9405" b="38398"/>
          <a:stretch/>
        </p:blipFill>
        <p:spPr bwMode="auto">
          <a:xfrm>
            <a:off x="2459875" y="4481170"/>
            <a:ext cx="1785529" cy="27570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b00036356\Pictures\Worldwide Expert 2019\Norde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95038" y="4934349"/>
            <a:ext cx="1123743" cy="2315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b00036356\Pictures\Worldwide Expert 2019\Logo_BayernLB_1024x768.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33857" b="34815"/>
          <a:stretch/>
        </p:blipFill>
        <p:spPr bwMode="auto">
          <a:xfrm>
            <a:off x="3272900" y="5400280"/>
            <a:ext cx="1502022" cy="35291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b00036356\Pictures\Worldwide Expert 2019\credit-suiss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60135" y="5839784"/>
            <a:ext cx="1583493" cy="35391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b00036356\Pictures\Worldwide Expert 2019\f139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60135" y="6340080"/>
            <a:ext cx="789742" cy="48974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18236" y="5899280"/>
            <a:ext cx="3096344" cy="307777"/>
          </a:xfrm>
          <a:prstGeom prst="rect">
            <a:avLst/>
          </a:prstGeom>
        </p:spPr>
        <p:txBody>
          <a:bodyPr wrap="square">
            <a:spAutoFit/>
          </a:bodyPr>
          <a:lstStyle/>
          <a:p>
            <a:pPr lvl="0"/>
            <a:r>
              <a:rPr lang="en-US" sz="1400" dirty="0">
                <a:solidFill>
                  <a:prstClr val="black"/>
                </a:solidFill>
                <a:latin typeface="Arial" panose="020B0604020202020204" pitchFamily="34" charset="0"/>
                <a:cs typeface="Arial" panose="020B0604020202020204" pitchFamily="34" charset="0"/>
              </a:rPr>
              <a:t>Credit Suisse (Switzerland) Ltd.</a:t>
            </a:r>
          </a:p>
        </p:txBody>
      </p:sp>
      <p:sp>
        <p:nvSpPr>
          <p:cNvPr id="8" name="Прямоугольник 7"/>
          <p:cNvSpPr/>
          <p:nvPr/>
        </p:nvSpPr>
        <p:spPr>
          <a:xfrm>
            <a:off x="318236" y="6323341"/>
            <a:ext cx="3533039" cy="523220"/>
          </a:xfrm>
          <a:prstGeom prst="rect">
            <a:avLst/>
          </a:prstGeom>
        </p:spPr>
        <p:txBody>
          <a:bodyPr wrap="square">
            <a:spAutoFit/>
          </a:bodyPr>
          <a:lstStyle/>
          <a:p>
            <a:pPr lvl="0"/>
            <a:r>
              <a:rPr lang="en-US" sz="1400" dirty="0">
                <a:solidFill>
                  <a:prstClr val="black"/>
                </a:solidFill>
                <a:latin typeface="Arial" panose="020B0604020202020204" pitchFamily="34" charset="0"/>
                <a:cs typeface="Arial" panose="020B0604020202020204" pitchFamily="34" charset="0"/>
              </a:rPr>
              <a:t>International Bank for Economic Cooperation</a:t>
            </a:r>
            <a:endParaRPr lang="ru-RU" sz="1400" dirty="0">
              <a:solidFill>
                <a:prstClr val="black"/>
              </a:solidFill>
              <a:latin typeface="Arial" panose="020B0604020202020204" pitchFamily="34" charset="0"/>
              <a:cs typeface="Arial" panose="020B0604020202020204" pitchFamily="34" charset="0"/>
            </a:endParaRPr>
          </a:p>
        </p:txBody>
      </p:sp>
      <p:sp>
        <p:nvSpPr>
          <p:cNvPr id="24" name="TextBox 23"/>
          <p:cNvSpPr txBox="1"/>
          <p:nvPr/>
        </p:nvSpPr>
        <p:spPr>
          <a:xfrm>
            <a:off x="8717222" y="6446451"/>
            <a:ext cx="354584" cy="276999"/>
          </a:xfrm>
          <a:prstGeom prst="rect">
            <a:avLst/>
          </a:prstGeom>
          <a:noFill/>
        </p:spPr>
        <p:txBody>
          <a:bodyPr wrap="none" rtlCol="0">
            <a:spAutoFit/>
          </a:bodyPr>
          <a:lstStyle/>
          <a:p>
            <a:r>
              <a:rPr lang="ru-RU" sz="1200" dirty="0" smtClean="0">
                <a:latin typeface="Arial" panose="020B0604020202020204" pitchFamily="34" charset="0"/>
                <a:cs typeface="Arial" panose="020B0604020202020204" pitchFamily="34" charset="0"/>
              </a:rPr>
              <a:t>12</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76720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p:cNvPicPr>
            <a:picLocks noChangeAspect="1" noChangeArrowheads="1"/>
          </p:cNvPicPr>
          <p:nvPr/>
        </p:nvPicPr>
        <p:blipFill rotWithShape="1">
          <a:blip r:embed="rId3">
            <a:extLst>
              <a:ext uri="{28A0092B-C50C-407E-A947-70E740481C1C}">
                <a14:useLocalDpi xmlns:a14="http://schemas.microsoft.com/office/drawing/2010/main" val="0"/>
              </a:ext>
            </a:extLst>
          </a:blip>
          <a:srcRect l="24441" t="8649" r="22572" b="11022"/>
          <a:stretch/>
        </p:blipFill>
        <p:spPr bwMode="auto">
          <a:xfrm>
            <a:off x="5744480" y="3961985"/>
            <a:ext cx="939630" cy="1068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3628928" y="1992414"/>
            <a:ext cx="184731" cy="276999"/>
          </a:xfrm>
          <a:prstGeom prst="rect">
            <a:avLst/>
          </a:prstGeom>
        </p:spPr>
        <p:txBody>
          <a:bodyPr wrap="none">
            <a:spAutoFit/>
          </a:bodyPr>
          <a:lstStyle/>
          <a:p>
            <a:endParaRPr lang="ru-RU" sz="1200" dirty="0">
              <a:latin typeface="Arial" panose="020B0604020202020204" pitchFamily="34" charset="0"/>
              <a:cs typeface="Arial" panose="020B0604020202020204" pitchFamily="34" charset="0"/>
            </a:endParaRPr>
          </a:p>
        </p:txBody>
      </p:sp>
      <p:graphicFrame>
        <p:nvGraphicFramePr>
          <p:cNvPr id="12" name="Объект 3"/>
          <p:cNvGraphicFramePr>
            <a:graphicFrameLocks/>
          </p:cNvGraphicFramePr>
          <p:nvPr>
            <p:extLst>
              <p:ext uri="{D42A27DB-BD31-4B8C-83A1-F6EECF244321}">
                <p14:modId xmlns:p14="http://schemas.microsoft.com/office/powerpoint/2010/main" val="3617810625"/>
              </p:ext>
            </p:extLst>
          </p:nvPr>
        </p:nvGraphicFramePr>
        <p:xfrm>
          <a:off x="50570" y="963603"/>
          <a:ext cx="4050971" cy="25922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Диаграмма 15"/>
          <p:cNvGraphicFramePr>
            <a:graphicFrameLocks/>
          </p:cNvGraphicFramePr>
          <p:nvPr>
            <p:extLst>
              <p:ext uri="{D42A27DB-BD31-4B8C-83A1-F6EECF244321}">
                <p14:modId xmlns:p14="http://schemas.microsoft.com/office/powerpoint/2010/main" val="3822650838"/>
              </p:ext>
            </p:extLst>
          </p:nvPr>
        </p:nvGraphicFramePr>
        <p:xfrm>
          <a:off x="3357600" y="1048293"/>
          <a:ext cx="5593094" cy="2757488"/>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p:cNvSpPr txBox="1"/>
          <p:nvPr/>
        </p:nvSpPr>
        <p:spPr>
          <a:xfrm>
            <a:off x="4572000" y="640193"/>
            <a:ext cx="3384376"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Geography of trade finance, 01.01.2019</a:t>
            </a:r>
          </a:p>
        </p:txBody>
      </p:sp>
      <p:sp>
        <p:nvSpPr>
          <p:cNvPr id="23" name="TextBox 22"/>
          <p:cNvSpPr txBox="1"/>
          <p:nvPr/>
        </p:nvSpPr>
        <p:spPr>
          <a:xfrm>
            <a:off x="4620122" y="3491529"/>
            <a:ext cx="2877744"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TOP  clients  in trade finance</a:t>
            </a:r>
          </a:p>
        </p:txBody>
      </p:sp>
      <p:pic>
        <p:nvPicPr>
          <p:cNvPr id="24" name="Рисунок 1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20122" y="4205350"/>
            <a:ext cx="864096" cy="74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AutoShape 7" descr="&amp;Kcy;&amp;acy;&amp;rcy;&amp;tcy;&amp;icy;&amp;ncy;&amp;kcy;&amp;icy; &amp;pcy;&amp;ocy; &amp;zcy;&amp;acy;&amp;pcy;&amp;rcy;&amp;ocy;&amp;scy;&amp;ucy; &amp;bcy;&amp;iecy;&amp;lcy;&amp;acy;&amp;zcy; &amp;lcy;&amp;ocy;&amp;gcy;&amp;oc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TextBox 7"/>
          <p:cNvSpPr txBox="1"/>
          <p:nvPr/>
        </p:nvSpPr>
        <p:spPr>
          <a:xfrm>
            <a:off x="81834" y="640193"/>
            <a:ext cx="4756981"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Trade financing gross volume dynamics, </a:t>
            </a:r>
            <a:r>
              <a:rPr lang="en-US" sz="1200" dirty="0" smtClean="0">
                <a:latin typeface="Arial" panose="020B0604020202020204" pitchFamily="34" charset="0"/>
                <a:cs typeface="Arial" panose="020B0604020202020204" pitchFamily="34" charset="0"/>
              </a:rPr>
              <a:t>USD in equiv</a:t>
            </a:r>
            <a:r>
              <a:rPr lang="en-US" sz="1400" dirty="0" smtClean="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p:txBody>
      </p:sp>
      <p:sp>
        <p:nvSpPr>
          <p:cNvPr id="30" name="Прямоугольник 29"/>
          <p:cNvSpPr/>
          <p:nvPr/>
        </p:nvSpPr>
        <p:spPr>
          <a:xfrm>
            <a:off x="4609808" y="160338"/>
            <a:ext cx="4536837" cy="307777"/>
          </a:xfrm>
          <a:prstGeom prst="rect">
            <a:avLst/>
          </a:prstGeom>
          <a:noFill/>
        </p:spPr>
        <p:txBody>
          <a:bodyPr wrap="square">
            <a:spAutoFit/>
          </a:bodyPr>
          <a:lstStyle/>
          <a:p>
            <a:pPr algn="r"/>
            <a:r>
              <a:rPr lang="en-US" sz="1400" dirty="0" smtClean="0">
                <a:latin typeface="Arial" panose="020B0604020202020204" pitchFamily="34" charset="0"/>
                <a:cs typeface="Arial" panose="020B0604020202020204" pitchFamily="34" charset="0"/>
              </a:rPr>
              <a:t>Trade Finance. Achievements &amp; Challenges</a:t>
            </a:r>
            <a:endParaRPr lang="ru-RU" sz="1400" dirty="0"/>
          </a:p>
        </p:txBody>
      </p:sp>
      <p:cxnSp>
        <p:nvCxnSpPr>
          <p:cNvPr id="33" name="Прямая соединительная линия 32"/>
          <p:cNvCxnSpPr/>
          <p:nvPr/>
        </p:nvCxnSpPr>
        <p:spPr>
          <a:xfrm>
            <a:off x="145689" y="974080"/>
            <a:ext cx="3164294"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82494" y="3474380"/>
            <a:ext cx="3090684"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Most active lenders in 2018:</a:t>
            </a:r>
            <a:endParaRPr lang="ru-RU" sz="1400" dirty="0">
              <a:latin typeface="Arial" panose="020B0604020202020204" pitchFamily="34" charset="0"/>
              <a:cs typeface="Arial" panose="020B0604020202020204" pitchFamily="34" charset="0"/>
            </a:endParaRPr>
          </a:p>
        </p:txBody>
      </p:sp>
      <p:pic>
        <p:nvPicPr>
          <p:cNvPr id="2050" name="Picture 2" descr="C:\Users\b00036356\Pictures\Worldwide Expert 2019\OTKRITI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260" y="3983423"/>
            <a:ext cx="1554079" cy="30125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C:\Users\b00036356\Pictures\Worldwide Expert 2019\Россельхозбанк.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5507" y="4416016"/>
            <a:ext cx="2490758" cy="48902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C:\Users\b00036356\Pictures\Worldwide Expert 2019\ABB.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9454" y="4905039"/>
            <a:ext cx="1022306" cy="81013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00036356\Pictures\Worldwide Expert 2019\Банк Санкт-Петербург.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2253" y="5649150"/>
            <a:ext cx="2035048" cy="5033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40523" y="3983423"/>
            <a:ext cx="2361544"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19</a:t>
            </a:r>
            <a:r>
              <a:rPr lang="en-US" sz="1200" dirty="0" smtClean="0">
                <a:latin typeface="Arial" panose="020B0604020202020204" pitchFamily="34" charset="0"/>
                <a:cs typeface="Arial" panose="020B0604020202020204" pitchFamily="34" charset="0"/>
              </a:rPr>
              <a:t> trade loans for </a:t>
            </a:r>
            <a:r>
              <a:rPr lang="en-US" sz="1200" b="1" dirty="0" smtClean="0">
                <a:latin typeface="Arial" panose="020B0604020202020204" pitchFamily="34" charset="0"/>
                <a:cs typeface="Arial" panose="020B0604020202020204" pitchFamily="34" charset="0"/>
              </a:rPr>
              <a:t>EUR 220 </a:t>
            </a:r>
            <a:r>
              <a:rPr lang="en-US" sz="1200" b="1" dirty="0" err="1" smtClean="0">
                <a:latin typeface="Arial" panose="020B0604020202020204" pitchFamily="34" charset="0"/>
                <a:cs typeface="Arial" panose="020B0604020202020204" pitchFamily="34" charset="0"/>
              </a:rPr>
              <a:t>mln</a:t>
            </a:r>
            <a:endParaRPr lang="ru-RU" sz="1200" b="1" dirty="0">
              <a:latin typeface="Arial" panose="020B0604020202020204" pitchFamily="34" charset="0"/>
              <a:cs typeface="Arial" panose="020B0604020202020204" pitchFamily="34" charset="0"/>
            </a:endParaRPr>
          </a:p>
        </p:txBody>
      </p:sp>
      <p:sp>
        <p:nvSpPr>
          <p:cNvPr id="43" name="TextBox 42"/>
          <p:cNvSpPr txBox="1"/>
          <p:nvPr/>
        </p:nvSpPr>
        <p:spPr>
          <a:xfrm>
            <a:off x="2818588" y="4417852"/>
            <a:ext cx="1469099"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14</a:t>
            </a:r>
            <a:r>
              <a:rPr lang="en-US" sz="1200" dirty="0" smtClean="0">
                <a:latin typeface="Arial" panose="020B0604020202020204" pitchFamily="34" charset="0"/>
                <a:cs typeface="Arial" panose="020B0604020202020204" pitchFamily="34" charset="0"/>
              </a:rPr>
              <a:t> trade loans for </a:t>
            </a:r>
          </a:p>
          <a:p>
            <a:r>
              <a:rPr lang="en-US" sz="1200" b="1" dirty="0" smtClean="0">
                <a:latin typeface="Arial" panose="020B0604020202020204" pitchFamily="34" charset="0"/>
                <a:cs typeface="Arial" panose="020B0604020202020204" pitchFamily="34" charset="0"/>
              </a:rPr>
              <a:t>EUR 294 </a:t>
            </a:r>
            <a:r>
              <a:rPr lang="en-US" sz="1200" b="1" dirty="0" err="1" smtClean="0">
                <a:latin typeface="Arial" panose="020B0604020202020204" pitchFamily="34" charset="0"/>
                <a:cs typeface="Arial" panose="020B0604020202020204" pitchFamily="34" charset="0"/>
              </a:rPr>
              <a:t>mln</a:t>
            </a:r>
            <a:endParaRPr lang="ru-RU" sz="1200" b="1" dirty="0">
              <a:latin typeface="Arial" panose="020B0604020202020204" pitchFamily="34" charset="0"/>
              <a:cs typeface="Arial" panose="020B0604020202020204" pitchFamily="34" charset="0"/>
            </a:endParaRPr>
          </a:p>
        </p:txBody>
      </p:sp>
      <p:sp>
        <p:nvSpPr>
          <p:cNvPr id="44" name="TextBox 43"/>
          <p:cNvSpPr txBox="1"/>
          <p:nvPr/>
        </p:nvSpPr>
        <p:spPr>
          <a:xfrm>
            <a:off x="1193427" y="5157609"/>
            <a:ext cx="2344616"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11</a:t>
            </a:r>
            <a:r>
              <a:rPr lang="en-US" sz="1200" dirty="0" smtClean="0">
                <a:latin typeface="Arial" panose="020B0604020202020204" pitchFamily="34" charset="0"/>
                <a:cs typeface="Arial" panose="020B0604020202020204" pitchFamily="34" charset="0"/>
              </a:rPr>
              <a:t> trade loans for </a:t>
            </a:r>
            <a:r>
              <a:rPr lang="en-US" sz="1200" b="1" dirty="0" smtClean="0">
                <a:latin typeface="Arial" panose="020B0604020202020204" pitchFamily="34" charset="0"/>
                <a:cs typeface="Arial" panose="020B0604020202020204" pitchFamily="34" charset="0"/>
              </a:rPr>
              <a:t>EUR 112 </a:t>
            </a:r>
            <a:r>
              <a:rPr lang="en-US" sz="1200" b="1" dirty="0" err="1" smtClean="0">
                <a:latin typeface="Arial" panose="020B0604020202020204" pitchFamily="34" charset="0"/>
                <a:cs typeface="Arial" panose="020B0604020202020204" pitchFamily="34" charset="0"/>
              </a:rPr>
              <a:t>mln</a:t>
            </a:r>
            <a:endParaRPr lang="ru-RU" sz="1200" b="1" dirty="0">
              <a:latin typeface="Arial" panose="020B0604020202020204" pitchFamily="34" charset="0"/>
              <a:cs typeface="Arial" panose="020B0604020202020204" pitchFamily="34" charset="0"/>
            </a:endParaRPr>
          </a:p>
        </p:txBody>
      </p:sp>
      <p:sp>
        <p:nvSpPr>
          <p:cNvPr id="45" name="TextBox 44"/>
          <p:cNvSpPr txBox="1"/>
          <p:nvPr/>
        </p:nvSpPr>
        <p:spPr>
          <a:xfrm>
            <a:off x="2188937" y="5871607"/>
            <a:ext cx="2191626"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7</a:t>
            </a:r>
            <a:r>
              <a:rPr lang="en-US" sz="1200" dirty="0" smtClean="0">
                <a:latin typeface="Arial" panose="020B0604020202020204" pitchFamily="34" charset="0"/>
                <a:cs typeface="Arial" panose="020B0604020202020204" pitchFamily="34" charset="0"/>
              </a:rPr>
              <a:t> trade loans for </a:t>
            </a:r>
            <a:r>
              <a:rPr lang="en-US" sz="1200" b="1" dirty="0" smtClean="0">
                <a:latin typeface="Arial" panose="020B0604020202020204" pitchFamily="34" charset="0"/>
                <a:cs typeface="Arial" panose="020B0604020202020204" pitchFamily="34" charset="0"/>
              </a:rPr>
              <a:t>EUR 74 </a:t>
            </a:r>
            <a:r>
              <a:rPr lang="en-US" sz="1200" b="1" dirty="0" err="1" smtClean="0">
                <a:latin typeface="Arial" panose="020B0604020202020204" pitchFamily="34" charset="0"/>
                <a:cs typeface="Arial" panose="020B0604020202020204" pitchFamily="34" charset="0"/>
              </a:rPr>
              <a:t>mln</a:t>
            </a:r>
            <a:endParaRPr lang="ru-RU" sz="1200" b="1" dirty="0">
              <a:latin typeface="Arial" panose="020B0604020202020204" pitchFamily="34" charset="0"/>
              <a:cs typeface="Arial" panose="020B0604020202020204" pitchFamily="34" charset="0"/>
            </a:endParaRPr>
          </a:p>
        </p:txBody>
      </p:sp>
      <p:sp>
        <p:nvSpPr>
          <p:cNvPr id="47" name="TextBox 46"/>
          <p:cNvSpPr txBox="1"/>
          <p:nvPr/>
        </p:nvSpPr>
        <p:spPr>
          <a:xfrm>
            <a:off x="172253" y="6223390"/>
            <a:ext cx="4123224" cy="415498"/>
          </a:xfrm>
          <a:prstGeom prst="rect">
            <a:avLst/>
          </a:prstGeom>
          <a:noFill/>
        </p:spPr>
        <p:txBody>
          <a:bodyPr wrap="square" rtlCol="0">
            <a:spAutoFit/>
          </a:bodyPr>
          <a:lstStyle/>
          <a:p>
            <a:r>
              <a:rPr lang="en-US" sz="1050" dirty="0" smtClean="0">
                <a:latin typeface="Arial" panose="020B0604020202020204" pitchFamily="34" charset="0"/>
                <a:cs typeface="Arial" panose="020B0604020202020204" pitchFamily="34" charset="0"/>
              </a:rPr>
              <a:t>In 2018 the Basic Agreement were signed with Russian </a:t>
            </a:r>
            <a:r>
              <a:rPr lang="en-US" sz="1050" dirty="0" err="1" smtClean="0">
                <a:latin typeface="Arial" panose="020B0604020202020204" pitchFamily="34" charset="0"/>
                <a:cs typeface="Arial" panose="020B0604020202020204" pitchFamily="34" charset="0"/>
              </a:rPr>
              <a:t>Sovcombank</a:t>
            </a:r>
            <a:r>
              <a:rPr lang="en-US" sz="1050" dirty="0" smtClean="0">
                <a:latin typeface="Arial" panose="020B0604020202020204" pitchFamily="34" charset="0"/>
                <a:cs typeface="Arial" panose="020B0604020202020204" pitchFamily="34" charset="0"/>
              </a:rPr>
              <a:t> and Bank Saint Petersburg.</a:t>
            </a:r>
            <a:endParaRPr lang="ru-RU" sz="1050" dirty="0">
              <a:latin typeface="Arial" panose="020B0604020202020204" pitchFamily="34" charset="0"/>
              <a:cs typeface="Arial" panose="020B0604020202020204" pitchFamily="34" charset="0"/>
            </a:endParaRPr>
          </a:p>
        </p:txBody>
      </p:sp>
      <p:pic>
        <p:nvPicPr>
          <p:cNvPr id="48" name="Picture 3" descr="G:\Документы\Хранение\Департамент кредитования корпоративных клиентов\1-УИК-2018\!!!материалы на время отсутствия сотрудников (отпуска и пр.)\Горельская\Мирский замок\картинки\bmz.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04695" y="4114699"/>
            <a:ext cx="1057033" cy="772789"/>
          </a:xfrm>
          <a:prstGeom prst="rect">
            <a:avLst/>
          </a:prstGeom>
          <a:noFill/>
          <a:extLst>
            <a:ext uri="{909E8E84-426E-40dd-AFC4-6F175D3DCCD1}">
              <a14:hiddenFill xmlns:a14="http://schemas.microsoft.com/office/drawing/2010/main">
                <a:solidFill>
                  <a:srgbClr val="FFFFFF"/>
                </a:solidFill>
              </a14:hiddenFill>
            </a:ext>
          </a:extLst>
        </p:spPr>
      </p:pic>
      <p:pic>
        <p:nvPicPr>
          <p:cNvPr id="49" name="Рисунок 4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38815" y="5898600"/>
            <a:ext cx="775713" cy="775713"/>
          </a:xfrm>
          <a:prstGeom prst="rect">
            <a:avLst/>
          </a:prstGeom>
        </p:spPr>
      </p:pic>
      <p:pic>
        <p:nvPicPr>
          <p:cNvPr id="50" name="Рисунок 4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14529" y="5296108"/>
            <a:ext cx="1456563" cy="1213803"/>
          </a:xfrm>
          <a:prstGeom prst="rect">
            <a:avLst/>
          </a:prstGeom>
        </p:spPr>
      </p:pic>
      <p:pic>
        <p:nvPicPr>
          <p:cNvPr id="51" name="Picture 3" descr="C:\Users\b00036356\Pictures\ГродноАзот лого.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21636" y="5157609"/>
            <a:ext cx="2022200" cy="634292"/>
          </a:xfrm>
          <a:prstGeom prst="rect">
            <a:avLst/>
          </a:prstGeom>
          <a:noFill/>
          <a:extLst>
            <a:ext uri="{909E8E84-426E-40dd-AFC4-6F175D3DCCD1}">
              <a14:hiddenFill xmlns:a14="http://schemas.microsoft.com/office/drawing/2010/main">
                <a:solidFill>
                  <a:srgbClr val="FFFFFF"/>
                </a:solidFill>
              </a14:hiddenFill>
            </a:ext>
          </a:extLst>
        </p:spPr>
      </p:pic>
      <p:pic>
        <p:nvPicPr>
          <p:cNvPr id="52" name="Рисунок 7"/>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246013" y="4151892"/>
            <a:ext cx="616149" cy="75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Рисунок 5"/>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685706" y="5061107"/>
            <a:ext cx="1014464" cy="6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C:\Users\b00036356\Pictures\Worldwide Expert 2019\Белвест.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433212" y="6014644"/>
            <a:ext cx="1428950" cy="43821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804208" y="1896276"/>
            <a:ext cx="439544" cy="276999"/>
          </a:xfrm>
          <a:prstGeom prst="rect">
            <a:avLst/>
          </a:prstGeom>
          <a:noFill/>
        </p:spPr>
        <p:txBody>
          <a:bodyPr wrap="none" rtlCol="0">
            <a:spAutoFit/>
          </a:bodyPr>
          <a:lstStyle/>
          <a:p>
            <a:r>
              <a:rPr lang="en-US" sz="1200" dirty="0" smtClean="0">
                <a:latin typeface="Arial" panose="020B0604020202020204" pitchFamily="34" charset="0"/>
                <a:cs typeface="Arial" panose="020B0604020202020204" pitchFamily="34" charset="0"/>
              </a:rPr>
              <a:t>770</a:t>
            </a:r>
            <a:endParaRPr lang="ru-RU" sz="1200" dirty="0">
              <a:latin typeface="Arial" panose="020B0604020202020204" pitchFamily="34" charset="0"/>
              <a:cs typeface="Arial" panose="020B0604020202020204" pitchFamily="34" charset="0"/>
            </a:endParaRPr>
          </a:p>
        </p:txBody>
      </p:sp>
      <p:sp>
        <p:nvSpPr>
          <p:cNvPr id="58" name="TextBox 57"/>
          <p:cNvSpPr txBox="1"/>
          <p:nvPr/>
        </p:nvSpPr>
        <p:spPr>
          <a:xfrm>
            <a:off x="1899729" y="1394545"/>
            <a:ext cx="524503" cy="276999"/>
          </a:xfrm>
          <a:prstGeom prst="rect">
            <a:avLst/>
          </a:prstGeom>
          <a:noFill/>
        </p:spPr>
        <p:txBody>
          <a:bodyPr wrap="none" rtlCol="0">
            <a:spAutoFit/>
          </a:bodyPr>
          <a:lstStyle/>
          <a:p>
            <a:r>
              <a:rPr lang="en-US" sz="1200" dirty="0" smtClean="0">
                <a:latin typeface="Arial" panose="020B0604020202020204" pitchFamily="34" charset="0"/>
                <a:cs typeface="Arial" panose="020B0604020202020204" pitchFamily="34" charset="0"/>
              </a:rPr>
              <a:t>1477</a:t>
            </a:r>
            <a:endParaRPr lang="ru-RU" sz="1200" dirty="0">
              <a:latin typeface="Arial" panose="020B0604020202020204" pitchFamily="34" charset="0"/>
              <a:cs typeface="Arial" panose="020B0604020202020204" pitchFamily="34" charset="0"/>
            </a:endParaRPr>
          </a:p>
        </p:txBody>
      </p:sp>
      <p:cxnSp>
        <p:nvCxnSpPr>
          <p:cNvPr id="37" name="Прямая соединительная линия 36"/>
          <p:cNvCxnSpPr/>
          <p:nvPr/>
        </p:nvCxnSpPr>
        <p:spPr>
          <a:xfrm>
            <a:off x="4572000" y="974080"/>
            <a:ext cx="3164294"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215357" y="3788497"/>
            <a:ext cx="3164294"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4632149" y="3806267"/>
            <a:ext cx="3164294"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730664" y="6520534"/>
            <a:ext cx="354584" cy="276999"/>
          </a:xfrm>
          <a:prstGeom prst="rect">
            <a:avLst/>
          </a:prstGeom>
          <a:noFill/>
        </p:spPr>
        <p:txBody>
          <a:bodyPr wrap="none" rtlCol="0">
            <a:spAutoFit/>
          </a:bodyPr>
          <a:lstStyle/>
          <a:p>
            <a:r>
              <a:rPr lang="ru-RU" sz="1200" dirty="0" smtClean="0">
                <a:latin typeface="Arial" panose="020B0604020202020204" pitchFamily="34" charset="0"/>
                <a:cs typeface="Arial" panose="020B0604020202020204" pitchFamily="34" charset="0"/>
              </a:rPr>
              <a:t>13</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694619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2471855724"/>
              </p:ext>
            </p:extLst>
          </p:nvPr>
        </p:nvGraphicFramePr>
        <p:xfrm>
          <a:off x="204155" y="692696"/>
          <a:ext cx="3984104" cy="296810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22478" y="3789040"/>
            <a:ext cx="3163366" cy="646331"/>
          </a:xfrm>
          <a:prstGeom prst="rect">
            <a:avLst/>
          </a:prstGeom>
          <a:noFill/>
        </p:spPr>
        <p:txBody>
          <a:bodyPr wrap="square" rtlCol="0">
            <a:spAutoFit/>
          </a:bodyPr>
          <a:lstStyle/>
          <a:p>
            <a:pPr algn="just"/>
            <a:r>
              <a:rPr lang="en-US" sz="1200" dirty="0" smtClean="0">
                <a:latin typeface="Arial" panose="020B0604020202020204" pitchFamily="34" charset="0"/>
                <a:cs typeface="Arial" panose="020B0604020202020204" pitchFamily="34" charset="0"/>
              </a:rPr>
              <a:t>* Such countries as Taiwan, Norway, Denmark, Netherlands, Belgium, Finland, Austria have ratio less than 1%.</a:t>
            </a:r>
            <a:endParaRPr lang="ru-RU" sz="1200" dirty="0">
              <a:latin typeface="Arial" panose="020B0604020202020204" pitchFamily="34" charset="0"/>
              <a:cs typeface="Arial" panose="020B0604020202020204" pitchFamily="34" charset="0"/>
            </a:endParaRPr>
          </a:p>
        </p:txBody>
      </p:sp>
      <p:graphicFrame>
        <p:nvGraphicFramePr>
          <p:cNvPr id="5" name="Диаграмма 4"/>
          <p:cNvGraphicFramePr/>
          <p:nvPr>
            <p:extLst>
              <p:ext uri="{D42A27DB-BD31-4B8C-83A1-F6EECF244321}">
                <p14:modId xmlns:p14="http://schemas.microsoft.com/office/powerpoint/2010/main" val="470457828"/>
              </p:ext>
            </p:extLst>
          </p:nvPr>
        </p:nvGraphicFramePr>
        <p:xfrm>
          <a:off x="4067944" y="658554"/>
          <a:ext cx="5076056" cy="5387833"/>
        </p:xfrm>
        <a:graphic>
          <a:graphicData uri="http://schemas.openxmlformats.org/drawingml/2006/chart">
            <c:chart xmlns:c="http://schemas.openxmlformats.org/drawingml/2006/chart" xmlns:r="http://schemas.openxmlformats.org/officeDocument/2006/relationships" r:id="rId4"/>
          </a:graphicData>
        </a:graphic>
      </p:graphicFrame>
      <p:sp>
        <p:nvSpPr>
          <p:cNvPr id="11" name="Прямоугольник 10"/>
          <p:cNvSpPr/>
          <p:nvPr/>
        </p:nvSpPr>
        <p:spPr>
          <a:xfrm>
            <a:off x="4944234" y="35579"/>
            <a:ext cx="4198590" cy="307777"/>
          </a:xfrm>
          <a:prstGeom prst="rect">
            <a:avLst/>
          </a:prstGeom>
          <a:noFill/>
        </p:spPr>
        <p:txBody>
          <a:bodyPr wrap="square">
            <a:spAutoFit/>
          </a:bodyPr>
          <a:lstStyle/>
          <a:p>
            <a:pPr algn="r"/>
            <a:r>
              <a:rPr lang="en-US" sz="1400" dirty="0" smtClean="0">
                <a:latin typeface="Arial" panose="020B0604020202020204" pitchFamily="34" charset="0"/>
                <a:cs typeface="Arial" panose="020B0604020202020204" pitchFamily="34" charset="0"/>
              </a:rPr>
              <a:t>ECA  business</a:t>
            </a:r>
            <a:endParaRPr lang="ru-RU" sz="1400" dirty="0">
              <a:latin typeface="Arial" panose="020B0604020202020204" pitchFamily="34" charset="0"/>
              <a:cs typeface="Arial" panose="020B0604020202020204" pitchFamily="34" charset="0"/>
            </a:endParaRPr>
          </a:p>
        </p:txBody>
      </p:sp>
      <p:sp>
        <p:nvSpPr>
          <p:cNvPr id="17" name="TextBox 16"/>
          <p:cNvSpPr txBox="1"/>
          <p:nvPr/>
        </p:nvSpPr>
        <p:spPr>
          <a:xfrm>
            <a:off x="8788240" y="6497878"/>
            <a:ext cx="354584" cy="276999"/>
          </a:xfrm>
          <a:prstGeom prst="rect">
            <a:avLst/>
          </a:prstGeom>
          <a:noFill/>
        </p:spPr>
        <p:txBody>
          <a:bodyPr wrap="none" rtlCol="0">
            <a:spAutoFit/>
          </a:bodyPr>
          <a:lstStyle/>
          <a:p>
            <a:r>
              <a:rPr lang="ru-RU" sz="1200" dirty="0" smtClean="0">
                <a:latin typeface="Arial" panose="020B0604020202020204" pitchFamily="34" charset="0"/>
                <a:cs typeface="Arial" panose="020B0604020202020204" pitchFamily="34" charset="0"/>
              </a:rPr>
              <a:t>14</a:t>
            </a:r>
            <a:endParaRPr lang="ru-RU" sz="1200" dirty="0">
              <a:latin typeface="Arial" panose="020B0604020202020204" pitchFamily="34" charset="0"/>
              <a:cs typeface="Arial" panose="020B0604020202020204" pitchFamily="34" charset="0"/>
            </a:endParaRPr>
          </a:p>
        </p:txBody>
      </p:sp>
      <p:grpSp>
        <p:nvGrpSpPr>
          <p:cNvPr id="7" name="Группа 6"/>
          <p:cNvGrpSpPr/>
          <p:nvPr/>
        </p:nvGrpSpPr>
        <p:grpSpPr>
          <a:xfrm>
            <a:off x="222478" y="4480052"/>
            <a:ext cx="3186898" cy="2156325"/>
            <a:chOff x="752626" y="4372282"/>
            <a:chExt cx="3186898" cy="2156325"/>
          </a:xfrm>
        </p:grpSpPr>
        <p:grpSp>
          <p:nvGrpSpPr>
            <p:cNvPr id="8" name="Группа 7"/>
            <p:cNvGrpSpPr/>
            <p:nvPr/>
          </p:nvGrpSpPr>
          <p:grpSpPr>
            <a:xfrm>
              <a:off x="752626" y="4372282"/>
              <a:ext cx="3186898" cy="2123658"/>
              <a:chOff x="222478" y="4261248"/>
              <a:chExt cx="2992705" cy="1991931"/>
            </a:xfrm>
          </p:grpSpPr>
          <p:sp>
            <p:nvSpPr>
              <p:cNvPr id="13" name="TextBox 12"/>
              <p:cNvSpPr txBox="1"/>
              <p:nvPr/>
            </p:nvSpPr>
            <p:spPr>
              <a:xfrm>
                <a:off x="222478" y="4261248"/>
                <a:ext cx="2992705" cy="1991931"/>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Top Countries in ECA-covered financing:</a:t>
                </a:r>
              </a:p>
              <a:p>
                <a:endParaRPr lang="en-US" sz="1200" b="1" dirty="0" smtClean="0">
                  <a:latin typeface="Arial" panose="020B0604020202020204" pitchFamily="34" charset="0"/>
                  <a:cs typeface="Arial" panose="020B0604020202020204" pitchFamily="34" charset="0"/>
                </a:endParaRPr>
              </a:p>
              <a:p>
                <a:pPr marL="354013"/>
                <a:r>
                  <a:rPr lang="en-US" sz="1200" dirty="0" smtClean="0">
                    <a:latin typeface="Arial" panose="020B0604020202020204" pitchFamily="34" charset="0"/>
                    <a:cs typeface="Arial" panose="020B0604020202020204" pitchFamily="34" charset="0"/>
                  </a:rPr>
                  <a:t>         China</a:t>
                </a:r>
              </a:p>
              <a:p>
                <a:pPr marL="354013"/>
                <a:r>
                  <a:rPr lang="en-US" sz="1200" dirty="0" smtClean="0">
                    <a:latin typeface="Arial" panose="020B0604020202020204" pitchFamily="34" charset="0"/>
                    <a:cs typeface="Arial" panose="020B0604020202020204" pitchFamily="34" charset="0"/>
                  </a:rPr>
                  <a:t>            </a:t>
                </a:r>
              </a:p>
              <a:p>
                <a:pPr marL="354013"/>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        Germany</a:t>
                </a:r>
              </a:p>
              <a:p>
                <a:pPr marL="354013"/>
                <a:r>
                  <a:rPr lang="en-US" sz="1200" dirty="0" smtClean="0">
                    <a:latin typeface="Arial" panose="020B0604020202020204" pitchFamily="34" charset="0"/>
                    <a:cs typeface="Arial" panose="020B0604020202020204" pitchFamily="34" charset="0"/>
                  </a:rPr>
                  <a:t>             </a:t>
                </a:r>
              </a:p>
              <a:p>
                <a:pPr marL="354013"/>
                <a:r>
                  <a:rPr lang="en-US" sz="1200" dirty="0" smtClean="0">
                    <a:latin typeface="Arial" panose="020B0604020202020204" pitchFamily="34" charset="0"/>
                    <a:cs typeface="Arial" panose="020B0604020202020204" pitchFamily="34" charset="0"/>
                  </a:rPr>
                  <a:t>          </a:t>
                </a:r>
              </a:p>
              <a:p>
                <a:pPr marL="354013"/>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        Poland</a:t>
                </a:r>
              </a:p>
              <a:p>
                <a:pPr marL="354013"/>
                <a:r>
                  <a:rPr lang="en-US" sz="1200" dirty="0" smtClean="0">
                    <a:latin typeface="Arial" panose="020B0604020202020204" pitchFamily="34" charset="0"/>
                    <a:cs typeface="Arial" panose="020B0604020202020204" pitchFamily="34" charset="0"/>
                  </a:rPr>
                  <a:t>               </a:t>
                </a:r>
              </a:p>
              <a:p>
                <a:pPr marL="354013"/>
                <a:r>
                  <a:rPr lang="en-US" sz="1200" dirty="0" smtClean="0">
                    <a:latin typeface="Arial" panose="020B0604020202020204" pitchFamily="34" charset="0"/>
                    <a:cs typeface="Arial" panose="020B0604020202020204" pitchFamily="34" charset="0"/>
                  </a:rPr>
                  <a:t>        </a:t>
                </a:r>
              </a:p>
              <a:p>
                <a:pPr marL="354013"/>
                <a:r>
                  <a:rPr lang="en-US" sz="1200" dirty="0" smtClean="0">
                    <a:latin typeface="Arial" panose="020B0604020202020204" pitchFamily="34" charset="0"/>
                    <a:cs typeface="Arial" panose="020B0604020202020204" pitchFamily="34" charset="0"/>
                  </a:rPr>
                  <a:t>          Czech Republic</a:t>
                </a:r>
                <a:endParaRPr lang="ru-RU" sz="1600" dirty="0">
                  <a:latin typeface="Arial" panose="020B0604020202020204" pitchFamily="34" charset="0"/>
                  <a:cs typeface="Arial" panose="020B0604020202020204" pitchFamily="34" charset="0"/>
                </a:endParaRPr>
              </a:p>
            </p:txBody>
          </p:sp>
          <p:pic>
            <p:nvPicPr>
              <p:cNvPr id="14" name="Picture 3" descr="C:\Users\b00036356\Pictures\Worldwide Expert 2019\f233_germany.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248" y="5017607"/>
                <a:ext cx="512681" cy="307608"/>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4" descr="C:\Users\b00001114\Desktop\s1200.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577" y="4710051"/>
              <a:ext cx="545948" cy="3631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l="5929" t="41294" r="86491" b="51966"/>
            <a:stretch/>
          </p:blipFill>
          <p:spPr bwMode="auto">
            <a:xfrm>
              <a:off x="755576" y="5661248"/>
              <a:ext cx="607094" cy="378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5576" y="6165304"/>
              <a:ext cx="545948" cy="363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7399493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Группа 11"/>
          <p:cNvGrpSpPr/>
          <p:nvPr/>
        </p:nvGrpSpPr>
        <p:grpSpPr>
          <a:xfrm>
            <a:off x="3838005" y="1172070"/>
            <a:ext cx="1822795" cy="1465630"/>
            <a:chOff x="6020672" y="1944228"/>
            <a:chExt cx="2913811" cy="1706199"/>
          </a:xfrm>
        </p:grpSpPr>
        <p:sp>
          <p:nvSpPr>
            <p:cNvPr id="3" name="Прямоугольник 2"/>
            <p:cNvSpPr/>
            <p:nvPr/>
          </p:nvSpPr>
          <p:spPr>
            <a:xfrm>
              <a:off x="6020672" y="3075493"/>
              <a:ext cx="2872267" cy="574934"/>
            </a:xfrm>
            <a:prstGeom prst="rect">
              <a:avLst/>
            </a:prstGeom>
          </p:spPr>
          <p:txBody>
            <a:bodyPr wrap="square">
              <a:spAutoFit/>
            </a:bodyPr>
            <a:lstStyle/>
            <a:p>
              <a:pPr lvl="0" algn="ctr"/>
              <a:r>
                <a:rPr lang="en-US" sz="1400" dirty="0" smtClean="0">
                  <a:latin typeface="Arial" panose="020B0604020202020204" pitchFamily="34" charset="0"/>
                  <a:cs typeface="Arial" panose="020B0604020202020204" pitchFamily="34" charset="0"/>
                </a:rPr>
                <a:t>Basic Loan</a:t>
              </a:r>
              <a:endParaRPr lang="ru-RU" sz="1400" dirty="0" smtClean="0">
                <a:latin typeface="Arial" panose="020B0604020202020204" pitchFamily="34" charset="0"/>
                <a:cs typeface="Arial" panose="020B0604020202020204" pitchFamily="34" charset="0"/>
              </a:endParaRPr>
            </a:p>
            <a:p>
              <a:pPr lvl="0" algn="ctr"/>
              <a:r>
                <a:rPr lang="en-US" sz="1400" dirty="0" smtClean="0">
                  <a:latin typeface="Arial" panose="020B0604020202020204" pitchFamily="34" charset="0"/>
                  <a:cs typeface="Arial" panose="020B0604020202020204" pitchFamily="34" charset="0"/>
                </a:rPr>
                <a:t> Agreement</a:t>
              </a:r>
              <a:endParaRPr lang="ru-RU" sz="1400" dirty="0">
                <a:latin typeface="Arial" panose="020B0604020202020204" pitchFamily="34" charset="0"/>
                <a:cs typeface="Arial" panose="020B0604020202020204" pitchFamily="34" charset="0"/>
              </a:endParaRPr>
            </a:p>
          </p:txBody>
        </p:sp>
        <p:pic>
          <p:nvPicPr>
            <p:cNvPr id="2051" name="Picture 3" descr="C:\Users\b00036356\Pictures\Worldwide Expert 2019\KfW IPEX-Bank.png"/>
            <p:cNvPicPr>
              <a:picLocks noChangeAspect="1" noChangeArrowheads="1"/>
            </p:cNvPicPr>
            <p:nvPr/>
          </p:nvPicPr>
          <p:blipFill rotWithShape="1">
            <a:blip r:embed="rId3">
              <a:extLst>
                <a:ext uri="{28A0092B-C50C-407E-A947-70E740481C1C}">
                  <a14:useLocalDpi xmlns:a14="http://schemas.microsoft.com/office/drawing/2010/main" val="0"/>
                </a:ext>
              </a:extLst>
            </a:blip>
            <a:srcRect t="36135" b="31933"/>
            <a:stretch/>
          </p:blipFill>
          <p:spPr bwMode="auto">
            <a:xfrm>
              <a:off x="6062216" y="1944228"/>
              <a:ext cx="2872267" cy="6799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Группа 4"/>
          <p:cNvGrpSpPr/>
          <p:nvPr/>
        </p:nvGrpSpPr>
        <p:grpSpPr>
          <a:xfrm>
            <a:off x="1975036" y="1203571"/>
            <a:ext cx="1839286" cy="1784432"/>
            <a:chOff x="3551950" y="2011298"/>
            <a:chExt cx="2440015" cy="2364913"/>
          </a:xfrm>
        </p:grpSpPr>
        <p:pic>
          <p:nvPicPr>
            <p:cNvPr id="2050" name="Picture 2" descr="C:\Users\b00036356\Pictures\Worldwide Expert 2019\logo-EI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7574" y="2011298"/>
              <a:ext cx="2028852" cy="939929"/>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551950" y="3258341"/>
              <a:ext cx="2440015" cy="1117870"/>
            </a:xfrm>
            <a:prstGeom prst="rect">
              <a:avLst/>
            </a:prstGeom>
          </p:spPr>
          <p:txBody>
            <a:bodyPr wrap="square">
              <a:spAutoFit/>
            </a:bodyPr>
            <a:lstStyle/>
            <a:p>
              <a:pPr lvl="0" algn="ctr"/>
              <a:r>
                <a:rPr lang="en-US" sz="1400" dirty="0" smtClean="0">
                  <a:solidFill>
                    <a:prstClr val="black"/>
                  </a:solidFill>
                  <a:latin typeface="Arial" panose="020B0604020202020204" pitchFamily="34" charset="0"/>
                  <a:cs typeface="Arial" panose="020B0604020202020204" pitchFamily="34" charset="0"/>
                </a:rPr>
                <a:t>Finance </a:t>
              </a:r>
              <a:r>
                <a:rPr lang="en-US" sz="1400" dirty="0">
                  <a:solidFill>
                    <a:prstClr val="black"/>
                  </a:solidFill>
                  <a:latin typeface="Arial" panose="020B0604020202020204" pitchFamily="34" charset="0"/>
                  <a:cs typeface="Arial" panose="020B0604020202020204" pitchFamily="34" charset="0"/>
                </a:rPr>
                <a:t>Contract </a:t>
              </a:r>
              <a:endParaRPr lang="ru-RU" sz="1400" dirty="0" smtClean="0">
                <a:solidFill>
                  <a:prstClr val="black"/>
                </a:solidFill>
                <a:latin typeface="Arial" panose="020B0604020202020204" pitchFamily="34" charset="0"/>
                <a:cs typeface="Arial" panose="020B0604020202020204" pitchFamily="34" charset="0"/>
              </a:endParaRPr>
            </a:p>
            <a:p>
              <a:pPr lvl="0" algn="ctr"/>
              <a:r>
                <a:rPr lang="en-US" sz="1400" dirty="0" smtClean="0">
                  <a:solidFill>
                    <a:prstClr val="black"/>
                  </a:solidFill>
                  <a:latin typeface="Arial" panose="020B0604020202020204" pitchFamily="34" charset="0"/>
                  <a:cs typeface="Arial" panose="020B0604020202020204" pitchFamily="34" charset="0"/>
                </a:rPr>
                <a:t>for </a:t>
              </a:r>
              <a:r>
                <a:rPr lang="en-US" sz="1400" dirty="0">
                  <a:solidFill>
                    <a:prstClr val="black"/>
                  </a:solidFill>
                  <a:latin typeface="Arial" panose="020B0604020202020204" pitchFamily="34" charset="0"/>
                  <a:cs typeface="Arial" panose="020B0604020202020204" pitchFamily="34" charset="0"/>
                </a:rPr>
                <a:t>SME financing </a:t>
              </a:r>
              <a:endParaRPr lang="ru-RU" sz="1400" dirty="0" smtClean="0">
                <a:solidFill>
                  <a:prstClr val="black"/>
                </a:solidFill>
                <a:latin typeface="Arial" panose="020B0604020202020204" pitchFamily="34" charset="0"/>
                <a:cs typeface="Arial" panose="020B0604020202020204" pitchFamily="34" charset="0"/>
              </a:endParaRPr>
            </a:p>
            <a:p>
              <a:pPr lvl="0" algn="ctr"/>
              <a:endParaRPr lang="ru-RU" sz="1400" dirty="0">
                <a:solidFill>
                  <a:prstClr val="black"/>
                </a:solidFill>
                <a:latin typeface="Arial" panose="020B0604020202020204" pitchFamily="34" charset="0"/>
                <a:cs typeface="Arial" panose="020B0604020202020204" pitchFamily="34" charset="0"/>
              </a:endParaRPr>
            </a:p>
            <a:p>
              <a:pPr lvl="0" algn="ctr"/>
              <a:r>
                <a:rPr lang="en-US" sz="1400" dirty="0" smtClean="0">
                  <a:solidFill>
                    <a:prstClr val="black"/>
                  </a:solidFill>
                  <a:latin typeface="Arial" panose="020B0604020202020204" pitchFamily="34" charset="0"/>
                  <a:cs typeface="Arial" panose="020B0604020202020204" pitchFamily="34" charset="0"/>
                </a:rPr>
                <a:t>EUR </a:t>
              </a:r>
              <a:r>
                <a:rPr lang="en-US" sz="1400" dirty="0">
                  <a:solidFill>
                    <a:prstClr val="black"/>
                  </a:solidFill>
                  <a:latin typeface="Arial" panose="020B0604020202020204" pitchFamily="34" charset="0"/>
                  <a:cs typeface="Arial" panose="020B0604020202020204" pitchFamily="34" charset="0"/>
                </a:rPr>
                <a:t>25 </a:t>
              </a:r>
              <a:r>
                <a:rPr lang="en-US" sz="1400" dirty="0" err="1" smtClean="0">
                  <a:solidFill>
                    <a:prstClr val="black"/>
                  </a:solidFill>
                  <a:latin typeface="Arial" panose="020B0604020202020204" pitchFamily="34" charset="0"/>
                  <a:cs typeface="Arial" panose="020B0604020202020204" pitchFamily="34" charset="0"/>
                </a:rPr>
                <a:t>mln</a:t>
              </a:r>
              <a:endParaRPr lang="ru-RU" sz="1400" dirty="0">
                <a:solidFill>
                  <a:prstClr val="black"/>
                </a:solidFill>
                <a:latin typeface="Arial" panose="020B0604020202020204" pitchFamily="34" charset="0"/>
                <a:cs typeface="Arial" panose="020B0604020202020204" pitchFamily="34" charset="0"/>
              </a:endParaRPr>
            </a:p>
          </p:txBody>
        </p:sp>
      </p:grpSp>
      <p:sp>
        <p:nvSpPr>
          <p:cNvPr id="7" name="TextBox 6"/>
          <p:cNvSpPr txBox="1"/>
          <p:nvPr/>
        </p:nvSpPr>
        <p:spPr>
          <a:xfrm>
            <a:off x="59797" y="435714"/>
            <a:ext cx="870751" cy="461665"/>
          </a:xfrm>
          <a:prstGeom prst="rect">
            <a:avLst/>
          </a:prstGeom>
          <a:noFill/>
        </p:spPr>
        <p:txBody>
          <a:bodyPr wrap="none" rtlCol="0">
            <a:spAutoFit/>
          </a:bodyPr>
          <a:lstStyle/>
          <a:p>
            <a:r>
              <a:rPr lang="ru-RU" sz="2400" b="1" dirty="0" smtClean="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2018</a:t>
            </a:r>
            <a:endParaRPr lang="ru-RU" sz="2400" b="1"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AutoShape 8" descr="Картинки по запросу sports handshake"/>
          <p:cNvSpPr>
            <a:spLocks noChangeAspect="1" noChangeArrowheads="1"/>
          </p:cNvSpPr>
          <p:nvPr/>
        </p:nvSpPr>
        <p:spPr bwMode="auto">
          <a:xfrm>
            <a:off x="307975" y="-1843088"/>
            <a:ext cx="5857875" cy="41719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AutoShape 2" descr="Картинки по запросу ebrd"/>
          <p:cNvSpPr>
            <a:spLocks noChangeAspect="1" noChangeArrowheads="1"/>
          </p:cNvSpPr>
          <p:nvPr/>
        </p:nvSpPr>
        <p:spPr bwMode="auto">
          <a:xfrm>
            <a:off x="9932878" y="-33972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pSp>
        <p:nvGrpSpPr>
          <p:cNvPr id="4" name="Группа 3"/>
          <p:cNvGrpSpPr/>
          <p:nvPr/>
        </p:nvGrpSpPr>
        <p:grpSpPr>
          <a:xfrm>
            <a:off x="212516" y="1310274"/>
            <a:ext cx="1695190" cy="1474446"/>
            <a:chOff x="397608" y="2176463"/>
            <a:chExt cx="2359559" cy="1842171"/>
          </a:xfrm>
        </p:grpSpPr>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608" y="2176463"/>
              <a:ext cx="2237366" cy="417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Прямоугольник 14"/>
            <p:cNvSpPr/>
            <p:nvPr/>
          </p:nvSpPr>
          <p:spPr>
            <a:xfrm>
              <a:off x="397608" y="3364924"/>
              <a:ext cx="2359559" cy="653710"/>
            </a:xfrm>
            <a:prstGeom prst="rect">
              <a:avLst/>
            </a:prstGeom>
          </p:spPr>
          <p:txBody>
            <a:bodyPr wrap="square">
              <a:spAutoFit/>
            </a:bodyPr>
            <a:lstStyle/>
            <a:p>
              <a:pPr lvl="0"/>
              <a:r>
                <a:rPr lang="en-US" sz="1400" dirty="0" smtClean="0">
                  <a:latin typeface="Arial" panose="020B0604020202020204" pitchFamily="34" charset="0"/>
                  <a:cs typeface="Arial" panose="020B0604020202020204" pitchFamily="34" charset="0"/>
                </a:rPr>
                <a:t>Confirming bank agreement</a:t>
              </a:r>
              <a:endParaRPr lang="ru-RU" sz="1400" dirty="0">
                <a:latin typeface="Arial" panose="020B0604020202020204" pitchFamily="34" charset="0"/>
                <a:cs typeface="Arial" panose="020B0604020202020204" pitchFamily="34" charset="0"/>
              </a:endParaRPr>
            </a:p>
          </p:txBody>
        </p:sp>
      </p:grpSp>
      <p:pic>
        <p:nvPicPr>
          <p:cNvPr id="13" name="Picture 2" descr="C:\Users\b00036356\Pictures\Worldwide Expert 2019\AK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2798" y="3790413"/>
            <a:ext cx="1196132" cy="27781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b00036356\Pictures\Worldwide Expert 2019\1200px-Logo_ODDO_BHF.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881" t="16971" r="10119" b="14783"/>
          <a:stretch/>
        </p:blipFill>
        <p:spPr bwMode="auto">
          <a:xfrm>
            <a:off x="206848" y="4118428"/>
            <a:ext cx="867558" cy="4428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b00036356\Pictures\Worldwide Expert 2019\commerzbank.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127" t="16462" r="4674" b="17302"/>
          <a:stretch/>
        </p:blipFill>
        <p:spPr bwMode="auto">
          <a:xfrm>
            <a:off x="182798" y="4634570"/>
            <a:ext cx="874373" cy="63504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b00036356\Pictures\Worldwide Expert 2019\csob1-0e103626c2.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4996" r="15746"/>
          <a:stretch/>
        </p:blipFill>
        <p:spPr bwMode="auto">
          <a:xfrm>
            <a:off x="206848" y="5274955"/>
            <a:ext cx="768607" cy="62516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b00036356\Pictures\Worldwide Expert 2019\Deutsche-Bank.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09509" y="3771045"/>
            <a:ext cx="875794" cy="46687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b00036356\Pictures\Worldwide Expert 2019\ygB38NPU_400x400.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39348" b="43268"/>
          <a:stretch/>
        </p:blipFill>
        <p:spPr bwMode="auto">
          <a:xfrm>
            <a:off x="266142" y="6112336"/>
            <a:ext cx="980108" cy="17038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b00036356\Pictures\Worldwide Expert 2019\1200px-KBCBank.svg.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04403" y="6179796"/>
            <a:ext cx="627703" cy="495362"/>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b00036356\Pictures\Worldwide Expert 2019\landesbank-baden-württemberg-squarelogo-1422050949246.pn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37164" b="35040"/>
          <a:stretch/>
        </p:blipFill>
        <p:spPr bwMode="auto">
          <a:xfrm>
            <a:off x="1457372" y="4543869"/>
            <a:ext cx="704037" cy="19569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b00036356\Pictures\Worldwide Expert 2019\Raiffeisen_Bank.svg.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459462" y="4988036"/>
            <a:ext cx="917586" cy="245167"/>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b00036356\Pictures\Worldwide Expert 2019\Russian Agricultural bank.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212031" y="5343845"/>
            <a:ext cx="1682648" cy="841324"/>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C:\Users\b00036356\Pictures\Worldwide Expert 2019\LOGO-SID-banka-klasični.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6142" y="6501194"/>
            <a:ext cx="1013196" cy="18744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Users\b00036356\Pictures\Worldwide Expert 2019\China_Development_Bank(CDB).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607359" y="3873600"/>
            <a:ext cx="1424495" cy="29004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4" descr="C:\Users\b00036356\Pictures\Worldwide Expert 2019\bayern.jp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34617" b="34829"/>
          <a:stretch/>
        </p:blipFill>
        <p:spPr bwMode="auto">
          <a:xfrm>
            <a:off x="2768746" y="4543869"/>
            <a:ext cx="1069259" cy="22666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 descr="C:\Users\b00036356\Pictures\Worldwide Expert 2019\edb-en.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606560" y="5204641"/>
            <a:ext cx="1560040" cy="48415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3" descr="C:\Users\b00036356\Pictures\Worldwide Expert 2019\PPF Banka.png"/>
          <p:cNvPicPr>
            <a:picLocks noChangeAspect="1" noChangeArrowheads="1"/>
          </p:cNvPicPr>
          <p:nvPr/>
        </p:nvPicPr>
        <p:blipFill rotWithShape="1">
          <a:blip r:embed="rId20">
            <a:extLst>
              <a:ext uri="{BEBA8EAE-BF5A-486C-A8C5-ECC9F3942E4B}">
                <a14:imgProps xmlns:a14="http://schemas.microsoft.com/office/drawing/2010/main">
                  <a14:imgLayer r:embed="rId21">
                    <a14:imgEffect>
                      <a14:sharpenSoften amount="50000"/>
                    </a14:imgEffect>
                  </a14:imgLayer>
                </a14:imgProps>
              </a:ext>
              <a:ext uri="{28A0092B-C50C-407E-A947-70E740481C1C}">
                <a14:useLocalDpi xmlns:a14="http://schemas.microsoft.com/office/drawing/2010/main" val="0"/>
              </a:ext>
            </a:extLst>
          </a:blip>
          <a:srcRect t="27243" b="32561"/>
          <a:stretch/>
        </p:blipFill>
        <p:spPr bwMode="auto">
          <a:xfrm>
            <a:off x="7815457" y="5060866"/>
            <a:ext cx="1229960" cy="48034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Users\b00036356\Pictures\Worldwide Expert 2019\index.png"/>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t="15686" b="19316"/>
          <a:stretch/>
        </p:blipFill>
        <p:spPr bwMode="auto">
          <a:xfrm>
            <a:off x="7864900" y="5708413"/>
            <a:ext cx="1180517" cy="39326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1" descr="C:\Users\b00036356\Pictures\Worldwide Expert 2019\OTKRITIE.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498342" y="5890552"/>
            <a:ext cx="1230989" cy="231843"/>
          </a:xfrm>
          <a:prstGeom prst="rect">
            <a:avLst/>
          </a:prstGeom>
          <a:solidFill>
            <a:schemeClr val="bg1"/>
          </a:solidFill>
        </p:spPr>
      </p:pic>
      <p:pic>
        <p:nvPicPr>
          <p:cNvPr id="2063" name="Picture 15" descr="C:\Users\b00036356\Pictures\Worldwide Expert 2019\VTB.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908609" y="5777562"/>
            <a:ext cx="906848" cy="4180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Users\b00036356\Pictures\Worldwide Expert 2019\VEB.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943582" y="4463681"/>
            <a:ext cx="1554760" cy="330387"/>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C:\Users\b00036356\Pictures\Worldwide Expert 2019\LBB-Logo.svg.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924618" y="5559294"/>
            <a:ext cx="789977" cy="319282"/>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C:\Users\b00036356\Pictures\Worldwide Expert 2019\Intesa-Sanpaulo.png"/>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l="9366" t="43404" r="9206" b="43962"/>
          <a:stretch/>
        </p:blipFill>
        <p:spPr bwMode="auto">
          <a:xfrm>
            <a:off x="2859070" y="6552405"/>
            <a:ext cx="1283745" cy="160840"/>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9" descr="C:\Users\b00036356\Pictures\Worldwide Expert 2019\BNP Paribas.jp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271744" y="6145191"/>
            <a:ext cx="1334816" cy="275053"/>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C:\Users\b00036356\Pictures\Worldwide Expert 2019\2000px-zkb-svg.pn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096990" y="5501556"/>
            <a:ext cx="1361982" cy="364021"/>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descr="C:\Users\b00036356\Pictures\Worldwide Expert 2019\credit-suisse.pn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186942" y="5036845"/>
            <a:ext cx="1182079" cy="264195"/>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C:\Users\b00036356\Pictures\Worldwide Expert 2019\UBS_Logo_SVG.svg.pn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4227819" y="3790413"/>
            <a:ext cx="842287" cy="324413"/>
          </a:xfrm>
          <a:prstGeom prst="rect">
            <a:avLst/>
          </a:prstGeom>
          <a:noFill/>
          <a:extLst>
            <a:ext uri="{909E8E84-426E-40dd-AFC4-6F175D3DCCD1}">
              <a14:hiddenFill xmlns:a14="http://schemas.microsoft.com/office/drawing/2010/main">
                <a:solidFill>
                  <a:srgbClr val="FFFFFF"/>
                </a:solidFill>
              </a14:hiddenFill>
            </a:ext>
          </a:extLst>
        </p:spPr>
      </p:pic>
      <p:pic>
        <p:nvPicPr>
          <p:cNvPr id="2071" name="Picture 23" descr="C:\Users\b00036356\Pictures\Worldwide Expert 2019\Société_Générale.pn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881243" y="6197527"/>
            <a:ext cx="1097869" cy="218476"/>
          </a:xfrm>
          <a:prstGeom prst="rect">
            <a:avLst/>
          </a:prstGeom>
          <a:noFill/>
          <a:extLst>
            <a:ext uri="{909E8E84-426E-40dd-AFC4-6F175D3DCCD1}">
              <a14:hiddenFill xmlns:a14="http://schemas.microsoft.com/office/drawing/2010/main">
                <a:solidFill>
                  <a:srgbClr val="FFFFFF"/>
                </a:solidFill>
              </a14:hiddenFill>
            </a:ext>
          </a:extLst>
        </p:spPr>
      </p:pic>
      <p:pic>
        <p:nvPicPr>
          <p:cNvPr id="2073" name="Picture 25" descr="C:\Users\b00036356\Pictures\Worldwide Expert 2019\jinchukou.jpg"/>
          <p:cNvPicPr>
            <a:picLocks noChangeAspect="1" noChangeArrowheads="1"/>
          </p:cNvPicPr>
          <p:nvPr/>
        </p:nvPicPr>
        <p:blipFill rotWithShape="1">
          <a:blip r:embed="rId33" cstate="print">
            <a:extLst>
              <a:ext uri="{28A0092B-C50C-407E-A947-70E740481C1C}">
                <a14:useLocalDpi xmlns:a14="http://schemas.microsoft.com/office/drawing/2010/main" val="0"/>
              </a:ext>
            </a:extLst>
          </a:blip>
          <a:srcRect l="7097" t="38430" r="6274" b="38409"/>
          <a:stretch/>
        </p:blipFill>
        <p:spPr bwMode="auto">
          <a:xfrm>
            <a:off x="5695601" y="6284439"/>
            <a:ext cx="1738705" cy="348386"/>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C:\Users\b00036356\Pictures\Worldwide Expert 2019\Komerční_banka_logo.svg.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2881243" y="5069760"/>
            <a:ext cx="740768" cy="274085"/>
          </a:xfrm>
          <a:prstGeom prst="rect">
            <a:avLst/>
          </a:prstGeom>
          <a:noFill/>
          <a:extLst>
            <a:ext uri="{909E8E84-426E-40dd-AFC4-6F175D3DCCD1}">
              <a14:hiddenFill xmlns:a14="http://schemas.microsoft.com/office/drawing/2010/main">
                <a:solidFill>
                  <a:srgbClr val="FFFFFF"/>
                </a:solidFill>
              </a14:hiddenFill>
            </a:ext>
          </a:extLst>
        </p:spPr>
      </p:pic>
      <p:pic>
        <p:nvPicPr>
          <p:cNvPr id="2075" name="Picture 27" descr="C:\Users\b00036356\Pictures\Worldwide Expert 2019\BGK.jpg"/>
          <p:cNvPicPr>
            <a:picLocks noChangeAspect="1" noChangeArrowheads="1"/>
          </p:cNvPicPr>
          <p:nvPr/>
        </p:nvPicPr>
        <p:blipFill rotWithShape="1">
          <a:blip r:embed="rId35" cstate="print">
            <a:extLst>
              <a:ext uri="{28A0092B-C50C-407E-A947-70E740481C1C}">
                <a14:useLocalDpi xmlns:a14="http://schemas.microsoft.com/office/drawing/2010/main" val="0"/>
              </a:ext>
            </a:extLst>
          </a:blip>
          <a:srcRect l="5665" t="7383" r="4679" b="9077"/>
          <a:stretch/>
        </p:blipFill>
        <p:spPr bwMode="auto">
          <a:xfrm>
            <a:off x="6282134" y="4530659"/>
            <a:ext cx="737518" cy="539101"/>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C:\Users\b00036356\Pictures\Worldwide Expert 2019\bab3d99a123ea5daefad8966462c57031bd7264f.jp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979017" y="6145191"/>
            <a:ext cx="903889" cy="457830"/>
          </a:xfrm>
          <a:prstGeom prst="rect">
            <a:avLst/>
          </a:prstGeom>
          <a:noFill/>
          <a:extLst>
            <a:ext uri="{909E8E84-426E-40dd-AFC4-6F175D3DCCD1}">
              <a14:hiddenFill xmlns:a14="http://schemas.microsoft.com/office/drawing/2010/main">
                <a:solidFill>
                  <a:srgbClr val="FFFFFF"/>
                </a:solidFill>
              </a14:hiddenFill>
            </a:ext>
          </a:extLst>
        </p:spPr>
      </p:pic>
      <p:pic>
        <p:nvPicPr>
          <p:cNvPr id="2077" name="Picture 29" descr="C:\Users\b00036356\Pictures\Worldwide Expert 2019\Eximbank of Russia.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7562327" y="4486703"/>
            <a:ext cx="1483090" cy="574163"/>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6047806" y="425658"/>
            <a:ext cx="870751" cy="461665"/>
          </a:xfrm>
          <a:prstGeom prst="rect">
            <a:avLst/>
          </a:prstGeom>
          <a:noFill/>
        </p:spPr>
        <p:txBody>
          <a:bodyPr wrap="none" rtlCol="0">
            <a:spAutoFit/>
          </a:bodyPr>
          <a:lstStyle/>
          <a:p>
            <a:r>
              <a:rPr lang="ru-RU" sz="2400" b="1" dirty="0" smtClean="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2019</a:t>
            </a:r>
            <a:endParaRPr lang="ru-RU" sz="2400" b="1"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0" name="TextBox 49"/>
          <p:cNvSpPr txBox="1"/>
          <p:nvPr/>
        </p:nvSpPr>
        <p:spPr>
          <a:xfrm>
            <a:off x="111163" y="3275111"/>
            <a:ext cx="2496196" cy="307777"/>
          </a:xfrm>
          <a:prstGeom prst="rect">
            <a:avLst/>
          </a:prstGeom>
          <a:noFill/>
        </p:spPr>
        <p:txBody>
          <a:bodyPr wrap="none" rtlCol="0">
            <a:spAutoFit/>
          </a:bodyPr>
          <a:lstStyle/>
          <a:p>
            <a:r>
              <a:rPr lang="en-US" sz="1400" b="1" dirty="0" smtClean="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Long-standing cooperation</a:t>
            </a:r>
            <a:endParaRPr lang="ru-RU" sz="1400" b="1"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 name="AutoShape 2" descr="Картинки по запросу sace"/>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8" name="Picture 3"/>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5369021" y="3783979"/>
            <a:ext cx="913113" cy="441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5634811" y="4519382"/>
            <a:ext cx="566750" cy="5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6605588" y="3748576"/>
            <a:ext cx="1476718" cy="408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6530030" y="4213944"/>
            <a:ext cx="1349392" cy="247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8198839" y="3747269"/>
            <a:ext cx="846578" cy="320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7014525" y="4941433"/>
            <a:ext cx="718329" cy="471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4">
            <a:extLst>
              <a:ext uri="{28A0092B-C50C-407E-A947-70E740481C1C}">
                <a14:useLocalDpi xmlns:a14="http://schemas.microsoft.com/office/drawing/2010/main" val="0"/>
              </a:ext>
            </a:extLst>
          </a:blip>
          <a:srcRect l="1394" t="823" r="1812" b="5190"/>
          <a:stretch/>
        </p:blipFill>
        <p:spPr bwMode="auto">
          <a:xfrm>
            <a:off x="6047806" y="908050"/>
            <a:ext cx="1248750" cy="951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Прямая со стрелкой 19"/>
          <p:cNvCxnSpPr/>
          <p:nvPr/>
        </p:nvCxnSpPr>
        <p:spPr>
          <a:xfrm>
            <a:off x="5844714" y="908050"/>
            <a:ext cx="0" cy="2111954"/>
          </a:xfrm>
          <a:prstGeom prst="straightConnector1">
            <a:avLst/>
          </a:prstGeom>
          <a:ln>
            <a:solidFill>
              <a:srgbClr val="AFDC7E"/>
            </a:solidFill>
            <a:prstDash val="lgDash"/>
            <a:tailEnd type="none"/>
          </a:ln>
        </p:spPr>
        <p:style>
          <a:lnRef idx="1">
            <a:schemeClr val="accent1"/>
          </a:lnRef>
          <a:fillRef idx="0">
            <a:schemeClr val="accent1"/>
          </a:fillRef>
          <a:effectRef idx="0">
            <a:schemeClr val="accent1"/>
          </a:effectRef>
          <a:fontRef idx="minor">
            <a:schemeClr val="tx1"/>
          </a:fontRef>
        </p:style>
      </p:cxnSp>
      <p:pic>
        <p:nvPicPr>
          <p:cNvPr id="1034" name="Picture 10"/>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7572999" y="1284455"/>
            <a:ext cx="1461746" cy="27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rotWithShape="1">
          <a:blip r:embed="rId46">
            <a:extLst>
              <a:ext uri="{28A0092B-C50C-407E-A947-70E740481C1C}">
                <a14:useLocalDpi xmlns:a14="http://schemas.microsoft.com/office/drawing/2010/main" val="0"/>
              </a:ext>
            </a:extLst>
          </a:blip>
          <a:srcRect t="17470" b="21255"/>
          <a:stretch/>
        </p:blipFill>
        <p:spPr bwMode="auto">
          <a:xfrm>
            <a:off x="6165850" y="2151437"/>
            <a:ext cx="1567004" cy="528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Прямоугольник 21"/>
          <p:cNvSpPr/>
          <p:nvPr/>
        </p:nvSpPr>
        <p:spPr>
          <a:xfrm>
            <a:off x="7600229" y="1621300"/>
            <a:ext cx="1543772" cy="307777"/>
          </a:xfrm>
          <a:prstGeom prst="rect">
            <a:avLst/>
          </a:prstGeom>
        </p:spPr>
        <p:txBody>
          <a:bodyPr wrap="square">
            <a:spAutoFit/>
          </a:bodyPr>
          <a:lstStyle/>
          <a:p>
            <a:pPr lvl="0"/>
            <a:r>
              <a:rPr lang="en-US" sz="1400" dirty="0" smtClean="0">
                <a:latin typeface="Arial" panose="020B0604020202020204" pitchFamily="34" charset="0"/>
                <a:cs typeface="Arial" panose="020B0604020202020204" pitchFamily="34" charset="0"/>
              </a:rPr>
              <a:t>Switzerland</a:t>
            </a:r>
          </a:p>
        </p:txBody>
      </p:sp>
      <p:sp>
        <p:nvSpPr>
          <p:cNvPr id="61" name="TextBox 60"/>
          <p:cNvSpPr txBox="1"/>
          <p:nvPr/>
        </p:nvSpPr>
        <p:spPr>
          <a:xfrm>
            <a:off x="8789416" y="6555961"/>
            <a:ext cx="354584" cy="276999"/>
          </a:xfrm>
          <a:prstGeom prst="rect">
            <a:avLst/>
          </a:prstGeom>
          <a:noFill/>
        </p:spPr>
        <p:txBody>
          <a:bodyPr wrap="none" rtlCol="0">
            <a:spAutoFit/>
          </a:bodyPr>
          <a:lstStyle/>
          <a:p>
            <a:r>
              <a:rPr lang="ru-RU" sz="1200" dirty="0" smtClean="0">
                <a:latin typeface="Arial" panose="020B0604020202020204" pitchFamily="34" charset="0"/>
                <a:cs typeface="Arial" panose="020B0604020202020204" pitchFamily="34" charset="0"/>
              </a:rPr>
              <a:t>15</a:t>
            </a:r>
            <a:endParaRPr lang="ru-RU" sz="1200" dirty="0">
              <a:latin typeface="Arial" panose="020B0604020202020204" pitchFamily="34" charset="0"/>
              <a:cs typeface="Arial" panose="020B0604020202020204" pitchFamily="34" charset="0"/>
            </a:endParaRPr>
          </a:p>
        </p:txBody>
      </p:sp>
      <p:sp>
        <p:nvSpPr>
          <p:cNvPr id="62" name="Прямоугольник 61"/>
          <p:cNvSpPr/>
          <p:nvPr/>
        </p:nvSpPr>
        <p:spPr>
          <a:xfrm>
            <a:off x="4944234" y="35579"/>
            <a:ext cx="4198590" cy="523220"/>
          </a:xfrm>
          <a:prstGeom prst="rect">
            <a:avLst/>
          </a:prstGeom>
          <a:noFill/>
        </p:spPr>
        <p:txBody>
          <a:bodyPr wrap="square">
            <a:spAutoFit/>
          </a:bodyPr>
          <a:lstStyle/>
          <a:p>
            <a:pPr algn="r"/>
            <a:r>
              <a:rPr lang="en-US" sz="1400" dirty="0" smtClean="0">
                <a:latin typeface="Arial" panose="020B0604020202020204" pitchFamily="34" charset="0"/>
                <a:cs typeface="Arial" panose="020B0604020202020204" pitchFamily="34" charset="0"/>
              </a:rPr>
              <a:t>Esteemed partners. </a:t>
            </a:r>
          </a:p>
          <a:p>
            <a:pPr algn="r"/>
            <a:r>
              <a:rPr lang="en-US" sz="1400" dirty="0" smtClean="0">
                <a:latin typeface="Arial" panose="020B0604020202020204" pitchFamily="34" charset="0"/>
                <a:cs typeface="Arial" panose="020B0604020202020204" pitchFamily="34" charset="0"/>
              </a:rPr>
              <a:t>Achievements</a:t>
            </a:r>
            <a:endParaRPr lang="ru-R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432803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057950" y="121697"/>
            <a:ext cx="3086050" cy="307777"/>
          </a:xfrm>
          <a:prstGeom prst="rect">
            <a:avLst/>
          </a:prstGeom>
          <a:noFill/>
        </p:spPr>
        <p:txBody>
          <a:bodyPr wrap="square">
            <a:spAutoFit/>
          </a:bodyPr>
          <a:lstStyle/>
          <a:p>
            <a:pPr lvl="0" algn="r">
              <a:buSzPct val="25000"/>
            </a:pPr>
            <a:r>
              <a:rPr lang="en-US" sz="1400" dirty="0" smtClean="0">
                <a:latin typeface="Arial" panose="020B0604020202020204" pitchFamily="34" charset="0"/>
                <a:cs typeface="Arial" panose="020B0604020202020204" pitchFamily="34" charset="0"/>
              </a:rPr>
              <a:t>Prospects</a:t>
            </a:r>
            <a:endParaRPr lang="ru-RU" sz="1400" dirty="0">
              <a:latin typeface="Arial" panose="020B0604020202020204" pitchFamily="34" charset="0"/>
              <a:cs typeface="Arial" panose="020B0604020202020204" pitchFamily="34" charset="0"/>
            </a:endParaRPr>
          </a:p>
        </p:txBody>
      </p:sp>
      <p:sp>
        <p:nvSpPr>
          <p:cNvPr id="7" name="TextBox 6"/>
          <p:cNvSpPr txBox="1"/>
          <p:nvPr/>
        </p:nvSpPr>
        <p:spPr>
          <a:xfrm>
            <a:off x="8730664" y="6498311"/>
            <a:ext cx="354584" cy="276999"/>
          </a:xfrm>
          <a:prstGeom prst="rect">
            <a:avLst/>
          </a:prstGeom>
          <a:noFill/>
        </p:spPr>
        <p:txBody>
          <a:bodyPr wrap="none" rtlCol="0">
            <a:spAutoFit/>
          </a:bodyPr>
          <a:lstStyle/>
          <a:p>
            <a:r>
              <a:rPr lang="ru-RU" sz="1200" dirty="0" smtClean="0">
                <a:latin typeface="Arial" panose="020B0604020202020204" pitchFamily="34" charset="0"/>
                <a:cs typeface="Arial" panose="020B0604020202020204" pitchFamily="34" charset="0"/>
              </a:rPr>
              <a:t>16</a:t>
            </a:r>
            <a:endParaRPr lang="ru-RU" sz="1200" dirty="0">
              <a:latin typeface="Arial" panose="020B0604020202020204" pitchFamily="34" charset="0"/>
              <a:cs typeface="Arial" panose="020B0604020202020204" pitchFamily="34" charset="0"/>
            </a:endParaRPr>
          </a:p>
        </p:txBody>
      </p:sp>
      <p:pic>
        <p:nvPicPr>
          <p:cNvPr id="12" name="Picture 18" descr="NPP_BYE"/>
          <p:cNvPicPr>
            <a:picLocks noChangeAspect="1" noChangeArrowheads="1"/>
          </p:cNvPicPr>
          <p:nvPr/>
        </p:nvPicPr>
        <p:blipFill rotWithShape="1">
          <a:blip r:embed="rId3">
            <a:extLst>
              <a:ext uri="{28A0092B-C50C-407E-A947-70E740481C1C}">
                <a14:useLocalDpi xmlns:a14="http://schemas.microsoft.com/office/drawing/2010/main" val="0"/>
              </a:ext>
            </a:extLst>
          </a:blip>
          <a:srcRect b="11305"/>
          <a:stretch/>
        </p:blipFill>
        <p:spPr bwMode="auto">
          <a:xfrm>
            <a:off x="3283860" y="902183"/>
            <a:ext cx="2576277" cy="184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3" y="902182"/>
            <a:ext cx="2486401" cy="1835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4276" y="902183"/>
            <a:ext cx="2768325" cy="1835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7077" y="3878956"/>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b="7196"/>
          <a:stretch/>
        </p:blipFill>
        <p:spPr bwMode="auto">
          <a:xfrm>
            <a:off x="5055465" y="3881268"/>
            <a:ext cx="2884356" cy="1868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Прямоугольник 17"/>
          <p:cNvSpPr/>
          <p:nvPr/>
        </p:nvSpPr>
        <p:spPr>
          <a:xfrm>
            <a:off x="765612" y="2895828"/>
            <a:ext cx="1890261" cy="369332"/>
          </a:xfrm>
          <a:prstGeom prst="rect">
            <a:avLst/>
          </a:prstGeom>
        </p:spPr>
        <p:txBody>
          <a:bodyPr wrap="none">
            <a:spAutoFit/>
          </a:bodyPr>
          <a:lstStyle/>
          <a:p>
            <a:pPr lvl="0" algn="ctr">
              <a:spcBef>
                <a:spcPct val="0"/>
              </a:spcBef>
            </a:pPr>
            <a:r>
              <a:rPr lang="en-US" altLang="ru-RU" b="1" dirty="0">
                <a:solidFill>
                  <a:srgbClr val="006144"/>
                </a:solidFill>
                <a:latin typeface="Arial" charset="0"/>
              </a:rPr>
              <a:t>Petrochemicals</a:t>
            </a:r>
            <a:endParaRPr lang="ru-RU" altLang="ru-RU" b="1" dirty="0">
              <a:solidFill>
                <a:srgbClr val="006144"/>
              </a:solidFill>
              <a:latin typeface="Arial" charset="0"/>
            </a:endParaRPr>
          </a:p>
        </p:txBody>
      </p:sp>
      <p:sp>
        <p:nvSpPr>
          <p:cNvPr id="19" name="Прямоугольник 18"/>
          <p:cNvSpPr/>
          <p:nvPr/>
        </p:nvSpPr>
        <p:spPr>
          <a:xfrm>
            <a:off x="4088534" y="2857540"/>
            <a:ext cx="966931" cy="369332"/>
          </a:xfrm>
          <a:prstGeom prst="rect">
            <a:avLst/>
          </a:prstGeom>
        </p:spPr>
        <p:txBody>
          <a:bodyPr wrap="none">
            <a:spAutoFit/>
          </a:bodyPr>
          <a:lstStyle/>
          <a:p>
            <a:pPr lvl="0" algn="ctr">
              <a:spcBef>
                <a:spcPct val="0"/>
              </a:spcBef>
            </a:pPr>
            <a:r>
              <a:rPr lang="en-US" altLang="ru-RU" b="1" dirty="0">
                <a:solidFill>
                  <a:srgbClr val="006144"/>
                </a:solidFill>
                <a:latin typeface="Arial" charset="0"/>
              </a:rPr>
              <a:t>Energy</a:t>
            </a:r>
            <a:endParaRPr lang="en-US" altLang="ru-RU" sz="2400" b="1" dirty="0">
              <a:solidFill>
                <a:srgbClr val="006144"/>
              </a:solidFill>
              <a:latin typeface="Arial" charset="0"/>
            </a:endParaRPr>
          </a:p>
        </p:txBody>
      </p:sp>
      <p:sp>
        <p:nvSpPr>
          <p:cNvPr id="20" name="Прямоугольник 19"/>
          <p:cNvSpPr/>
          <p:nvPr/>
        </p:nvSpPr>
        <p:spPr>
          <a:xfrm>
            <a:off x="6726608" y="2857540"/>
            <a:ext cx="1903085" cy="369332"/>
          </a:xfrm>
          <a:prstGeom prst="rect">
            <a:avLst/>
          </a:prstGeom>
        </p:spPr>
        <p:txBody>
          <a:bodyPr wrap="none">
            <a:spAutoFit/>
          </a:bodyPr>
          <a:lstStyle/>
          <a:p>
            <a:pPr lvl="0" algn="ctr">
              <a:spcBef>
                <a:spcPct val="0"/>
              </a:spcBef>
            </a:pPr>
            <a:r>
              <a:rPr lang="en-US" altLang="ru-RU" b="1" dirty="0">
                <a:solidFill>
                  <a:srgbClr val="006144"/>
                </a:solidFill>
                <a:latin typeface="Arial" charset="0"/>
              </a:rPr>
              <a:t>Mining industry</a:t>
            </a:r>
            <a:endParaRPr lang="en-US" altLang="ru-RU" sz="2400" b="1" dirty="0">
              <a:solidFill>
                <a:srgbClr val="006144"/>
              </a:solidFill>
              <a:latin typeface="Arial" charset="0"/>
            </a:endParaRPr>
          </a:p>
        </p:txBody>
      </p:sp>
      <p:sp>
        <p:nvSpPr>
          <p:cNvPr id="21" name="Прямоугольник 20"/>
          <p:cNvSpPr/>
          <p:nvPr/>
        </p:nvSpPr>
        <p:spPr>
          <a:xfrm>
            <a:off x="1295470" y="5729641"/>
            <a:ext cx="2619375" cy="646331"/>
          </a:xfrm>
          <a:prstGeom prst="rect">
            <a:avLst/>
          </a:prstGeom>
        </p:spPr>
        <p:txBody>
          <a:bodyPr wrap="square">
            <a:spAutoFit/>
          </a:bodyPr>
          <a:lstStyle/>
          <a:p>
            <a:pPr lvl="0" algn="ctr">
              <a:spcBef>
                <a:spcPct val="0"/>
              </a:spcBef>
            </a:pPr>
            <a:r>
              <a:rPr lang="en-US" altLang="ru-RU" b="1" dirty="0">
                <a:solidFill>
                  <a:srgbClr val="006144"/>
                </a:solidFill>
                <a:latin typeface="Arial" charset="0"/>
              </a:rPr>
              <a:t>Modernization of railway rolling stock</a:t>
            </a:r>
          </a:p>
        </p:txBody>
      </p:sp>
      <p:sp>
        <p:nvSpPr>
          <p:cNvPr id="29" name="Прямоугольник 28"/>
          <p:cNvSpPr/>
          <p:nvPr/>
        </p:nvSpPr>
        <p:spPr>
          <a:xfrm>
            <a:off x="5738461" y="5868140"/>
            <a:ext cx="1518364" cy="369332"/>
          </a:xfrm>
          <a:prstGeom prst="rect">
            <a:avLst/>
          </a:prstGeom>
        </p:spPr>
        <p:txBody>
          <a:bodyPr wrap="none">
            <a:spAutoFit/>
          </a:bodyPr>
          <a:lstStyle/>
          <a:p>
            <a:pPr lvl="0" algn="ctr">
              <a:spcBef>
                <a:spcPct val="0"/>
              </a:spcBef>
            </a:pPr>
            <a:r>
              <a:rPr lang="en-US" altLang="ru-RU" b="1" dirty="0" smtClean="0">
                <a:solidFill>
                  <a:srgbClr val="006144"/>
                </a:solidFill>
                <a:latin typeface="Arial" charset="0"/>
              </a:rPr>
              <a:t>Engineering</a:t>
            </a:r>
            <a:endParaRPr lang="ru-RU" altLang="ru-RU" b="1" dirty="0">
              <a:solidFill>
                <a:srgbClr val="006144"/>
              </a:solidFill>
              <a:latin typeface="Arial" charset="0"/>
            </a:endParaRPr>
          </a:p>
        </p:txBody>
      </p:sp>
    </p:spTree>
    <p:extLst>
      <p:ext uri="{BB962C8B-B14F-4D97-AF65-F5344CB8AC3E}">
        <p14:creationId xmlns:p14="http://schemas.microsoft.com/office/powerpoint/2010/main" val="155796355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4764" y="2568170"/>
            <a:ext cx="7514472" cy="1015663"/>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Thank your for your attention!</a:t>
            </a:r>
          </a:p>
          <a:p>
            <a:pPr algn="ctr"/>
            <a:endParaRPr lang="en-US" sz="2000" dirty="0">
              <a:latin typeface="Arial" panose="020B0604020202020204" pitchFamily="34" charset="0"/>
              <a:cs typeface="Arial" panose="020B0604020202020204" pitchFamily="34" charset="0"/>
            </a:endParaRPr>
          </a:p>
          <a:p>
            <a:pPr algn="ctr"/>
            <a:r>
              <a:rPr lang="en-US" sz="2000" dirty="0" smtClean="0">
                <a:latin typeface="Arial" panose="020B0604020202020204" pitchFamily="34" charset="0"/>
                <a:cs typeface="Arial" panose="020B0604020202020204" pitchFamily="34" charset="0"/>
              </a:rPr>
              <a:t>Looking forward to further cooperation!</a:t>
            </a:r>
            <a:endParaRPr lang="ru-R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29666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650058271"/>
              </p:ext>
            </p:extLst>
          </p:nvPr>
        </p:nvGraphicFramePr>
        <p:xfrm>
          <a:off x="4860032" y="908720"/>
          <a:ext cx="3600400" cy="2397660"/>
        </p:xfrm>
        <a:graphic>
          <a:graphicData uri="http://schemas.openxmlformats.org/drawingml/2006/table">
            <a:tbl>
              <a:tblPr firstRow="1" firstCol="1" bandRow="1">
                <a:tableStyleId>{E8B1032C-EA38-4F05-BA0D-38AFFFC7BED3}</a:tableStyleId>
              </a:tblPr>
              <a:tblGrid>
                <a:gridCol w="1431875">
                  <a:extLst>
                    <a:ext uri="{9D8B030D-6E8A-4147-A177-3AD203B41FA5}">
                      <a16:colId xmlns="" xmlns:a16="http://schemas.microsoft.com/office/drawing/2014/main" val="20000"/>
                    </a:ext>
                  </a:extLst>
                </a:gridCol>
                <a:gridCol w="2168525">
                  <a:extLst>
                    <a:ext uri="{9D8B030D-6E8A-4147-A177-3AD203B41FA5}">
                      <a16:colId xmlns="" xmlns:a16="http://schemas.microsoft.com/office/drawing/2014/main" val="20001"/>
                    </a:ext>
                  </a:extLst>
                </a:gridCol>
              </a:tblGrid>
              <a:tr h="220019">
                <a:tc gridSpan="2">
                  <a:txBody>
                    <a:bodyPr/>
                    <a:lstStyle/>
                    <a:p>
                      <a:pPr marL="457200" algn="r">
                        <a:lnSpc>
                          <a:spcPct val="115000"/>
                        </a:lnSpc>
                        <a:spcAft>
                          <a:spcPts val="0"/>
                        </a:spcAft>
                      </a:pPr>
                      <a:r>
                        <a:rPr lang="en-US" sz="1200" b="0" i="1" dirty="0" smtClean="0">
                          <a:solidFill>
                            <a:srgbClr val="FF0000"/>
                          </a:solidFill>
                          <a:effectLst/>
                          <a:latin typeface="Arial" panose="020B0604020202020204" pitchFamily="34" charset="0"/>
                          <a:cs typeface="Arial" panose="020B0604020202020204" pitchFamily="34" charset="0"/>
                        </a:rPr>
                        <a:t>NAS</a:t>
                      </a:r>
                      <a:r>
                        <a:rPr lang="en-US" sz="1200" b="0" i="1" dirty="0" smtClean="0">
                          <a:ln w="5271" cap="flat" cmpd="sng" algn="ctr">
                            <a:solidFill>
                              <a:srgbClr val="4579B8"/>
                            </a:solidFill>
                            <a:prstDash val="solid"/>
                            <a:round/>
                          </a:ln>
                          <a:solidFill>
                            <a:srgbClr val="FF0000"/>
                          </a:solidFill>
                          <a:effectLst/>
                          <a:latin typeface="Arial" panose="020B0604020202020204" pitchFamily="34" charset="0"/>
                          <a:cs typeface="Arial" panose="020B0604020202020204" pitchFamily="34" charset="0"/>
                        </a:rPr>
                        <a:t> </a:t>
                      </a:r>
                      <a:r>
                        <a:rPr lang="en-US" sz="1200" b="0" i="1" baseline="0" dirty="0" smtClean="0">
                          <a:ln>
                            <a:noFill/>
                          </a:ln>
                          <a:solidFill>
                            <a:srgbClr val="FF0000"/>
                          </a:solidFill>
                          <a:effectLst/>
                          <a:latin typeface="Arial" panose="020B0604020202020204" pitchFamily="34" charset="0"/>
                          <a:cs typeface="Arial" panose="020B0604020202020204" pitchFamily="34" charset="0"/>
                        </a:rPr>
                        <a:t> </a:t>
                      </a:r>
                      <a:r>
                        <a:rPr lang="en-US" sz="1200" b="0" i="1" dirty="0" smtClean="0">
                          <a:solidFill>
                            <a:srgbClr val="FF0000"/>
                          </a:solidFill>
                          <a:effectLst/>
                          <a:latin typeface="Arial" panose="020B0604020202020204" pitchFamily="34" charset="0"/>
                          <a:cs typeface="Arial" panose="020B0604020202020204" pitchFamily="34" charset="0"/>
                        </a:rPr>
                        <a:t>2018</a:t>
                      </a:r>
                      <a:endParaRPr lang="ru-RU" sz="1200" b="0" i="1" dirty="0">
                        <a:solidFill>
                          <a:srgbClr val="FF0000"/>
                        </a:solidFill>
                        <a:effectLst/>
                        <a:latin typeface="Arial" panose="020B0604020202020204" pitchFamily="34" charset="0"/>
                        <a:ea typeface="Calibri"/>
                        <a:cs typeface="Arial" panose="020B0604020202020204" pitchFamily="34" charset="0"/>
                      </a:endParaRPr>
                    </a:p>
                  </a:txBody>
                  <a:tcPr marL="68580" marR="68580" marT="0" marB="0">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bg1"/>
                    </a:solidFill>
                  </a:tcPr>
                </a:tc>
                <a:tc hMerge="1">
                  <a:txBody>
                    <a:bodyPr/>
                    <a:lstStyle/>
                    <a:p>
                      <a:endParaRPr lang="ru-RU"/>
                    </a:p>
                  </a:txBody>
                  <a:tcPr/>
                </a:tc>
                <a:extLst>
                  <a:ext uri="{0D108BD9-81ED-4DB2-BD59-A6C34878D82A}">
                    <a16:rowId xmlns="" xmlns:a16="http://schemas.microsoft.com/office/drawing/2014/main" val="10000"/>
                  </a:ext>
                </a:extLst>
              </a:tr>
              <a:tr h="827786">
                <a:tc>
                  <a:txBody>
                    <a:bodyPr/>
                    <a:lstStyle/>
                    <a:p>
                      <a:pPr marL="0" indent="0" algn="ctr">
                        <a:lnSpc>
                          <a:spcPct val="115000"/>
                        </a:lnSpc>
                        <a:spcAft>
                          <a:spcPts val="0"/>
                        </a:spcAft>
                      </a:pPr>
                      <a:r>
                        <a:rPr lang="en-US" sz="1400" b="0" dirty="0">
                          <a:effectLst/>
                          <a:latin typeface="Arial" panose="020B0604020202020204" pitchFamily="34" charset="0"/>
                          <a:cs typeface="Arial" panose="020B0604020202020204" pitchFamily="34" charset="0"/>
                        </a:rPr>
                        <a:t>USD </a:t>
                      </a:r>
                      <a:r>
                        <a:rPr lang="en-US" sz="1400" b="0" dirty="0" err="1">
                          <a:effectLst/>
                          <a:latin typeface="Arial" panose="020B0604020202020204" pitchFamily="34" charset="0"/>
                          <a:cs typeface="Arial" panose="020B0604020202020204" pitchFamily="34" charset="0"/>
                        </a:rPr>
                        <a:t>mln</a:t>
                      </a:r>
                      <a:r>
                        <a:rPr lang="en-US" sz="1400" b="0" dirty="0">
                          <a:effectLst/>
                          <a:latin typeface="Arial" panose="020B0604020202020204" pitchFamily="34" charset="0"/>
                          <a:cs typeface="Arial" panose="020B0604020202020204" pitchFamily="34" charset="0"/>
                        </a:rPr>
                        <a:t> </a:t>
                      </a:r>
                      <a:endParaRPr lang="ru-RU" sz="1400" b="0" dirty="0">
                        <a:effectLst/>
                        <a:latin typeface="Arial" panose="020B0604020202020204" pitchFamily="34" charset="0"/>
                        <a:cs typeface="Arial" panose="020B0604020202020204" pitchFamily="34" charset="0"/>
                      </a:endParaRPr>
                    </a:p>
                    <a:p>
                      <a:pPr marL="0" indent="0" algn="ctr">
                        <a:lnSpc>
                          <a:spcPct val="115000"/>
                        </a:lnSpc>
                        <a:spcAft>
                          <a:spcPts val="0"/>
                        </a:spcAft>
                      </a:pPr>
                      <a:r>
                        <a:rPr lang="en-US" sz="1400" b="0" dirty="0">
                          <a:effectLst/>
                          <a:latin typeface="Arial" panose="020B0604020202020204" pitchFamily="34" charset="0"/>
                          <a:cs typeface="Arial" panose="020B0604020202020204" pitchFamily="34" charset="0"/>
                        </a:rPr>
                        <a:t>(in equivalent)</a:t>
                      </a:r>
                      <a:endParaRPr lang="ru-RU" sz="1400" b="0" dirty="0">
                        <a:effectLst/>
                        <a:latin typeface="Arial" panose="020B0604020202020204" pitchFamily="34" charset="0"/>
                        <a:ea typeface="Calibri"/>
                        <a:cs typeface="Arial" panose="020B0604020202020204" pitchFamily="34" charset="0"/>
                      </a:endParaRPr>
                    </a:p>
                  </a:txBody>
                  <a:tcPr marL="68580" marR="68580" marT="0" marB="0">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solidFill>
                  </a:tcPr>
                </a:tc>
                <a:tc>
                  <a:txBody>
                    <a:bodyPr/>
                    <a:lstStyle/>
                    <a:p>
                      <a:pPr marL="0" indent="0" algn="ctr">
                        <a:lnSpc>
                          <a:spcPct val="115000"/>
                        </a:lnSpc>
                        <a:spcAft>
                          <a:spcPts val="0"/>
                        </a:spcAft>
                      </a:pPr>
                      <a:r>
                        <a:rPr lang="en-US" sz="1400" b="0" dirty="0">
                          <a:effectLst/>
                          <a:latin typeface="Arial" panose="020B0604020202020204" pitchFamily="34" charset="0"/>
                          <a:cs typeface="Arial" panose="020B0604020202020204" pitchFamily="34" charset="0"/>
                        </a:rPr>
                        <a:t>01.01.2019</a:t>
                      </a:r>
                      <a:endParaRPr lang="ru-RU" sz="1400" b="0" dirty="0">
                        <a:effectLst/>
                        <a:latin typeface="Arial" panose="020B0604020202020204" pitchFamily="34" charset="0"/>
                        <a:cs typeface="Arial" panose="020B0604020202020204" pitchFamily="34" charset="0"/>
                      </a:endParaRPr>
                    </a:p>
                    <a:p>
                      <a:pPr marL="0" indent="0" algn="ctr">
                        <a:lnSpc>
                          <a:spcPct val="115000"/>
                        </a:lnSpc>
                        <a:spcAft>
                          <a:spcPts val="0"/>
                        </a:spcAft>
                      </a:pPr>
                      <a:r>
                        <a:rPr lang="en-US" sz="1400" b="0" dirty="0">
                          <a:effectLst/>
                          <a:latin typeface="Arial" panose="020B0604020202020204" pitchFamily="34" charset="0"/>
                          <a:cs typeface="Arial" panose="020B0604020202020204" pitchFamily="34" charset="0"/>
                        </a:rPr>
                        <a:t>(without adjustments)</a:t>
                      </a:r>
                      <a:endParaRPr lang="ru-RU" sz="1400" b="0" dirty="0">
                        <a:effectLst/>
                        <a:latin typeface="Arial" panose="020B0604020202020204" pitchFamily="34" charset="0"/>
                        <a:ea typeface="Calibri"/>
                        <a:cs typeface="Arial" panose="020B0604020202020204" pitchFamily="34" charset="0"/>
                      </a:endParaRPr>
                    </a:p>
                  </a:txBody>
                  <a:tcPr marL="68580" marR="68580" marT="0" marB="0">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345832">
                <a:tc>
                  <a:txBody>
                    <a:bodyPr/>
                    <a:lstStyle/>
                    <a:p>
                      <a:pPr marL="0" indent="0" algn="just">
                        <a:lnSpc>
                          <a:spcPct val="115000"/>
                        </a:lnSpc>
                        <a:spcAft>
                          <a:spcPts val="0"/>
                        </a:spcAft>
                      </a:pPr>
                      <a:r>
                        <a:rPr lang="en-US" sz="1400" b="0" kern="1200" dirty="0">
                          <a:effectLst/>
                          <a:latin typeface="Arial" panose="020B0604020202020204" pitchFamily="34" charset="0"/>
                          <a:cs typeface="Arial" panose="020B0604020202020204" pitchFamily="34" charset="0"/>
                        </a:rPr>
                        <a:t>Profit</a:t>
                      </a:r>
                      <a:endParaRPr lang="ru-RU" sz="1400" b="0" dirty="0">
                        <a:effectLst/>
                        <a:latin typeface="Arial" panose="020B0604020202020204" pitchFamily="34" charset="0"/>
                        <a:ea typeface="Calibri"/>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457200" algn="ctr">
                        <a:lnSpc>
                          <a:spcPct val="115000"/>
                        </a:lnSpc>
                        <a:spcAft>
                          <a:spcPts val="0"/>
                        </a:spcAft>
                      </a:pPr>
                      <a:r>
                        <a:rPr lang="en-US" sz="1400" b="0" dirty="0" smtClean="0">
                          <a:effectLst/>
                          <a:latin typeface="Arial" panose="020B0604020202020204" pitchFamily="34" charset="0"/>
                          <a:cs typeface="Arial" panose="020B0604020202020204" pitchFamily="34" charset="0"/>
                        </a:rPr>
                        <a:t>157,8</a:t>
                      </a:r>
                      <a:endParaRPr lang="ru-RU" sz="1400" b="0" dirty="0">
                        <a:effectLst/>
                        <a:latin typeface="Arial" panose="020B0604020202020204" pitchFamily="34" charset="0"/>
                        <a:ea typeface="Calibri"/>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317369">
                <a:tc>
                  <a:txBody>
                    <a:bodyPr/>
                    <a:lstStyle/>
                    <a:p>
                      <a:pPr marL="0" indent="0" algn="just">
                        <a:lnSpc>
                          <a:spcPct val="115000"/>
                        </a:lnSpc>
                        <a:spcAft>
                          <a:spcPts val="0"/>
                        </a:spcAft>
                      </a:pPr>
                      <a:r>
                        <a:rPr lang="en-US" sz="1400" b="0" kern="1200" dirty="0">
                          <a:effectLst/>
                          <a:latin typeface="Arial" panose="020B0604020202020204" pitchFamily="34" charset="0"/>
                          <a:cs typeface="Arial" panose="020B0604020202020204" pitchFamily="34" charset="0"/>
                        </a:rPr>
                        <a:t>CAR, %</a:t>
                      </a:r>
                      <a:endParaRPr lang="ru-RU" sz="1400" b="0" dirty="0">
                        <a:effectLst/>
                        <a:latin typeface="Arial" panose="020B0604020202020204" pitchFamily="34" charset="0"/>
                        <a:ea typeface="Calibri"/>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457200" algn="ctr">
                        <a:lnSpc>
                          <a:spcPct val="115000"/>
                        </a:lnSpc>
                        <a:spcAft>
                          <a:spcPts val="0"/>
                        </a:spcAft>
                      </a:pPr>
                      <a:r>
                        <a:rPr lang="en-US" sz="1400" b="0" dirty="0" smtClean="0">
                          <a:effectLst/>
                          <a:latin typeface="Arial" panose="020B0604020202020204" pitchFamily="34" charset="0"/>
                          <a:cs typeface="Arial" panose="020B0604020202020204" pitchFamily="34" charset="0"/>
                        </a:rPr>
                        <a:t>16,3</a:t>
                      </a:r>
                      <a:endParaRPr lang="ru-RU" sz="1400" b="0" dirty="0">
                        <a:effectLst/>
                        <a:latin typeface="Arial" panose="020B0604020202020204" pitchFamily="34" charset="0"/>
                        <a:ea typeface="Calibri"/>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343327">
                <a:tc>
                  <a:txBody>
                    <a:bodyPr/>
                    <a:lstStyle/>
                    <a:p>
                      <a:pPr marL="0" indent="0" algn="just">
                        <a:lnSpc>
                          <a:spcPct val="115000"/>
                        </a:lnSpc>
                        <a:spcAft>
                          <a:spcPts val="0"/>
                        </a:spcAft>
                      </a:pPr>
                      <a:r>
                        <a:rPr lang="en-US" sz="1400" b="0" kern="1200" dirty="0">
                          <a:effectLst/>
                          <a:latin typeface="Arial" panose="020B0604020202020204" pitchFamily="34" charset="0"/>
                          <a:cs typeface="Arial" panose="020B0604020202020204" pitchFamily="34" charset="0"/>
                        </a:rPr>
                        <a:t>ROE, %</a:t>
                      </a:r>
                      <a:endParaRPr lang="ru-RU" sz="1400" b="0" dirty="0">
                        <a:effectLst/>
                        <a:latin typeface="Arial" panose="020B0604020202020204" pitchFamily="34" charset="0"/>
                        <a:ea typeface="Calibri"/>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457200" algn="ctr">
                        <a:lnSpc>
                          <a:spcPct val="115000"/>
                        </a:lnSpc>
                        <a:spcAft>
                          <a:spcPts val="0"/>
                        </a:spcAft>
                      </a:pPr>
                      <a:r>
                        <a:rPr lang="ru-RU" sz="1400" b="0" dirty="0" smtClean="0">
                          <a:effectLst/>
                          <a:latin typeface="Arial" panose="020B0604020202020204" pitchFamily="34" charset="0"/>
                          <a:cs typeface="Arial" panose="020B0604020202020204" pitchFamily="34" charset="0"/>
                        </a:rPr>
                        <a:t>9</a:t>
                      </a:r>
                      <a:r>
                        <a:rPr lang="en-US" sz="1400" b="0" dirty="0" smtClean="0">
                          <a:effectLst/>
                          <a:latin typeface="Arial" panose="020B0604020202020204" pitchFamily="34" charset="0"/>
                          <a:cs typeface="Arial" panose="020B0604020202020204" pitchFamily="34" charset="0"/>
                        </a:rPr>
                        <a:t>,</a:t>
                      </a:r>
                      <a:r>
                        <a:rPr lang="ru-RU" sz="1400" b="0" dirty="0" smtClean="0">
                          <a:effectLst/>
                          <a:latin typeface="Arial" panose="020B0604020202020204" pitchFamily="34" charset="0"/>
                          <a:cs typeface="Arial" panose="020B0604020202020204" pitchFamily="34" charset="0"/>
                        </a:rPr>
                        <a:t>3</a:t>
                      </a:r>
                      <a:endParaRPr lang="ru-RU" sz="1400" b="0" dirty="0">
                        <a:effectLst/>
                        <a:latin typeface="Arial" panose="020B0604020202020204" pitchFamily="34" charset="0"/>
                        <a:ea typeface="Calibri"/>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343327">
                <a:tc>
                  <a:txBody>
                    <a:bodyPr/>
                    <a:lstStyle/>
                    <a:p>
                      <a:pPr marL="0" indent="0" algn="just">
                        <a:lnSpc>
                          <a:spcPct val="115000"/>
                        </a:lnSpc>
                        <a:spcAft>
                          <a:spcPts val="0"/>
                        </a:spcAft>
                      </a:pPr>
                      <a:r>
                        <a:rPr lang="en-US" sz="1400" b="0" kern="1200" dirty="0">
                          <a:effectLst/>
                          <a:latin typeface="Arial" panose="020B0604020202020204" pitchFamily="34" charset="0"/>
                          <a:cs typeface="Arial" panose="020B0604020202020204" pitchFamily="34" charset="0"/>
                        </a:rPr>
                        <a:t>CIR, </a:t>
                      </a:r>
                      <a:r>
                        <a:rPr lang="en-US" sz="1400" b="0" kern="1200" dirty="0" smtClean="0">
                          <a:effectLst/>
                          <a:latin typeface="Arial" panose="020B0604020202020204" pitchFamily="34" charset="0"/>
                          <a:cs typeface="Arial" panose="020B0604020202020204" pitchFamily="34" charset="0"/>
                        </a:rPr>
                        <a:t>%*</a:t>
                      </a:r>
                      <a:endParaRPr lang="ru-RU" sz="1400" b="0" dirty="0">
                        <a:effectLst/>
                        <a:latin typeface="Arial" panose="020B0604020202020204" pitchFamily="34" charset="0"/>
                        <a:ea typeface="Calibri"/>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457200" algn="ctr">
                        <a:lnSpc>
                          <a:spcPct val="115000"/>
                        </a:lnSpc>
                        <a:spcAft>
                          <a:spcPts val="0"/>
                        </a:spcAft>
                      </a:pPr>
                      <a:r>
                        <a:rPr lang="en-US" sz="1400" b="0" dirty="0" smtClean="0">
                          <a:effectLst/>
                          <a:latin typeface="Arial" panose="020B0604020202020204" pitchFamily="34" charset="0"/>
                          <a:cs typeface="Arial" panose="020B0604020202020204" pitchFamily="34" charset="0"/>
                        </a:rPr>
                        <a:t>41,5</a:t>
                      </a:r>
                      <a:endParaRPr lang="ru-RU" sz="1400" b="0" dirty="0">
                        <a:effectLst/>
                        <a:latin typeface="Arial" panose="020B0604020202020204" pitchFamily="34" charset="0"/>
                        <a:ea typeface="Calibri"/>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bl>
          </a:graphicData>
        </a:graphic>
      </p:graphicFrame>
      <p:sp>
        <p:nvSpPr>
          <p:cNvPr id="5" name="Прямоугольник 4"/>
          <p:cNvSpPr/>
          <p:nvPr/>
        </p:nvSpPr>
        <p:spPr>
          <a:xfrm>
            <a:off x="4932040" y="3362508"/>
            <a:ext cx="3888432" cy="276999"/>
          </a:xfrm>
          <a:prstGeom prst="rect">
            <a:avLst/>
          </a:prstGeom>
        </p:spPr>
        <p:txBody>
          <a:bodyPr wrap="square">
            <a:spAutoFit/>
          </a:bodyPr>
          <a:lstStyle/>
          <a:p>
            <a:r>
              <a:rPr lang="en-US" sz="1200" i="1" dirty="0" smtClean="0">
                <a:latin typeface="Arial" panose="020B0604020202020204" pitchFamily="34" charset="0"/>
                <a:cs typeface="Arial" panose="020B0604020202020204" pitchFamily="34" charset="0"/>
              </a:rPr>
              <a:t>* the lowest figure in the banking system</a:t>
            </a:r>
            <a:r>
              <a:rPr lang="ru-RU" sz="1200" i="1" dirty="0" smtClean="0">
                <a:latin typeface="Arial" panose="020B0604020202020204" pitchFamily="34" charset="0"/>
                <a:cs typeface="Arial" panose="020B0604020202020204" pitchFamily="34" charset="0"/>
              </a:rPr>
              <a:t> </a:t>
            </a:r>
            <a:r>
              <a:rPr lang="en-US" sz="1200" i="1" dirty="0" smtClean="0">
                <a:latin typeface="Arial" panose="020B0604020202020204" pitchFamily="34" charset="0"/>
                <a:cs typeface="Arial" panose="020B0604020202020204" pitchFamily="34" charset="0"/>
              </a:rPr>
              <a:t> of Belarus</a:t>
            </a:r>
            <a:endParaRPr lang="ru-RU" sz="1200" i="1" dirty="0">
              <a:latin typeface="Arial" panose="020B0604020202020204" pitchFamily="34" charset="0"/>
              <a:cs typeface="Arial" panose="020B0604020202020204" pitchFamily="34" charset="0"/>
            </a:endParaRPr>
          </a:p>
        </p:txBody>
      </p:sp>
      <p:sp>
        <p:nvSpPr>
          <p:cNvPr id="6" name="Прямоугольник 5"/>
          <p:cNvSpPr/>
          <p:nvPr/>
        </p:nvSpPr>
        <p:spPr>
          <a:xfrm>
            <a:off x="6876256" y="72715"/>
            <a:ext cx="2153090" cy="307777"/>
          </a:xfrm>
          <a:prstGeom prst="rect">
            <a:avLst/>
          </a:prstGeom>
          <a:noFill/>
        </p:spPr>
        <p:txBody>
          <a:bodyPr wrap="none">
            <a:spAutoFit/>
          </a:bodyPr>
          <a:lstStyle/>
          <a:p>
            <a:pPr lvl="0"/>
            <a:r>
              <a:rPr lang="en-US" sz="1400" dirty="0" err="1">
                <a:latin typeface="Arial" panose="020B0604020202020204" pitchFamily="34" charset="0"/>
                <a:cs typeface="Arial" panose="020B0604020202020204" pitchFamily="34" charset="0"/>
              </a:rPr>
              <a:t>Belarusbank’s</a:t>
            </a:r>
            <a:r>
              <a:rPr lang="en-US" sz="1400" dirty="0">
                <a:latin typeface="Arial" panose="020B0604020202020204" pitchFamily="34" charset="0"/>
                <a:cs typeface="Arial" panose="020B0604020202020204" pitchFamily="34" charset="0"/>
              </a:rPr>
              <a:t> financials </a:t>
            </a:r>
            <a:endParaRPr lang="ru-RU" sz="1400" dirty="0">
              <a:latin typeface="Arial" panose="020B0604020202020204" pitchFamily="34" charset="0"/>
              <a:cs typeface="Arial" panose="020B0604020202020204" pitchFamily="34" charset="0"/>
            </a:endParaRPr>
          </a:p>
        </p:txBody>
      </p:sp>
      <p:graphicFrame>
        <p:nvGraphicFramePr>
          <p:cNvPr id="8" name="Group 118"/>
          <p:cNvGraphicFramePr>
            <a:graphicFrameLocks noGrp="1"/>
          </p:cNvGraphicFramePr>
          <p:nvPr>
            <p:extLst>
              <p:ext uri="{D42A27DB-BD31-4B8C-83A1-F6EECF244321}">
                <p14:modId xmlns:p14="http://schemas.microsoft.com/office/powerpoint/2010/main" val="1051371200"/>
              </p:ext>
            </p:extLst>
          </p:nvPr>
        </p:nvGraphicFramePr>
        <p:xfrm>
          <a:off x="187476" y="4219738"/>
          <a:ext cx="8712967" cy="2388273"/>
        </p:xfrm>
        <a:graphic>
          <a:graphicData uri="http://schemas.openxmlformats.org/drawingml/2006/table">
            <a:tbl>
              <a:tblPr/>
              <a:tblGrid>
                <a:gridCol w="2322699">
                  <a:extLst>
                    <a:ext uri="{9D8B030D-6E8A-4147-A177-3AD203B41FA5}">
                      <a16:colId xmlns="" xmlns:a16="http://schemas.microsoft.com/office/drawing/2014/main" val="20000"/>
                    </a:ext>
                  </a:extLst>
                </a:gridCol>
                <a:gridCol w="1225394">
                  <a:extLst>
                    <a:ext uri="{9D8B030D-6E8A-4147-A177-3AD203B41FA5}">
                      <a16:colId xmlns="" xmlns:a16="http://schemas.microsoft.com/office/drawing/2014/main" val="20001"/>
                    </a:ext>
                  </a:extLst>
                </a:gridCol>
                <a:gridCol w="1292286">
                  <a:extLst>
                    <a:ext uri="{9D8B030D-6E8A-4147-A177-3AD203B41FA5}">
                      <a16:colId xmlns="" xmlns:a16="http://schemas.microsoft.com/office/drawing/2014/main" val="20002"/>
                    </a:ext>
                  </a:extLst>
                </a:gridCol>
                <a:gridCol w="1290863">
                  <a:extLst>
                    <a:ext uri="{9D8B030D-6E8A-4147-A177-3AD203B41FA5}">
                      <a16:colId xmlns="" xmlns:a16="http://schemas.microsoft.com/office/drawing/2014/main" val="20003"/>
                    </a:ext>
                  </a:extLst>
                </a:gridCol>
                <a:gridCol w="1290862">
                  <a:extLst>
                    <a:ext uri="{9D8B030D-6E8A-4147-A177-3AD203B41FA5}">
                      <a16:colId xmlns="" xmlns:a16="http://schemas.microsoft.com/office/drawing/2014/main" val="20004"/>
                    </a:ext>
                  </a:extLst>
                </a:gridCol>
                <a:gridCol w="1290863">
                  <a:extLst>
                    <a:ext uri="{9D8B030D-6E8A-4147-A177-3AD203B41FA5}">
                      <a16:colId xmlns="" xmlns:a16="http://schemas.microsoft.com/office/drawing/2014/main" val="20005"/>
                    </a:ext>
                  </a:extLst>
                </a:gridCol>
              </a:tblGrid>
              <a:tr h="303358">
                <a:tc>
                  <a:txBody>
                    <a:bodyPr/>
                    <a:lstStyle/>
                    <a:p>
                      <a:pPr marL="85725"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USD mln</a:t>
                      </a:r>
                      <a:r>
                        <a:rPr kumimoji="0" lang="ru-RU" sz="14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a:t>
                      </a:r>
                      <a:r>
                        <a:rPr kumimoji="0" lang="en-US" sz="14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eq.)</a:t>
                      </a:r>
                      <a:endParaRPr kumimoji="0" lang="ru-RU" sz="14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a:txBody>
                  <a:tcPr marL="113183" marR="113183" marT="52619" marB="52619" anchor="ctr" horzOverflow="overflow">
                    <a:lnL>
                      <a:noFill/>
                    </a:lnL>
                    <a:lnR>
                      <a:noFill/>
                    </a:lnR>
                    <a:lnT>
                      <a:noFill/>
                    </a:lnT>
                    <a:lnB>
                      <a:noFill/>
                    </a:lnB>
                    <a:lnTlToBr>
                      <a:noFill/>
                    </a:lnTlToBr>
                    <a:lnBlToTr>
                      <a:noFill/>
                    </a:lnBlToTr>
                    <a:solidFill>
                      <a:srgbClr val="92D050"/>
                    </a:solidFill>
                  </a:tcPr>
                </a:tc>
                <a:tc>
                  <a:txBody>
                    <a:bodyPr/>
                    <a:lstStyle/>
                    <a:p>
                      <a:pPr marL="0" marR="0" lvl="0" indent="0" algn="r" defTabSz="1001713" rtl="0" eaLnBrk="0" fontAlgn="base" latinLnBrk="0" hangingPunct="0">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2014</a:t>
                      </a:r>
                    </a:p>
                  </a:txBody>
                  <a:tcPr marL="113183" marR="113183" marT="52619" marB="52619" anchor="ctr" horzOverflow="overflow">
                    <a:lnL>
                      <a:noFill/>
                    </a:lnL>
                    <a:lnR>
                      <a:noFill/>
                    </a:lnR>
                    <a:lnT>
                      <a:noFill/>
                    </a:lnT>
                    <a:lnB>
                      <a:noFill/>
                    </a:lnB>
                    <a:lnTlToBr>
                      <a:noFill/>
                    </a:lnTlToBr>
                    <a:lnBlToTr>
                      <a:noFill/>
                    </a:lnBlToTr>
                    <a:solidFill>
                      <a:srgbClr val="92D050"/>
                    </a:solidFill>
                  </a:tcPr>
                </a:tc>
                <a:tc>
                  <a:txBody>
                    <a:bodyPr/>
                    <a:lstStyle/>
                    <a:p>
                      <a:pPr marL="0" marR="0" lvl="0" indent="0" algn="r" defTabSz="1001713" rtl="0" eaLnBrk="0" fontAlgn="base" latinLnBrk="0" hangingPunct="0">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2015</a:t>
                      </a:r>
                    </a:p>
                  </a:txBody>
                  <a:tcPr marL="113183" marR="113183" marT="52619" marB="52619" anchor="ctr" horzOverflow="overflow">
                    <a:lnL>
                      <a:noFill/>
                    </a:lnL>
                    <a:lnR>
                      <a:noFill/>
                    </a:lnR>
                    <a:lnT>
                      <a:noFill/>
                    </a:lnT>
                    <a:lnB>
                      <a:noFill/>
                    </a:lnB>
                    <a:lnTlToBr>
                      <a:noFill/>
                    </a:lnTlToBr>
                    <a:lnBlToTr>
                      <a:noFill/>
                    </a:lnBlToTr>
                    <a:solidFill>
                      <a:srgbClr val="92D050"/>
                    </a:solidFill>
                  </a:tcPr>
                </a:tc>
                <a:tc>
                  <a:txBody>
                    <a:bodyPr/>
                    <a:lstStyle/>
                    <a:p>
                      <a:pPr marL="0" marR="0" lvl="0" indent="0" algn="r" defTabSz="1001713" rtl="0" eaLnBrk="0" fontAlgn="base" latinLnBrk="0" hangingPunct="0">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2016</a:t>
                      </a:r>
                    </a:p>
                  </a:txBody>
                  <a:tcPr marL="113183" marR="113183" marT="52619" marB="52619" anchor="ctr" horzOverflow="overflow">
                    <a:lnL>
                      <a:noFill/>
                    </a:lnL>
                    <a:lnR>
                      <a:noFill/>
                    </a:lnR>
                    <a:lnT>
                      <a:noFill/>
                    </a:lnT>
                    <a:lnB>
                      <a:noFill/>
                    </a:lnB>
                    <a:lnTlToBr>
                      <a:noFill/>
                    </a:lnTlToBr>
                    <a:lnBlToTr>
                      <a:noFill/>
                    </a:lnBlToTr>
                    <a:solidFill>
                      <a:srgbClr val="92D050"/>
                    </a:solidFill>
                  </a:tcPr>
                </a:tc>
                <a:tc>
                  <a:txBody>
                    <a:bodyPr/>
                    <a:lstStyle/>
                    <a:p>
                      <a:pPr marL="0" marR="0" lvl="0" indent="0" algn="r" defTabSz="1001713" rtl="0" eaLnBrk="0" fontAlgn="base" latinLnBrk="0" hangingPunct="0">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2017</a:t>
                      </a:r>
                    </a:p>
                  </a:txBody>
                  <a:tcPr marL="113183" marR="113183" marT="52619" marB="52619" anchor="ctr" horzOverflow="overflow">
                    <a:lnL>
                      <a:noFill/>
                    </a:lnL>
                    <a:lnR>
                      <a:noFill/>
                    </a:lnR>
                    <a:lnT>
                      <a:noFill/>
                    </a:lnT>
                    <a:lnB>
                      <a:noFill/>
                    </a:lnB>
                    <a:lnTlToBr>
                      <a:noFill/>
                    </a:lnTlToBr>
                    <a:lnBlToTr>
                      <a:noFill/>
                    </a:lnBlToTr>
                    <a:solidFill>
                      <a:srgbClr val="92D050"/>
                    </a:solidFill>
                  </a:tcPr>
                </a:tc>
                <a:tc>
                  <a:txBody>
                    <a:bodyPr/>
                    <a:lstStyle/>
                    <a:p>
                      <a:pPr marL="0" marR="0" lvl="0" indent="0" algn="r" defTabSz="1001713"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1H </a:t>
                      </a:r>
                      <a:r>
                        <a:rPr kumimoji="0" lang="ru-RU" sz="14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201</a:t>
                      </a:r>
                      <a:r>
                        <a:rPr kumimoji="0" lang="en-US" sz="14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8</a:t>
                      </a:r>
                      <a:endParaRPr kumimoji="0" lang="ru-RU" sz="14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a:txBody>
                  <a:tcPr marL="113183" marR="113183" marT="52619" marB="52619" anchor="ctr" horzOverflow="overflow">
                    <a:lnL>
                      <a:noFill/>
                    </a:lnL>
                    <a:lnR>
                      <a:noFill/>
                    </a:lnR>
                    <a:lnT>
                      <a:noFill/>
                    </a:lnT>
                    <a:lnB>
                      <a:noFill/>
                    </a:lnB>
                    <a:lnTlToBr>
                      <a:noFill/>
                    </a:lnTlToBr>
                    <a:lnBlToTr>
                      <a:noFill/>
                    </a:lnBlToTr>
                    <a:solidFill>
                      <a:srgbClr val="92D050"/>
                    </a:solidFill>
                  </a:tcPr>
                </a:tc>
                <a:extLst>
                  <a:ext uri="{0D108BD9-81ED-4DB2-BD59-A6C34878D82A}">
                    <a16:rowId xmlns="" xmlns:a16="http://schemas.microsoft.com/office/drawing/2014/main" val="10000"/>
                  </a:ext>
                </a:extLst>
              </a:tr>
              <a:tr h="303358">
                <a:tc>
                  <a:txBody>
                    <a:bodyPr/>
                    <a:lstStyle/>
                    <a:p>
                      <a:pPr marL="85725"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Assets</a:t>
                      </a:r>
                      <a:endPar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103297" marR="103297" marT="48013" marB="48013"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r" defTabSz="1001713"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14 450,6</a:t>
                      </a:r>
                    </a:p>
                  </a:txBody>
                  <a:tcPr marL="0" marR="72000" marT="0" marB="0" anchor="ctr" horzOverflow="overflow">
                    <a:lnL w="12700" cap="flat" cmpd="sng" algn="ctr">
                      <a:no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r" defTabSz="1001713"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12 720,1</a:t>
                      </a:r>
                    </a:p>
                  </a:txBody>
                  <a:tcPr marL="0" marR="7200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1001713"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12 377,5</a:t>
                      </a:r>
                    </a:p>
                  </a:txBody>
                  <a:tcPr marL="0" marR="7200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1001713"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12 213</a:t>
                      </a: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,7</a:t>
                      </a:r>
                    </a:p>
                  </a:txBody>
                  <a:tcPr marL="0" marR="7200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1001713"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11 741</a:t>
                      </a: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r>
                        <a:rPr kumimoji="0" 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4</a:t>
                      </a:r>
                      <a:endPar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0" marR="72000" marT="0" marB="0" anchor="ct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 xmlns:a16="http://schemas.microsoft.com/office/drawing/2014/main" val="10001"/>
                  </a:ext>
                </a:extLst>
              </a:tr>
              <a:tr h="303358">
                <a:tc>
                  <a:txBody>
                    <a:bodyPr/>
                    <a:lstStyle/>
                    <a:p>
                      <a:pPr marL="85725"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Equity</a:t>
                      </a:r>
                      <a:endPar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103297" marR="103297" marT="48013" marB="48013"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lumMod val="85000"/>
                      </a:schemeClr>
                    </a:solidFill>
                  </a:tcPr>
                </a:tc>
                <a:tc>
                  <a:txBody>
                    <a:bodyPr/>
                    <a:lstStyle/>
                    <a:p>
                      <a:pPr marL="0" marR="0" lvl="0" indent="0" algn="r" defTabSz="1001713"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2 094,5</a:t>
                      </a:r>
                    </a:p>
                  </a:txBody>
                  <a:tcPr marL="0" marR="72000" marT="0" marB="0" anchor="ctr" horzOverflow="overflow">
                    <a:lnL w="12700" cap="flat" cmpd="sng" algn="ctr">
                      <a:noFill/>
                      <a:prstDash val="solid"/>
                      <a:round/>
                      <a:headEnd type="none" w="med" len="med"/>
                      <a:tailEnd type="none" w="med" len="med"/>
                    </a:lnL>
                    <a:lnR>
                      <a:noFill/>
                    </a:lnR>
                    <a:lnT>
                      <a:noFill/>
                    </a:lnT>
                    <a:lnB>
                      <a:noFill/>
                    </a:lnB>
                    <a:lnTlToBr>
                      <a:noFill/>
                    </a:lnTlToBr>
                    <a:lnBlToTr>
                      <a:noFill/>
                    </a:lnBlToTr>
                    <a:solidFill>
                      <a:schemeClr val="bg1">
                        <a:lumMod val="85000"/>
                      </a:schemeClr>
                    </a:solidFill>
                  </a:tcPr>
                </a:tc>
                <a:tc>
                  <a:txBody>
                    <a:bodyPr/>
                    <a:lstStyle/>
                    <a:p>
                      <a:pPr marL="0" marR="0" lvl="0" indent="0" algn="r" defTabSz="1001713"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1 425,5</a:t>
                      </a:r>
                    </a:p>
                  </a:txBody>
                  <a:tcPr marL="0" marR="72000" marT="0" marB="0" anchor="ct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r" defTabSz="1001713"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1 446,2</a:t>
                      </a:r>
                    </a:p>
                  </a:txBody>
                  <a:tcPr marL="0" marR="72000" marT="0" marB="0" anchor="ct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r" defTabSz="1001713"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1 534,8</a:t>
                      </a:r>
                    </a:p>
                  </a:txBody>
                  <a:tcPr marL="0" marR="72000" marT="0" marB="0" anchor="ct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r" defTabSz="1001713"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 </a:t>
                      </a:r>
                      <a:r>
                        <a:rPr kumimoji="0" 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47</a:t>
                      </a:r>
                      <a:r>
                        <a:rPr kumimoji="0" lang="ru-RU"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3,</a:t>
                      </a: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7</a:t>
                      </a:r>
                    </a:p>
                  </a:txBody>
                  <a:tcPr marL="0" marR="72000" marT="0" marB="0" anchor="ct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bg1">
                        <a:lumMod val="85000"/>
                      </a:schemeClr>
                    </a:solidFill>
                  </a:tcPr>
                </a:tc>
                <a:extLst>
                  <a:ext uri="{0D108BD9-81ED-4DB2-BD59-A6C34878D82A}">
                    <a16:rowId xmlns="" xmlns:a16="http://schemas.microsoft.com/office/drawing/2014/main" val="10002"/>
                  </a:ext>
                </a:extLst>
              </a:tr>
              <a:tr h="303358">
                <a:tc>
                  <a:txBody>
                    <a:bodyPr/>
                    <a:lstStyle/>
                    <a:p>
                      <a:pPr marL="85725"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Net profit</a:t>
                      </a:r>
                      <a:endPar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103297" marR="103297" marT="48013" marB="48013"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r" defTabSz="1001713"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110,6</a:t>
                      </a:r>
                    </a:p>
                  </a:txBody>
                  <a:tcPr marL="0" marR="72000" marT="0" marB="0" anchor="ctr" horzOverflow="overflow">
                    <a:lnL w="12700" cap="flat" cmpd="sng" algn="ctr">
                      <a:no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r" defTabSz="1001713"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65,7</a:t>
                      </a:r>
                    </a:p>
                  </a:txBody>
                  <a:tcPr marL="0" marR="7200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1001713"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123,9</a:t>
                      </a:r>
                    </a:p>
                  </a:txBody>
                  <a:tcPr marL="0" marR="7200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1001713"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122,8</a:t>
                      </a:r>
                    </a:p>
                  </a:txBody>
                  <a:tcPr marL="0" marR="7200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1001713"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a:t>
                      </a:r>
                      <a:r>
                        <a:rPr kumimoji="0" 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09</a:t>
                      </a: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,8</a:t>
                      </a:r>
                    </a:p>
                  </a:txBody>
                  <a:tcPr marL="0" marR="72000" marT="0" marB="0" anchor="ct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 xmlns:a16="http://schemas.microsoft.com/office/drawing/2014/main" val="10003"/>
                  </a:ext>
                </a:extLst>
              </a:tr>
              <a:tr h="303358">
                <a:tc>
                  <a:txBody>
                    <a:bodyPr/>
                    <a:lstStyle/>
                    <a:p>
                      <a:pPr marL="85725" marR="0" lvl="0" indent="0" algn="l" defTabSz="914400" rtl="0" eaLnBrk="0" fontAlgn="base" latinLnBrk="0" hangingPunct="0">
                        <a:lnSpc>
                          <a:spcPct val="100000"/>
                        </a:lnSpc>
                        <a:spcBef>
                          <a:spcPct val="20000"/>
                        </a:spcBef>
                        <a:spcAft>
                          <a:spcPct val="0"/>
                        </a:spcAft>
                        <a:buClrTx/>
                        <a:buSzTx/>
                        <a:buFontTx/>
                        <a:buNone/>
                        <a:tabLst>
                          <a:tab pos="85725" algn="l"/>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Customer deposits</a:t>
                      </a:r>
                      <a:endPar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103297" marR="103297" marT="48013" marB="48013"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lumMod val="85000"/>
                      </a:schemeClr>
                    </a:solidFill>
                  </a:tcPr>
                </a:tc>
                <a:tc>
                  <a:txBody>
                    <a:bodyPr/>
                    <a:lstStyle/>
                    <a:p>
                      <a:pPr marL="0" marR="0" lvl="0" indent="0" algn="r" defTabSz="1001713"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8 936,3</a:t>
                      </a:r>
                    </a:p>
                  </a:txBody>
                  <a:tcPr marL="0" marR="72000" marT="0" marB="0" anchor="ctr" horzOverflow="overflow">
                    <a:lnL w="12700" cap="flat" cmpd="sng" algn="ctr">
                      <a:noFill/>
                      <a:prstDash val="solid"/>
                      <a:round/>
                      <a:headEnd type="none" w="med" len="med"/>
                      <a:tailEnd type="none" w="med" len="med"/>
                    </a:lnL>
                    <a:lnR>
                      <a:noFill/>
                    </a:lnR>
                    <a:lnT>
                      <a:noFill/>
                    </a:lnT>
                    <a:lnB>
                      <a:noFill/>
                    </a:lnB>
                    <a:lnTlToBr>
                      <a:noFill/>
                    </a:lnTlToBr>
                    <a:lnBlToTr>
                      <a:noFill/>
                    </a:lnBlToTr>
                    <a:solidFill>
                      <a:schemeClr val="bg1">
                        <a:lumMod val="85000"/>
                      </a:schemeClr>
                    </a:solidFill>
                  </a:tcPr>
                </a:tc>
                <a:tc>
                  <a:txBody>
                    <a:bodyPr/>
                    <a:lstStyle/>
                    <a:p>
                      <a:pPr marL="0" marR="0" lvl="0" indent="0" algn="r" defTabSz="1001713"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7 714,2</a:t>
                      </a:r>
                    </a:p>
                  </a:txBody>
                  <a:tcPr marL="0" marR="72000" marT="0" marB="0" anchor="ct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r" defTabSz="1001713"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7 623,0</a:t>
                      </a:r>
                    </a:p>
                  </a:txBody>
                  <a:tcPr marL="0" marR="72000" marT="0" marB="0" anchor="ct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r" defTabSz="1001713"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7 529,3</a:t>
                      </a:r>
                    </a:p>
                  </a:txBody>
                  <a:tcPr marL="0" marR="72000" marT="0" marB="0" anchor="ct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r" defTabSz="1001713"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7 </a:t>
                      </a:r>
                      <a:r>
                        <a:rPr kumimoji="0" 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385</a:t>
                      </a: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r>
                        <a:rPr kumimoji="0" 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5</a:t>
                      </a:r>
                      <a:endPar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0" marR="72000" marT="0" marB="0" anchor="ct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bg1">
                        <a:lumMod val="85000"/>
                      </a:schemeClr>
                    </a:solidFill>
                  </a:tcPr>
                </a:tc>
                <a:extLst>
                  <a:ext uri="{0D108BD9-81ED-4DB2-BD59-A6C34878D82A}">
                    <a16:rowId xmlns="" xmlns:a16="http://schemas.microsoft.com/office/drawing/2014/main" val="10004"/>
                  </a:ext>
                </a:extLst>
              </a:tr>
              <a:tr h="303358">
                <a:tc>
                  <a:txBody>
                    <a:bodyPr/>
                    <a:lstStyle/>
                    <a:p>
                      <a:pPr marL="85725"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Loans</a:t>
                      </a: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to customers</a:t>
                      </a:r>
                      <a:endPar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103297" marR="103297" marT="48013" marB="48013"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r" defTabSz="1001713"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9</a:t>
                      </a:r>
                      <a:r>
                        <a:rPr kumimoji="0" 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461,2</a:t>
                      </a:r>
                    </a:p>
                  </a:txBody>
                  <a:tcPr marL="0" marR="72000" marT="0" marB="0" anchor="ctr" horzOverflow="overflow">
                    <a:lnL w="12700" cap="flat" cmpd="sng" algn="ctr">
                      <a:no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r" defTabSz="1001713"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6 608,2</a:t>
                      </a:r>
                    </a:p>
                  </a:txBody>
                  <a:tcPr marL="0" marR="7200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1001713"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6 526,5</a:t>
                      </a:r>
                    </a:p>
                  </a:txBody>
                  <a:tcPr marL="0" marR="7200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1001713"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7 361,8</a:t>
                      </a:r>
                    </a:p>
                  </a:txBody>
                  <a:tcPr marL="0" marR="7200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1001713"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7 </a:t>
                      </a:r>
                      <a:r>
                        <a:rPr kumimoji="0" 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666</a:t>
                      </a: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r>
                        <a:rPr kumimoji="0" 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5</a:t>
                      </a:r>
                      <a:endPar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0" marR="72000" marT="0" marB="0" anchor="ct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 xmlns:a16="http://schemas.microsoft.com/office/drawing/2014/main" val="10005"/>
                  </a:ext>
                </a:extLst>
              </a:tr>
              <a:tr h="303358">
                <a:tc>
                  <a:txBody>
                    <a:bodyPr/>
                    <a:lstStyle/>
                    <a:p>
                      <a:pPr marL="85725"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Corporate clients</a:t>
                      </a: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number</a:t>
                      </a:r>
                      <a:r>
                        <a:rPr kumimoji="0" lang="ru-RU"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endPar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103297" marR="103297" marT="48013" marB="48013"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chemeClr val="bg1">
                        <a:lumMod val="85000"/>
                      </a:schemeClr>
                    </a:solidFill>
                  </a:tcPr>
                </a:tc>
                <a:tc>
                  <a:txBody>
                    <a:bodyPr/>
                    <a:lstStyle/>
                    <a:p>
                      <a:pPr marL="0" marR="0" lvl="0" indent="0" algn="r" defTabSz="1001713" rtl="0" eaLnBrk="0" fontAlgn="base" latinLnBrk="0" hangingPunct="0">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89 146</a:t>
                      </a:r>
                    </a:p>
                  </a:txBody>
                  <a:tcPr marL="0" marR="72000" marT="0" marB="0" anchor="ctr" horzOverflow="overflow">
                    <a:lnL w="12700" cap="flat" cmpd="sng" algn="ctr">
                      <a:noFill/>
                      <a:prstDash val="solid"/>
                      <a:round/>
                      <a:headEnd type="none" w="med" len="med"/>
                      <a:tailEnd type="none" w="med" len="med"/>
                    </a:lnL>
                    <a:lnR>
                      <a:noFill/>
                    </a:lnR>
                    <a:lnT>
                      <a:noFill/>
                    </a:lnT>
                    <a:lnB>
                      <a:noFill/>
                    </a:lnB>
                    <a:lnTlToBr>
                      <a:noFill/>
                    </a:lnTlToBr>
                    <a:lnBlToTr>
                      <a:noFill/>
                    </a:lnBlToTr>
                    <a:solidFill>
                      <a:schemeClr val="bg1">
                        <a:lumMod val="85000"/>
                      </a:schemeClr>
                    </a:solidFill>
                  </a:tcPr>
                </a:tc>
                <a:tc>
                  <a:txBody>
                    <a:bodyPr/>
                    <a:lstStyle/>
                    <a:p>
                      <a:pPr marL="0" marR="0" lvl="0" indent="0" algn="r" defTabSz="1001713" rtl="0" eaLnBrk="0" fontAlgn="base" latinLnBrk="0" hangingPunct="0">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82 434 </a:t>
                      </a:r>
                    </a:p>
                  </a:txBody>
                  <a:tcPr marL="0" marR="72000" marT="0" marB="0" anchor="ct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r" defTabSz="1001713" rtl="0" eaLnBrk="0" fontAlgn="base" latinLnBrk="0" hangingPunct="0">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79 722</a:t>
                      </a:r>
                    </a:p>
                  </a:txBody>
                  <a:tcPr marL="0" marR="72000" marT="0" marB="0" anchor="ct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r" defTabSz="1001713" rtl="0" eaLnBrk="0" fontAlgn="base" latinLnBrk="0" hangingPunct="0">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80 306</a:t>
                      </a:r>
                    </a:p>
                  </a:txBody>
                  <a:tcPr marL="0" marR="72000" marT="0" marB="0" anchor="ct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r" defTabSz="1001713" rtl="0" eaLnBrk="0" fontAlgn="base" latinLnBrk="0" hangingPunct="0">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8</a:t>
                      </a: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a:t>
                      </a: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794</a:t>
                      </a:r>
                      <a:endPar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0" marR="72000" marT="0" marB="0" anchor="ct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chemeClr val="bg1">
                        <a:lumMod val="85000"/>
                      </a:schemeClr>
                    </a:solidFill>
                  </a:tcPr>
                </a:tc>
                <a:extLst>
                  <a:ext uri="{0D108BD9-81ED-4DB2-BD59-A6C34878D82A}">
                    <a16:rowId xmlns="" xmlns:a16="http://schemas.microsoft.com/office/drawing/2014/main" val="10006"/>
                  </a:ext>
                </a:extLst>
              </a:tr>
            </a:tbl>
          </a:graphicData>
        </a:graphic>
      </p:graphicFrame>
      <p:sp>
        <p:nvSpPr>
          <p:cNvPr id="4" name="Прямоугольник 3"/>
          <p:cNvSpPr/>
          <p:nvPr/>
        </p:nvSpPr>
        <p:spPr>
          <a:xfrm>
            <a:off x="6300192" y="3933056"/>
            <a:ext cx="2427048" cy="286682"/>
          </a:xfrm>
          <a:prstGeom prst="rect">
            <a:avLst/>
          </a:prstGeom>
        </p:spPr>
        <p:txBody>
          <a:bodyPr wrap="square">
            <a:spAutoFit/>
          </a:bodyPr>
          <a:lstStyle/>
          <a:p>
            <a:pPr marL="457200" algn="r">
              <a:lnSpc>
                <a:spcPct val="115000"/>
              </a:lnSpc>
              <a:spcAft>
                <a:spcPts val="0"/>
              </a:spcAft>
            </a:pPr>
            <a:r>
              <a:rPr lang="en-US" sz="1200" i="1" dirty="0" smtClean="0">
                <a:solidFill>
                  <a:srgbClr val="FF0000"/>
                </a:solidFill>
                <a:latin typeface="Arial" panose="020B0604020202020204" pitchFamily="34" charset="0"/>
                <a:cs typeface="Arial" panose="020B0604020202020204" pitchFamily="34" charset="0"/>
              </a:rPr>
              <a:t>IFRS</a:t>
            </a:r>
            <a:r>
              <a:rPr lang="en-US" sz="1200" i="1" dirty="0" smtClean="0">
                <a:ln w="5271" cap="flat" cmpd="sng" algn="ctr">
                  <a:solidFill>
                    <a:srgbClr val="4579B8"/>
                  </a:solidFill>
                  <a:prstDash val="solid"/>
                  <a:round/>
                </a:ln>
                <a:solidFill>
                  <a:srgbClr val="FF0000"/>
                </a:solidFill>
                <a:latin typeface="Arial" panose="020B0604020202020204" pitchFamily="34" charset="0"/>
                <a:cs typeface="Arial" panose="020B0604020202020204" pitchFamily="34" charset="0"/>
              </a:rPr>
              <a:t> </a:t>
            </a:r>
            <a:r>
              <a:rPr lang="en-US" sz="1200" i="1" dirty="0" smtClean="0">
                <a:solidFill>
                  <a:srgbClr val="FF0000"/>
                </a:solidFill>
                <a:latin typeface="Arial" panose="020B0604020202020204" pitchFamily="34" charset="0"/>
                <a:cs typeface="Arial" panose="020B0604020202020204" pitchFamily="34" charset="0"/>
              </a:rPr>
              <a:t> </a:t>
            </a:r>
            <a:r>
              <a:rPr lang="en-US" sz="1200" i="1" dirty="0">
                <a:solidFill>
                  <a:srgbClr val="FF0000"/>
                </a:solidFill>
                <a:latin typeface="Arial" panose="020B0604020202020204" pitchFamily="34" charset="0"/>
                <a:cs typeface="Arial" panose="020B0604020202020204" pitchFamily="34" charset="0"/>
              </a:rPr>
              <a:t>2018</a:t>
            </a:r>
            <a:endParaRPr lang="ru-RU" sz="1200" i="1" dirty="0">
              <a:solidFill>
                <a:srgbClr val="FF0000"/>
              </a:solidFill>
              <a:latin typeface="Arial" panose="020B0604020202020204" pitchFamily="34" charset="0"/>
              <a:ea typeface="Calibri"/>
              <a:cs typeface="Arial" panose="020B0604020202020204" pitchFamily="34" charset="0"/>
            </a:endParaRPr>
          </a:p>
        </p:txBody>
      </p:sp>
      <p:pic>
        <p:nvPicPr>
          <p:cNvPr id="11" name="Picture 4" descr="http://belgos.by/data/proekts/belarusbank-glav.jpg"/>
          <p:cNvPicPr>
            <a:picLocks noChangeAspect="1" noChangeArrowheads="1"/>
          </p:cNvPicPr>
          <p:nvPr/>
        </p:nvPicPr>
        <p:blipFill>
          <a:blip r:embed="rId3"/>
          <a:srcRect t="9645" b="10585"/>
          <a:stretch>
            <a:fillRect/>
          </a:stretch>
        </p:blipFill>
        <p:spPr bwMode="auto">
          <a:xfrm>
            <a:off x="259336" y="1125116"/>
            <a:ext cx="2716335" cy="1656184"/>
          </a:xfrm>
          <a:prstGeom prst="rect">
            <a:avLst/>
          </a:prstGeom>
          <a:ln>
            <a:noFill/>
          </a:ln>
          <a:effectLst>
            <a:outerShdw blurRad="292100" dist="139700" dir="2700000" algn="tl" rotWithShape="0">
              <a:srgbClr val="333333">
                <a:alpha val="65000"/>
              </a:srgbClr>
            </a:outerShdw>
          </a:effectLst>
        </p:spPr>
      </p:pic>
      <p:sp>
        <p:nvSpPr>
          <p:cNvPr id="12" name="Прямоугольник 11"/>
          <p:cNvSpPr/>
          <p:nvPr/>
        </p:nvSpPr>
        <p:spPr>
          <a:xfrm>
            <a:off x="221726" y="2922999"/>
            <a:ext cx="3913574" cy="738664"/>
          </a:xfrm>
          <a:prstGeom prst="rect">
            <a:avLst/>
          </a:prstGeom>
        </p:spPr>
        <p:txBody>
          <a:bodyPr wrap="square">
            <a:spAutoFit/>
          </a:bodyPr>
          <a:lstStyle/>
          <a:p>
            <a:pPr algn="just"/>
            <a:r>
              <a:rPr lang="en-US" sz="1400" dirty="0">
                <a:latin typeface="Arial" panose="020B0604020202020204" pitchFamily="34" charset="0"/>
                <a:cs typeface="Arial" panose="020B0604020202020204" pitchFamily="34" charset="0"/>
              </a:rPr>
              <a:t>Bank maintains the leading positions in the domestic market by authorized capital, retail, corporate  and international business, %. </a:t>
            </a:r>
            <a:endParaRPr lang="ru-RU" sz="1400" dirty="0">
              <a:latin typeface="Arial" panose="020B0604020202020204" pitchFamily="34" charset="0"/>
              <a:cs typeface="Arial" panose="020B0604020202020204" pitchFamily="34" charset="0"/>
            </a:endParaRPr>
          </a:p>
        </p:txBody>
      </p:sp>
      <p:sp>
        <p:nvSpPr>
          <p:cNvPr id="7" name="TextBox 6"/>
          <p:cNvSpPr txBox="1"/>
          <p:nvPr/>
        </p:nvSpPr>
        <p:spPr>
          <a:xfrm>
            <a:off x="8894533" y="6581001"/>
            <a:ext cx="269626" cy="276999"/>
          </a:xfrm>
          <a:prstGeom prst="rect">
            <a:avLst/>
          </a:prstGeom>
          <a:noFill/>
        </p:spPr>
        <p:txBody>
          <a:bodyPr wrap="none" rtlCol="0">
            <a:spAutoFit/>
          </a:bodyPr>
          <a:lstStyle/>
          <a:p>
            <a:r>
              <a:rPr lang="ru-RU" sz="1200" dirty="0" smtClean="0">
                <a:latin typeface="Arial" panose="020B0604020202020204" pitchFamily="34" charset="0"/>
                <a:cs typeface="Arial" panose="020B0604020202020204" pitchFamily="34" charset="0"/>
              </a:rPr>
              <a:t>2</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93485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5" name="Text Box 14"/>
          <p:cNvSpPr txBox="1">
            <a:spLocks noChangeArrowheads="1"/>
          </p:cNvSpPr>
          <p:nvPr/>
        </p:nvSpPr>
        <p:spPr bwMode="auto">
          <a:xfrm>
            <a:off x="206389" y="480101"/>
            <a:ext cx="4271092" cy="522647"/>
          </a:xfrm>
          <a:prstGeom prst="rect">
            <a:avLst/>
          </a:prstGeom>
          <a:noFill/>
          <a:ln w="9525">
            <a:noFill/>
            <a:miter lim="800000"/>
            <a:headEnd/>
            <a:tailEnd/>
          </a:ln>
        </p:spPr>
        <p:txBody>
          <a:bodyPr wrap="square" lIns="90873" tIns="45436" rIns="90873" bIns="45436">
            <a:spAutoFit/>
          </a:bodyPr>
          <a:lstStyle/>
          <a:p>
            <a:pPr defTabSz="908554"/>
            <a:r>
              <a:rPr lang="en-US" sz="1400" dirty="0">
                <a:solidFill>
                  <a:srgbClr val="00734A"/>
                </a:solidFill>
                <a:latin typeface="Arial" panose="020B0604020202020204" pitchFamily="34" charset="0"/>
                <a:cs typeface="Arial" panose="020B0604020202020204" pitchFamily="34" charset="0"/>
              </a:rPr>
              <a:t>Liabilities and Equity</a:t>
            </a:r>
            <a:r>
              <a:rPr lang="ru-RU" sz="1400" dirty="0">
                <a:solidFill>
                  <a:srgbClr val="00734A"/>
                </a:solidFill>
                <a:latin typeface="Arial" panose="020B0604020202020204" pitchFamily="34" charset="0"/>
                <a:cs typeface="Arial" panose="020B0604020202020204" pitchFamily="34" charset="0"/>
              </a:rPr>
              <a:t> (</a:t>
            </a:r>
            <a:r>
              <a:rPr lang="en-US" sz="1400" dirty="0">
                <a:solidFill>
                  <a:srgbClr val="00734A"/>
                </a:solidFill>
                <a:latin typeface="Arial" panose="020B0604020202020204" pitchFamily="34" charset="0"/>
                <a:cs typeface="Arial" panose="020B0604020202020204" pitchFamily="34" charset="0"/>
              </a:rPr>
              <a:t>Resource Base</a:t>
            </a:r>
            <a:r>
              <a:rPr lang="ru-RU" sz="1400" dirty="0">
                <a:solidFill>
                  <a:srgbClr val="00734A"/>
                </a:solidFill>
                <a:latin typeface="Arial" panose="020B0604020202020204" pitchFamily="34" charset="0"/>
                <a:cs typeface="Arial" panose="020B0604020202020204" pitchFamily="34" charset="0"/>
              </a:rPr>
              <a:t>)</a:t>
            </a:r>
            <a:r>
              <a:rPr lang="en-US" sz="1400" dirty="0">
                <a:solidFill>
                  <a:srgbClr val="00734A"/>
                </a:solidFill>
                <a:latin typeface="Arial" panose="020B0604020202020204" pitchFamily="34" charset="0"/>
                <a:cs typeface="Arial" panose="020B0604020202020204" pitchFamily="34" charset="0"/>
              </a:rPr>
              <a:t>  as of </a:t>
            </a:r>
            <a:r>
              <a:rPr lang="ru-RU" sz="1400" dirty="0">
                <a:solidFill>
                  <a:srgbClr val="00734A"/>
                </a:solidFill>
                <a:latin typeface="Arial" panose="020B0604020202020204" pitchFamily="34" charset="0"/>
                <a:cs typeface="Arial" panose="020B0604020202020204" pitchFamily="34" charset="0"/>
              </a:rPr>
              <a:t>01</a:t>
            </a:r>
            <a:r>
              <a:rPr lang="en-US" sz="1400" dirty="0">
                <a:solidFill>
                  <a:srgbClr val="00734A"/>
                </a:solidFill>
                <a:latin typeface="Arial" panose="020B0604020202020204" pitchFamily="34" charset="0"/>
                <a:cs typeface="Arial" panose="020B0604020202020204" pitchFamily="34" charset="0"/>
              </a:rPr>
              <a:t>.</a:t>
            </a:r>
            <a:r>
              <a:rPr lang="ru-RU" sz="1400" dirty="0">
                <a:solidFill>
                  <a:srgbClr val="00734A"/>
                </a:solidFill>
                <a:latin typeface="Arial" panose="020B0604020202020204" pitchFamily="34" charset="0"/>
                <a:cs typeface="Arial" panose="020B0604020202020204" pitchFamily="34" charset="0"/>
              </a:rPr>
              <a:t>01</a:t>
            </a:r>
            <a:r>
              <a:rPr lang="en-US" sz="1400" dirty="0">
                <a:solidFill>
                  <a:srgbClr val="00734A"/>
                </a:solidFill>
                <a:latin typeface="Arial" panose="020B0604020202020204" pitchFamily="34" charset="0"/>
                <a:cs typeface="Arial" panose="020B0604020202020204" pitchFamily="34" charset="0"/>
              </a:rPr>
              <a:t>.201</a:t>
            </a:r>
            <a:r>
              <a:rPr lang="ru-RU" sz="1400" dirty="0">
                <a:solidFill>
                  <a:srgbClr val="00734A"/>
                </a:solidFill>
                <a:latin typeface="Arial" panose="020B0604020202020204" pitchFamily="34" charset="0"/>
                <a:cs typeface="Arial" panose="020B0604020202020204" pitchFamily="34" charset="0"/>
              </a:rPr>
              <a:t>9</a:t>
            </a:r>
            <a:r>
              <a:rPr lang="en-US" sz="1400" dirty="0">
                <a:solidFill>
                  <a:srgbClr val="00734A"/>
                </a:solidFill>
                <a:latin typeface="Arial" panose="020B0604020202020204" pitchFamily="34" charset="0"/>
                <a:cs typeface="Arial" panose="020B0604020202020204" pitchFamily="34" charset="0"/>
              </a:rPr>
              <a:t>,  </a:t>
            </a:r>
            <a:r>
              <a:rPr lang="en-US" sz="1400" dirty="0" smtClean="0">
                <a:solidFill>
                  <a:srgbClr val="00734A"/>
                </a:solidFill>
                <a:latin typeface="Arial" panose="020B0604020202020204" pitchFamily="34" charset="0"/>
                <a:cs typeface="Arial" panose="020B0604020202020204" pitchFamily="34" charset="0"/>
              </a:rPr>
              <a:t>USD </a:t>
            </a:r>
            <a:r>
              <a:rPr lang="en-US" sz="1400" dirty="0">
                <a:solidFill>
                  <a:srgbClr val="00734A"/>
                </a:solidFill>
                <a:latin typeface="Arial" panose="020B0604020202020204" pitchFamily="34" charset="0"/>
                <a:cs typeface="Arial" panose="020B0604020202020204" pitchFamily="34" charset="0"/>
              </a:rPr>
              <a:t>bn (eq.)</a:t>
            </a:r>
            <a:endParaRPr lang="ru-RU" sz="1400" dirty="0">
              <a:solidFill>
                <a:srgbClr val="00734A"/>
              </a:solidFill>
              <a:latin typeface="Arial" panose="020B0604020202020204" pitchFamily="34" charset="0"/>
              <a:cs typeface="Arial" panose="020B0604020202020204" pitchFamily="34" charset="0"/>
            </a:endParaRPr>
          </a:p>
        </p:txBody>
      </p:sp>
      <p:sp>
        <p:nvSpPr>
          <p:cNvPr id="77836" name="Text Box 14"/>
          <p:cNvSpPr txBox="1">
            <a:spLocks noChangeArrowheads="1"/>
          </p:cNvSpPr>
          <p:nvPr/>
        </p:nvSpPr>
        <p:spPr bwMode="auto">
          <a:xfrm>
            <a:off x="4829781" y="480101"/>
            <a:ext cx="4145873" cy="522647"/>
          </a:xfrm>
          <a:prstGeom prst="rect">
            <a:avLst/>
          </a:prstGeom>
          <a:noFill/>
          <a:ln w="9525">
            <a:noFill/>
            <a:miter lim="800000"/>
            <a:headEnd/>
            <a:tailEnd/>
          </a:ln>
        </p:spPr>
        <p:txBody>
          <a:bodyPr lIns="90873" tIns="45436" rIns="90873" bIns="45436">
            <a:spAutoFit/>
          </a:bodyPr>
          <a:lstStyle/>
          <a:p>
            <a:pPr defTabSz="908554"/>
            <a:r>
              <a:rPr lang="en-US" sz="1400" dirty="0">
                <a:solidFill>
                  <a:srgbClr val="00734A"/>
                </a:solidFill>
                <a:latin typeface="Arial" panose="020B0604020202020204" pitchFamily="34" charset="0"/>
                <a:cs typeface="Arial" panose="020B0604020202020204" pitchFamily="34" charset="0"/>
              </a:rPr>
              <a:t>Equity as of </a:t>
            </a:r>
            <a:r>
              <a:rPr lang="ru-RU" sz="1400" dirty="0">
                <a:solidFill>
                  <a:srgbClr val="00734A"/>
                </a:solidFill>
                <a:latin typeface="Arial" panose="020B0604020202020204" pitchFamily="34" charset="0"/>
                <a:cs typeface="Arial" panose="020B0604020202020204" pitchFamily="34" charset="0"/>
              </a:rPr>
              <a:t>01</a:t>
            </a:r>
            <a:r>
              <a:rPr lang="en-US" sz="1400" dirty="0">
                <a:solidFill>
                  <a:srgbClr val="00734A"/>
                </a:solidFill>
                <a:latin typeface="Arial" panose="020B0604020202020204" pitchFamily="34" charset="0"/>
                <a:cs typeface="Arial" panose="020B0604020202020204" pitchFamily="34" charset="0"/>
              </a:rPr>
              <a:t>.</a:t>
            </a:r>
            <a:r>
              <a:rPr lang="ru-RU" sz="1400" dirty="0">
                <a:solidFill>
                  <a:srgbClr val="00734A"/>
                </a:solidFill>
                <a:latin typeface="Arial" panose="020B0604020202020204" pitchFamily="34" charset="0"/>
                <a:cs typeface="Arial" panose="020B0604020202020204" pitchFamily="34" charset="0"/>
              </a:rPr>
              <a:t>01</a:t>
            </a:r>
            <a:r>
              <a:rPr lang="en-US" sz="1400" dirty="0">
                <a:solidFill>
                  <a:srgbClr val="00734A"/>
                </a:solidFill>
                <a:latin typeface="Arial" panose="020B0604020202020204" pitchFamily="34" charset="0"/>
                <a:cs typeface="Arial" panose="020B0604020202020204" pitchFamily="34" charset="0"/>
              </a:rPr>
              <a:t>.201</a:t>
            </a:r>
            <a:r>
              <a:rPr lang="ru-RU" sz="1400" dirty="0">
                <a:solidFill>
                  <a:srgbClr val="00734A"/>
                </a:solidFill>
                <a:latin typeface="Arial" panose="020B0604020202020204" pitchFamily="34" charset="0"/>
                <a:cs typeface="Arial" panose="020B0604020202020204" pitchFamily="34" charset="0"/>
              </a:rPr>
              <a:t>9</a:t>
            </a:r>
            <a:r>
              <a:rPr lang="en-US" sz="1400" dirty="0" smtClean="0">
                <a:solidFill>
                  <a:srgbClr val="00734A"/>
                </a:solidFill>
                <a:latin typeface="Arial" panose="020B0604020202020204" pitchFamily="34" charset="0"/>
                <a:cs typeface="Arial" panose="020B0604020202020204" pitchFamily="34" charset="0"/>
              </a:rPr>
              <a:t>,</a:t>
            </a:r>
          </a:p>
          <a:p>
            <a:pPr defTabSz="908554"/>
            <a:r>
              <a:rPr lang="en-US" sz="1400" dirty="0" smtClean="0">
                <a:solidFill>
                  <a:srgbClr val="00734A"/>
                </a:solidFill>
                <a:latin typeface="Arial" panose="020B0604020202020204" pitchFamily="34" charset="0"/>
                <a:cs typeface="Arial" panose="020B0604020202020204" pitchFamily="34" charset="0"/>
              </a:rPr>
              <a:t> </a:t>
            </a:r>
            <a:r>
              <a:rPr lang="en-US" sz="1400" dirty="0">
                <a:solidFill>
                  <a:srgbClr val="00734A"/>
                </a:solidFill>
                <a:latin typeface="Arial" panose="020B0604020202020204" pitchFamily="34" charset="0"/>
                <a:cs typeface="Arial" panose="020B0604020202020204" pitchFamily="34" charset="0"/>
              </a:rPr>
              <a:t>USD bn (eq.) </a:t>
            </a:r>
            <a:endParaRPr lang="ru-RU" sz="1400" dirty="0">
              <a:solidFill>
                <a:srgbClr val="00734A"/>
              </a:solidFill>
              <a:latin typeface="Arial" panose="020B0604020202020204" pitchFamily="34" charset="0"/>
              <a:cs typeface="Arial" panose="020B0604020202020204" pitchFamily="34" charset="0"/>
            </a:endParaRPr>
          </a:p>
        </p:txBody>
      </p:sp>
      <p:graphicFrame>
        <p:nvGraphicFramePr>
          <p:cNvPr id="4" name="Object 10"/>
          <p:cNvGraphicFramePr>
            <a:graphicFrameLocks noChangeAspect="1"/>
          </p:cNvGraphicFramePr>
          <p:nvPr>
            <p:extLst>
              <p:ext uri="{D42A27DB-BD31-4B8C-83A1-F6EECF244321}">
                <p14:modId xmlns:p14="http://schemas.microsoft.com/office/powerpoint/2010/main" val="3765958645"/>
              </p:ext>
            </p:extLst>
          </p:nvPr>
        </p:nvGraphicFramePr>
        <p:xfrm>
          <a:off x="539552" y="3873776"/>
          <a:ext cx="3766626" cy="2379738"/>
        </p:xfrm>
        <a:graphic>
          <a:graphicData uri="http://schemas.openxmlformats.org/drawingml/2006/chart">
            <c:chart xmlns:c="http://schemas.openxmlformats.org/drawingml/2006/chart" xmlns:r="http://schemas.openxmlformats.org/officeDocument/2006/relationships" r:id="rId3"/>
          </a:graphicData>
        </a:graphic>
      </p:graphicFrame>
      <p:sp>
        <p:nvSpPr>
          <p:cNvPr id="77837" name="Text Box 14"/>
          <p:cNvSpPr txBox="1">
            <a:spLocks noChangeArrowheads="1"/>
          </p:cNvSpPr>
          <p:nvPr/>
        </p:nvSpPr>
        <p:spPr bwMode="auto">
          <a:xfrm>
            <a:off x="278037" y="3357458"/>
            <a:ext cx="4293963" cy="522647"/>
          </a:xfrm>
          <a:prstGeom prst="rect">
            <a:avLst/>
          </a:prstGeom>
          <a:noFill/>
          <a:ln w="9525">
            <a:noFill/>
            <a:miter lim="800000"/>
            <a:headEnd/>
            <a:tailEnd/>
          </a:ln>
        </p:spPr>
        <p:txBody>
          <a:bodyPr wrap="square" lIns="90873" tIns="45436" rIns="90873" bIns="45436">
            <a:spAutoFit/>
          </a:bodyPr>
          <a:lstStyle/>
          <a:p>
            <a:pPr defTabSz="908554"/>
            <a:r>
              <a:rPr lang="en-US" sz="1400" dirty="0">
                <a:solidFill>
                  <a:srgbClr val="00734A"/>
                </a:solidFill>
                <a:latin typeface="Arial" panose="020B0604020202020204" pitchFamily="34" charset="0"/>
                <a:cs typeface="Arial" panose="020B0604020202020204" pitchFamily="34" charset="0"/>
              </a:rPr>
              <a:t>Bank Loans to Economy as of </a:t>
            </a:r>
            <a:r>
              <a:rPr lang="ru-RU" sz="1400" dirty="0">
                <a:solidFill>
                  <a:srgbClr val="00734A"/>
                </a:solidFill>
                <a:latin typeface="Arial" panose="020B0604020202020204" pitchFamily="34" charset="0"/>
                <a:cs typeface="Arial" panose="020B0604020202020204" pitchFamily="34" charset="0"/>
              </a:rPr>
              <a:t>01</a:t>
            </a:r>
            <a:r>
              <a:rPr lang="en-US" sz="1400" dirty="0">
                <a:solidFill>
                  <a:srgbClr val="00734A"/>
                </a:solidFill>
                <a:latin typeface="Arial" panose="020B0604020202020204" pitchFamily="34" charset="0"/>
                <a:cs typeface="Arial" panose="020B0604020202020204" pitchFamily="34" charset="0"/>
              </a:rPr>
              <a:t>.</a:t>
            </a:r>
            <a:r>
              <a:rPr lang="ru-RU" sz="1400" dirty="0">
                <a:solidFill>
                  <a:srgbClr val="00734A"/>
                </a:solidFill>
                <a:latin typeface="Arial" panose="020B0604020202020204" pitchFamily="34" charset="0"/>
                <a:cs typeface="Arial" panose="020B0604020202020204" pitchFamily="34" charset="0"/>
              </a:rPr>
              <a:t>01</a:t>
            </a:r>
            <a:r>
              <a:rPr lang="en-US" sz="1400" dirty="0">
                <a:solidFill>
                  <a:srgbClr val="00734A"/>
                </a:solidFill>
                <a:latin typeface="Arial" panose="020B0604020202020204" pitchFamily="34" charset="0"/>
                <a:cs typeface="Arial" panose="020B0604020202020204" pitchFamily="34" charset="0"/>
              </a:rPr>
              <a:t>.201</a:t>
            </a:r>
            <a:r>
              <a:rPr lang="ru-RU" sz="1400" dirty="0">
                <a:solidFill>
                  <a:srgbClr val="00734A"/>
                </a:solidFill>
                <a:latin typeface="Arial" panose="020B0604020202020204" pitchFamily="34" charset="0"/>
                <a:cs typeface="Arial" panose="020B0604020202020204" pitchFamily="34" charset="0"/>
              </a:rPr>
              <a:t>9</a:t>
            </a:r>
            <a:r>
              <a:rPr lang="en-US" sz="1400" dirty="0">
                <a:solidFill>
                  <a:srgbClr val="00734A"/>
                </a:solidFill>
                <a:latin typeface="Arial" panose="020B0604020202020204" pitchFamily="34" charset="0"/>
                <a:cs typeface="Arial" panose="020B0604020202020204" pitchFamily="34" charset="0"/>
              </a:rPr>
              <a:t>, </a:t>
            </a:r>
            <a:endParaRPr lang="en-US" sz="1400" dirty="0" smtClean="0">
              <a:solidFill>
                <a:srgbClr val="00734A"/>
              </a:solidFill>
              <a:latin typeface="Arial" panose="020B0604020202020204" pitchFamily="34" charset="0"/>
              <a:cs typeface="Arial" panose="020B0604020202020204" pitchFamily="34" charset="0"/>
            </a:endParaRPr>
          </a:p>
          <a:p>
            <a:pPr defTabSz="908554"/>
            <a:r>
              <a:rPr lang="en-US" sz="1400" dirty="0" smtClean="0">
                <a:solidFill>
                  <a:srgbClr val="00734A"/>
                </a:solidFill>
                <a:latin typeface="Arial" panose="020B0604020202020204" pitchFamily="34" charset="0"/>
                <a:cs typeface="Arial" panose="020B0604020202020204" pitchFamily="34" charset="0"/>
              </a:rPr>
              <a:t>USD </a:t>
            </a:r>
            <a:r>
              <a:rPr lang="en-US" sz="1400" dirty="0">
                <a:solidFill>
                  <a:srgbClr val="00734A"/>
                </a:solidFill>
                <a:latin typeface="Arial" panose="020B0604020202020204" pitchFamily="34" charset="0"/>
                <a:cs typeface="Arial" panose="020B0604020202020204" pitchFamily="34" charset="0"/>
              </a:rPr>
              <a:t>bn (eq.) </a:t>
            </a:r>
            <a:endParaRPr lang="ru-RU" sz="1400" dirty="0">
              <a:solidFill>
                <a:srgbClr val="00734A"/>
              </a:solidFill>
              <a:latin typeface="Arial" panose="020B0604020202020204" pitchFamily="34" charset="0"/>
              <a:cs typeface="Arial" panose="020B0604020202020204" pitchFamily="34" charset="0"/>
            </a:endParaRPr>
          </a:p>
        </p:txBody>
      </p:sp>
      <p:graphicFrame>
        <p:nvGraphicFramePr>
          <p:cNvPr id="5" name="Object 11"/>
          <p:cNvGraphicFramePr>
            <a:graphicFrameLocks noChangeAspect="1"/>
          </p:cNvGraphicFramePr>
          <p:nvPr>
            <p:extLst>
              <p:ext uri="{D42A27DB-BD31-4B8C-83A1-F6EECF244321}">
                <p14:modId xmlns:p14="http://schemas.microsoft.com/office/powerpoint/2010/main" val="1479699273"/>
              </p:ext>
            </p:extLst>
          </p:nvPr>
        </p:nvGraphicFramePr>
        <p:xfrm>
          <a:off x="4698126" y="3933977"/>
          <a:ext cx="3932853" cy="2379738"/>
        </p:xfrm>
        <a:graphic>
          <a:graphicData uri="http://schemas.openxmlformats.org/drawingml/2006/chart">
            <c:chart xmlns:c="http://schemas.openxmlformats.org/drawingml/2006/chart" xmlns:r="http://schemas.openxmlformats.org/officeDocument/2006/relationships" r:id="rId4"/>
          </a:graphicData>
        </a:graphic>
      </p:graphicFrame>
      <p:sp>
        <p:nvSpPr>
          <p:cNvPr id="77838" name="Text Box 14"/>
          <p:cNvSpPr txBox="1">
            <a:spLocks noChangeArrowheads="1"/>
          </p:cNvSpPr>
          <p:nvPr/>
        </p:nvSpPr>
        <p:spPr bwMode="auto">
          <a:xfrm>
            <a:off x="4817195" y="3357457"/>
            <a:ext cx="4062788" cy="522647"/>
          </a:xfrm>
          <a:prstGeom prst="rect">
            <a:avLst/>
          </a:prstGeom>
          <a:noFill/>
          <a:ln w="9525">
            <a:noFill/>
            <a:miter lim="800000"/>
            <a:headEnd/>
            <a:tailEnd/>
          </a:ln>
        </p:spPr>
        <p:txBody>
          <a:bodyPr wrap="none" lIns="90873" tIns="45436" rIns="90873" bIns="45436">
            <a:spAutoFit/>
          </a:bodyPr>
          <a:lstStyle/>
          <a:p>
            <a:pPr defTabSz="908554"/>
            <a:r>
              <a:rPr lang="en-US" sz="1400" dirty="0">
                <a:solidFill>
                  <a:srgbClr val="00734A"/>
                </a:solidFill>
                <a:latin typeface="Arial" panose="020B0604020202020204" pitchFamily="34" charset="0"/>
                <a:cs typeface="Arial" panose="020B0604020202020204" pitchFamily="34" charset="0"/>
              </a:rPr>
              <a:t>Corporate and Retail  Deposits as of </a:t>
            </a:r>
            <a:r>
              <a:rPr lang="ru-RU" sz="1400" dirty="0">
                <a:solidFill>
                  <a:srgbClr val="00734A"/>
                </a:solidFill>
                <a:latin typeface="Arial" panose="020B0604020202020204" pitchFamily="34" charset="0"/>
                <a:cs typeface="Arial" panose="020B0604020202020204" pitchFamily="34" charset="0"/>
              </a:rPr>
              <a:t>01</a:t>
            </a:r>
            <a:r>
              <a:rPr lang="en-US" sz="1400" dirty="0">
                <a:solidFill>
                  <a:srgbClr val="00734A"/>
                </a:solidFill>
                <a:latin typeface="Arial" panose="020B0604020202020204" pitchFamily="34" charset="0"/>
                <a:cs typeface="Arial" panose="020B0604020202020204" pitchFamily="34" charset="0"/>
              </a:rPr>
              <a:t>.</a:t>
            </a:r>
            <a:r>
              <a:rPr lang="ru-RU" sz="1400" dirty="0">
                <a:solidFill>
                  <a:srgbClr val="00734A"/>
                </a:solidFill>
                <a:latin typeface="Arial" panose="020B0604020202020204" pitchFamily="34" charset="0"/>
                <a:cs typeface="Arial" panose="020B0604020202020204" pitchFamily="34" charset="0"/>
              </a:rPr>
              <a:t>01</a:t>
            </a:r>
            <a:r>
              <a:rPr lang="en-US" sz="1400" dirty="0">
                <a:solidFill>
                  <a:srgbClr val="00734A"/>
                </a:solidFill>
                <a:latin typeface="Arial" panose="020B0604020202020204" pitchFamily="34" charset="0"/>
                <a:cs typeface="Arial" panose="020B0604020202020204" pitchFamily="34" charset="0"/>
              </a:rPr>
              <a:t>.201</a:t>
            </a:r>
            <a:r>
              <a:rPr lang="ru-RU" sz="1400" dirty="0">
                <a:solidFill>
                  <a:srgbClr val="00734A"/>
                </a:solidFill>
                <a:latin typeface="Arial" panose="020B0604020202020204" pitchFamily="34" charset="0"/>
                <a:cs typeface="Arial" panose="020B0604020202020204" pitchFamily="34" charset="0"/>
              </a:rPr>
              <a:t>9</a:t>
            </a:r>
            <a:r>
              <a:rPr lang="en-US" sz="1400" dirty="0" smtClean="0">
                <a:solidFill>
                  <a:srgbClr val="00734A"/>
                </a:solidFill>
                <a:latin typeface="Arial" panose="020B0604020202020204" pitchFamily="34" charset="0"/>
                <a:cs typeface="Arial" panose="020B0604020202020204" pitchFamily="34" charset="0"/>
              </a:rPr>
              <a:t>,</a:t>
            </a:r>
          </a:p>
          <a:p>
            <a:pPr defTabSz="908554"/>
            <a:r>
              <a:rPr lang="en-US" sz="1400" dirty="0" smtClean="0">
                <a:solidFill>
                  <a:srgbClr val="00734A"/>
                </a:solidFill>
                <a:latin typeface="Arial" panose="020B0604020202020204" pitchFamily="34" charset="0"/>
                <a:cs typeface="Arial" panose="020B0604020202020204" pitchFamily="34" charset="0"/>
              </a:rPr>
              <a:t>USD </a:t>
            </a:r>
            <a:r>
              <a:rPr lang="en-US" sz="1400" dirty="0">
                <a:solidFill>
                  <a:srgbClr val="00734A"/>
                </a:solidFill>
                <a:latin typeface="Arial" panose="020B0604020202020204" pitchFamily="34" charset="0"/>
                <a:cs typeface="Arial" panose="020B0604020202020204" pitchFamily="34" charset="0"/>
              </a:rPr>
              <a:t>bn (eq.) </a:t>
            </a:r>
            <a:endParaRPr lang="ru-RU" sz="1400" dirty="0">
              <a:solidFill>
                <a:srgbClr val="00734A"/>
              </a:solidFill>
              <a:latin typeface="Arial" panose="020B0604020202020204" pitchFamily="34" charset="0"/>
              <a:cs typeface="Arial" panose="020B0604020202020204" pitchFamily="34" charset="0"/>
            </a:endParaRPr>
          </a:p>
        </p:txBody>
      </p:sp>
      <p:graphicFrame>
        <p:nvGraphicFramePr>
          <p:cNvPr id="2" name="Object 12"/>
          <p:cNvGraphicFramePr>
            <a:graphicFrameLocks noChangeAspect="1"/>
          </p:cNvGraphicFramePr>
          <p:nvPr>
            <p:extLst>
              <p:ext uri="{D42A27DB-BD31-4B8C-83A1-F6EECF244321}">
                <p14:modId xmlns:p14="http://schemas.microsoft.com/office/powerpoint/2010/main" val="1624509983"/>
              </p:ext>
            </p:extLst>
          </p:nvPr>
        </p:nvGraphicFramePr>
        <p:xfrm>
          <a:off x="395536" y="1007406"/>
          <a:ext cx="3960440" cy="22255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Object 13"/>
          <p:cNvGraphicFramePr>
            <a:graphicFrameLocks noChangeAspect="1"/>
          </p:cNvGraphicFramePr>
          <p:nvPr>
            <p:extLst>
              <p:ext uri="{D42A27DB-BD31-4B8C-83A1-F6EECF244321}">
                <p14:modId xmlns:p14="http://schemas.microsoft.com/office/powerpoint/2010/main" val="2762800128"/>
              </p:ext>
            </p:extLst>
          </p:nvPr>
        </p:nvGraphicFramePr>
        <p:xfrm>
          <a:off x="4644008" y="1016470"/>
          <a:ext cx="3874460" cy="2379738"/>
        </p:xfrm>
        <a:graphic>
          <a:graphicData uri="http://schemas.openxmlformats.org/drawingml/2006/chart">
            <c:chart xmlns:c="http://schemas.openxmlformats.org/drawingml/2006/chart" xmlns:r="http://schemas.openxmlformats.org/officeDocument/2006/relationships" r:id="rId6"/>
          </a:graphicData>
        </a:graphic>
      </p:graphicFrame>
      <p:sp>
        <p:nvSpPr>
          <p:cNvPr id="77840" name="Text Box 163"/>
          <p:cNvSpPr txBox="1">
            <a:spLocks noChangeArrowheads="1"/>
          </p:cNvSpPr>
          <p:nvPr/>
        </p:nvSpPr>
        <p:spPr bwMode="auto">
          <a:xfrm>
            <a:off x="4644008" y="6433826"/>
            <a:ext cx="4517420" cy="230259"/>
          </a:xfrm>
          <a:prstGeom prst="rect">
            <a:avLst/>
          </a:prstGeom>
          <a:noFill/>
          <a:ln w="9525">
            <a:noFill/>
            <a:miter lim="800000"/>
            <a:headEnd/>
            <a:tailEnd/>
          </a:ln>
        </p:spPr>
        <p:txBody>
          <a:bodyPr wrap="square" lIns="90873" tIns="45436" rIns="90873" bIns="45436">
            <a:spAutoFit/>
          </a:bodyPr>
          <a:lstStyle/>
          <a:p>
            <a:pPr defTabSz="908554"/>
            <a:r>
              <a:rPr lang="en-US" sz="900" i="1" dirty="0">
                <a:latin typeface="Calibri" pitchFamily="34" charset="0"/>
                <a:cs typeface="Arial" charset="0"/>
              </a:rPr>
              <a:t>Source: Bulletin of Banking Statistics  of National Bank of the Republic of Belarus</a:t>
            </a:r>
            <a:endParaRPr lang="ru-RU" sz="900" i="1" dirty="0">
              <a:latin typeface="Calibri" pitchFamily="34" charset="0"/>
              <a:cs typeface="Arial" charset="0"/>
            </a:endParaRPr>
          </a:p>
        </p:txBody>
      </p:sp>
      <p:sp>
        <p:nvSpPr>
          <p:cNvPr id="15" name="Rectangle 90"/>
          <p:cNvSpPr>
            <a:spLocks noChangeArrowheads="1"/>
          </p:cNvSpPr>
          <p:nvPr/>
        </p:nvSpPr>
        <p:spPr bwMode="auto">
          <a:xfrm>
            <a:off x="4572000" y="0"/>
            <a:ext cx="4572000" cy="362857"/>
          </a:xfrm>
          <a:prstGeom prst="rect">
            <a:avLst/>
          </a:prstGeom>
          <a:noFill/>
          <a:ln w="9525">
            <a:noFill/>
            <a:miter lim="800000"/>
            <a:headEnd/>
            <a:tailEnd/>
          </a:ln>
        </p:spPr>
        <p:txBody>
          <a:bodyPr lIns="91969" tIns="45983" rIns="91969" bIns="45983" anchor="ctr"/>
          <a:lstStyle/>
          <a:p>
            <a:pPr algn="r">
              <a:defRPr/>
            </a:pPr>
            <a:r>
              <a:rPr lang="en-US" sz="1400" dirty="0" err="1" smtClean="0">
                <a:latin typeface="Arial" panose="020B0604020202020204" pitchFamily="34" charset="0"/>
                <a:cs typeface="Arial" panose="020B0604020202020204" pitchFamily="34" charset="0"/>
              </a:rPr>
              <a:t>Belarusbank</a:t>
            </a:r>
            <a:r>
              <a:rPr lang="en-US" sz="1400" dirty="0" smtClean="0">
                <a:latin typeface="Arial" panose="020B0604020202020204" pitchFamily="34" charset="0"/>
                <a:cs typeface="Arial" panose="020B0604020202020204" pitchFamily="34" charset="0"/>
              </a:rPr>
              <a:t>. Market position</a:t>
            </a:r>
            <a:endParaRPr lang="en-US" sz="1400" dirty="0">
              <a:latin typeface="Arial" panose="020B0604020202020204" pitchFamily="34" charset="0"/>
              <a:cs typeface="Arial" panose="020B0604020202020204" pitchFamily="34" charset="0"/>
            </a:endParaRPr>
          </a:p>
        </p:txBody>
      </p:sp>
      <p:sp>
        <p:nvSpPr>
          <p:cNvPr id="13" name="TextBox 12"/>
          <p:cNvSpPr txBox="1"/>
          <p:nvPr/>
        </p:nvSpPr>
        <p:spPr>
          <a:xfrm>
            <a:off x="8894533" y="6581001"/>
            <a:ext cx="269626" cy="276999"/>
          </a:xfrm>
          <a:prstGeom prst="rect">
            <a:avLst/>
          </a:prstGeom>
          <a:noFill/>
        </p:spPr>
        <p:txBody>
          <a:bodyPr wrap="none" rtlCol="0">
            <a:spAutoFit/>
          </a:bodyPr>
          <a:lstStyle/>
          <a:p>
            <a:r>
              <a:rPr lang="ru-RU" sz="1200" dirty="0" smtClean="0">
                <a:latin typeface="Arial" panose="020B0604020202020204" pitchFamily="34" charset="0"/>
                <a:cs typeface="Arial" panose="020B0604020202020204" pitchFamily="34" charset="0"/>
              </a:rPr>
              <a:t>3</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198375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15888" y="3065174"/>
            <a:ext cx="5303054" cy="584775"/>
          </a:xfrm>
          <a:prstGeom prst="rect">
            <a:avLst/>
          </a:prstGeom>
          <a:noFill/>
        </p:spPr>
        <p:txBody>
          <a:bodyPr wrap="none" lIns="91440" tIns="45720" rIns="91440" bIns="45720">
            <a:spAutoFit/>
          </a:bodyPr>
          <a:lstStyle/>
          <a:p>
            <a:pPr algn="ctr"/>
            <a:r>
              <a:rPr lang="en-US" sz="1600" cap="none" spc="0" dirty="0">
                <a:ln w="1905"/>
                <a:effectLst>
                  <a:innerShdw blurRad="69850" dist="43180" dir="5400000">
                    <a:srgbClr val="000000">
                      <a:alpha val="65000"/>
                    </a:srgbClr>
                  </a:innerShdw>
                </a:effectLst>
                <a:latin typeface="Arial" panose="020B0604020202020204" pitchFamily="34" charset="0"/>
                <a:cs typeface="Arial" panose="020B0604020202020204" pitchFamily="34" charset="0"/>
              </a:rPr>
              <a:t>Successful experience of international project financing. </a:t>
            </a:r>
            <a:endParaRPr lang="en-US" sz="1600" cap="none" spc="0" dirty="0" smtClean="0">
              <a:ln w="1905"/>
              <a:effectLst>
                <a:innerShdw blurRad="69850" dist="43180" dir="5400000">
                  <a:srgbClr val="000000">
                    <a:alpha val="65000"/>
                  </a:srgbClr>
                </a:innerShdw>
              </a:effectLst>
              <a:latin typeface="Arial" panose="020B0604020202020204" pitchFamily="34" charset="0"/>
              <a:cs typeface="Arial" panose="020B0604020202020204" pitchFamily="34" charset="0"/>
            </a:endParaRPr>
          </a:p>
          <a:p>
            <a:pPr algn="ctr"/>
            <a:r>
              <a:rPr lang="en-US" sz="1600" cap="none" spc="0" dirty="0" smtClean="0">
                <a:ln w="1905"/>
                <a:effectLst>
                  <a:innerShdw blurRad="69850" dist="43180" dir="5400000">
                    <a:srgbClr val="000000">
                      <a:alpha val="65000"/>
                    </a:srgbClr>
                  </a:innerShdw>
                </a:effectLst>
                <a:latin typeface="Arial" panose="020B0604020202020204" pitchFamily="34" charset="0"/>
                <a:cs typeface="Arial" panose="020B0604020202020204" pitchFamily="34" charset="0"/>
              </a:rPr>
              <a:t>Demands</a:t>
            </a:r>
            <a:r>
              <a:rPr lang="en-US" sz="1600" cap="none" spc="0" dirty="0">
                <a:ln w="1905"/>
                <a:effectLst>
                  <a:innerShdw blurRad="69850" dist="43180" dir="5400000">
                    <a:srgbClr val="000000">
                      <a:alpha val="65000"/>
                    </a:srgbClr>
                  </a:innerShdw>
                </a:effectLst>
                <a:latin typeface="Arial" panose="020B0604020202020204" pitchFamily="34" charset="0"/>
                <a:cs typeface="Arial" panose="020B0604020202020204" pitchFamily="34" charset="0"/>
              </a:rPr>
              <a:t>, challenges, prospects.</a:t>
            </a:r>
            <a:endParaRPr lang="ru-RU" sz="1600" cap="none" spc="0" dirty="0">
              <a:ln w="1905"/>
              <a:effectLst>
                <a:innerShdw blurRad="69850" dist="43180" dir="5400000">
                  <a:srgbClr val="000000">
                    <a:alpha val="65000"/>
                  </a:srgbClr>
                </a:innerShdw>
              </a:effectLst>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3006" y="188641"/>
            <a:ext cx="1537478" cy="384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descr="C:\Users\b00036356\Pictures\Worldwide Expert 2019\Logo.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3124" y="5484371"/>
            <a:ext cx="3100764" cy="104227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Прямая соединительная линия 8"/>
          <p:cNvCxnSpPr/>
          <p:nvPr/>
        </p:nvCxnSpPr>
        <p:spPr>
          <a:xfrm>
            <a:off x="160295" y="5301208"/>
            <a:ext cx="8823409"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4151874" y="5787981"/>
            <a:ext cx="4843752" cy="738664"/>
          </a:xfrm>
          <a:prstGeom prst="rect">
            <a:avLst/>
          </a:prstGeom>
        </p:spPr>
        <p:txBody>
          <a:bodyPr wrap="square">
            <a:spAutoFit/>
          </a:bodyPr>
          <a:lstStyle/>
          <a:p>
            <a:pPr algn="just"/>
            <a:r>
              <a:rPr lang="en-US" sz="1400" dirty="0">
                <a:latin typeface="Arial" panose="020B0604020202020204" pitchFamily="34" charset="0"/>
                <a:cs typeface="Arial" panose="020B0604020202020204" pitchFamily="34" charset="0"/>
              </a:rPr>
              <a:t>The 2nd European Games 2019 </a:t>
            </a:r>
            <a:r>
              <a:rPr lang="en-US" sz="1400" dirty="0" smtClean="0">
                <a:latin typeface="Arial" panose="020B0604020202020204" pitchFamily="34" charset="0"/>
                <a:cs typeface="Arial" panose="020B0604020202020204" pitchFamily="34" charset="0"/>
              </a:rPr>
              <a:t>will </a:t>
            </a:r>
            <a:r>
              <a:rPr lang="en-US" sz="1400" dirty="0">
                <a:latin typeface="Arial" panose="020B0604020202020204" pitchFamily="34" charset="0"/>
                <a:cs typeface="Arial" panose="020B0604020202020204" pitchFamily="34" charset="0"/>
              </a:rPr>
              <a:t>be held in </a:t>
            </a:r>
            <a:r>
              <a:rPr lang="en-US" sz="1400" dirty="0" smtClean="0">
                <a:latin typeface="Arial" panose="020B0604020202020204" pitchFamily="34" charset="0"/>
                <a:cs typeface="Arial" panose="020B0604020202020204" pitchFamily="34" charset="0"/>
              </a:rPr>
              <a:t>Minsk from </a:t>
            </a:r>
            <a:r>
              <a:rPr lang="en-US" sz="1400" dirty="0">
                <a:latin typeface="Arial" panose="020B0604020202020204" pitchFamily="34" charset="0"/>
                <a:cs typeface="Arial" panose="020B0604020202020204" pitchFamily="34" charset="0"/>
              </a:rPr>
              <a:t>21 June to 30 June 2019. </a:t>
            </a:r>
            <a:r>
              <a:rPr lang="en-US" sz="1400" dirty="0" smtClean="0">
                <a:latin typeface="Arial" panose="020B0604020202020204" pitchFamily="34" charset="0"/>
                <a:cs typeface="Arial" panose="020B0604020202020204" pitchFamily="34" charset="0"/>
              </a:rPr>
              <a:t>The </a:t>
            </a:r>
            <a:r>
              <a:rPr lang="en-US" sz="1400" dirty="0">
                <a:latin typeface="Arial" panose="020B0604020202020204" pitchFamily="34" charset="0"/>
                <a:cs typeface="Arial" panose="020B0604020202020204" pitchFamily="34" charset="0"/>
              </a:rPr>
              <a:t>games will feature 199 events in </a:t>
            </a:r>
            <a:r>
              <a:rPr lang="en-US" sz="1400" b="1" dirty="0">
                <a:latin typeface="Arial" panose="020B0604020202020204" pitchFamily="34" charset="0"/>
                <a:cs typeface="Arial" panose="020B0604020202020204" pitchFamily="34" charset="0"/>
              </a:rPr>
              <a:t>15 </a:t>
            </a:r>
            <a:r>
              <a:rPr lang="en-US" sz="1400" b="1" dirty="0" smtClean="0">
                <a:latin typeface="Arial" panose="020B0604020202020204" pitchFamily="34" charset="0"/>
                <a:cs typeface="Arial" panose="020B0604020202020204" pitchFamily="34" charset="0"/>
              </a:rPr>
              <a:t>sports.</a:t>
            </a:r>
            <a:endParaRPr lang="ru-RU" sz="1400" b="1" dirty="0">
              <a:latin typeface="Arial" panose="020B0604020202020204" pitchFamily="34" charset="0"/>
              <a:cs typeface="Arial" panose="020B0604020202020204" pitchFamily="34" charset="0"/>
            </a:endParaRPr>
          </a:p>
        </p:txBody>
      </p:sp>
      <p:sp>
        <p:nvSpPr>
          <p:cNvPr id="10" name="TextBox 9"/>
          <p:cNvSpPr txBox="1"/>
          <p:nvPr/>
        </p:nvSpPr>
        <p:spPr>
          <a:xfrm>
            <a:off x="8894533" y="6581001"/>
            <a:ext cx="269626" cy="276999"/>
          </a:xfrm>
          <a:prstGeom prst="rect">
            <a:avLst/>
          </a:prstGeom>
          <a:noFill/>
        </p:spPr>
        <p:txBody>
          <a:bodyPr wrap="none" rtlCol="0">
            <a:spAutoFit/>
          </a:bodyPr>
          <a:lstStyle/>
          <a:p>
            <a:r>
              <a:rPr lang="ru-RU" sz="1200" dirty="0" smtClean="0">
                <a:latin typeface="Arial" panose="020B0604020202020204" pitchFamily="34" charset="0"/>
                <a:cs typeface="Arial" panose="020B0604020202020204" pitchFamily="34" charset="0"/>
              </a:rPr>
              <a:t>4</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958920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95986" y="2544606"/>
            <a:ext cx="4298851" cy="1384995"/>
          </a:xfrm>
          <a:prstGeom prst="rect">
            <a:avLst/>
          </a:prstGeom>
          <a:noFill/>
        </p:spPr>
        <p:txBody>
          <a:bodyPr wrap="square" rtlCol="0">
            <a:spAutoFit/>
          </a:bodyPr>
          <a:lstStyle/>
          <a:p>
            <a:endParaRPr lang="ru-RU" sz="1400" dirty="0" smtClean="0">
              <a:latin typeface="Arial" panose="020B0604020202020204" pitchFamily="34" charset="0"/>
              <a:cs typeface="Arial" panose="020B0604020202020204" pitchFamily="34" charset="0"/>
            </a:endParaRPr>
          </a:p>
          <a:p>
            <a:r>
              <a:rPr lang="en-US" sz="1400" cap="all" dirty="0" smtClean="0">
                <a:latin typeface="Arial" panose="020B0604020202020204" pitchFamily="34" charset="0"/>
                <a:cs typeface="Arial" panose="020B0604020202020204" pitchFamily="34" charset="0"/>
              </a:rPr>
              <a:t>corporate business. TRENDS</a:t>
            </a:r>
            <a:endParaRPr lang="en-US" sz="1400" cap="all"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	</a:t>
            </a:r>
          </a:p>
          <a:p>
            <a:r>
              <a:rPr lang="en-US" sz="1400" cap="all" dirty="0" smtClean="0">
                <a:latin typeface="Arial" panose="020B0604020202020204" pitchFamily="34" charset="0"/>
                <a:cs typeface="Arial" panose="020B0604020202020204" pitchFamily="34" charset="0"/>
              </a:rPr>
              <a:t>Loan Portfolio</a:t>
            </a:r>
          </a:p>
          <a:p>
            <a:r>
              <a:rPr lang="en-US" sz="1400" dirty="0" smtClean="0">
                <a:latin typeface="Arial" panose="020B0604020202020204" pitchFamily="34" charset="0"/>
                <a:cs typeface="Arial" panose="020B0604020202020204" pitchFamily="34" charset="0"/>
              </a:rPr>
              <a:t>		</a:t>
            </a:r>
            <a:endParaRPr lang="ru-RU" sz="1400" dirty="0" smtClean="0">
              <a:latin typeface="Arial" panose="020B0604020202020204" pitchFamily="34" charset="0"/>
              <a:cs typeface="Arial" panose="020B0604020202020204" pitchFamily="34" charset="0"/>
            </a:endParaRPr>
          </a:p>
          <a:p>
            <a:r>
              <a:rPr lang="en-US" sz="1400" cap="all" dirty="0" smtClean="0">
                <a:latin typeface="Arial" panose="020B0604020202020204" pitchFamily="34" charset="0"/>
                <a:cs typeface="Arial" panose="020B0604020202020204" pitchFamily="34" charset="0"/>
              </a:rPr>
              <a:t>Major </a:t>
            </a:r>
            <a:r>
              <a:rPr lang="en-US" sz="1400" cap="all" dirty="0">
                <a:latin typeface="Arial" panose="020B0604020202020204" pitchFamily="34" charset="0"/>
                <a:cs typeface="Arial" panose="020B0604020202020204" pitchFamily="34" charset="0"/>
              </a:rPr>
              <a:t>high-profile </a:t>
            </a:r>
            <a:r>
              <a:rPr lang="en-US" sz="1400" cap="all" dirty="0" smtClean="0">
                <a:latin typeface="Arial" panose="020B0604020202020204" pitchFamily="34" charset="0"/>
                <a:cs typeface="Arial" panose="020B0604020202020204" pitchFamily="34" charset="0"/>
              </a:rPr>
              <a:t>clients</a:t>
            </a:r>
            <a:endParaRPr lang="en-US" sz="1400" dirty="0">
              <a:latin typeface="Arial" panose="020B0604020202020204" pitchFamily="34" charset="0"/>
              <a:cs typeface="Arial" panose="020B0604020202020204" pitchFamily="34" charset="0"/>
            </a:endParaRPr>
          </a:p>
        </p:txBody>
      </p:sp>
      <p:sp>
        <p:nvSpPr>
          <p:cNvPr id="4" name="TextBox 3"/>
          <p:cNvSpPr txBox="1"/>
          <p:nvPr/>
        </p:nvSpPr>
        <p:spPr>
          <a:xfrm>
            <a:off x="0" y="2838639"/>
            <a:ext cx="4572000" cy="584775"/>
          </a:xfrm>
          <a:prstGeom prst="rect">
            <a:avLst/>
          </a:prstGeom>
          <a:noFill/>
        </p:spPr>
        <p:txBody>
          <a:bodyPr wrap="square" rtlCol="0">
            <a:spAutoFit/>
          </a:bodyPr>
          <a:lstStyle/>
          <a:p>
            <a:pPr algn="r"/>
            <a:r>
              <a:rPr lang="en-US" sz="1600" dirty="0" smtClean="0">
                <a:latin typeface="Arial" panose="020B0604020202020204" pitchFamily="34" charset="0"/>
                <a:cs typeface="Arial" panose="020B0604020202020204" pitchFamily="34" charset="0"/>
              </a:rPr>
              <a:t>CORPORATE BUSINESS.</a:t>
            </a:r>
          </a:p>
          <a:p>
            <a:pPr algn="r"/>
            <a:r>
              <a:rPr lang="en-US" sz="1600" dirty="0" err="1" smtClean="0">
                <a:latin typeface="Arial" panose="020B0604020202020204" pitchFamily="34" charset="0"/>
                <a:cs typeface="Arial" panose="020B0604020202020204" pitchFamily="34" charset="0"/>
              </a:rPr>
              <a:t>Demand&amp;Challenges</a:t>
            </a:r>
            <a:r>
              <a:rPr lang="en-US" sz="1600" dirty="0" smtClean="0">
                <a:latin typeface="Arial" panose="020B0604020202020204" pitchFamily="34" charset="0"/>
                <a:cs typeface="Arial" panose="020B0604020202020204" pitchFamily="34" charset="0"/>
              </a:rPr>
              <a:t>.</a:t>
            </a:r>
            <a:endParaRPr lang="ru-RU" sz="1600" dirty="0">
              <a:latin typeface="Arial" panose="020B0604020202020204" pitchFamily="34" charset="0"/>
              <a:cs typeface="Arial" panose="020B0604020202020204" pitchFamily="34" charset="0"/>
            </a:endParaRPr>
          </a:p>
        </p:txBody>
      </p:sp>
      <p:cxnSp>
        <p:nvCxnSpPr>
          <p:cNvPr id="9" name="Прямая соединительная линия 8"/>
          <p:cNvCxnSpPr/>
          <p:nvPr/>
        </p:nvCxnSpPr>
        <p:spPr>
          <a:xfrm>
            <a:off x="4572000" y="2544606"/>
            <a:ext cx="0" cy="1598395"/>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3818" y="12941"/>
            <a:ext cx="1537478" cy="384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Прямая соединительная линия 10"/>
          <p:cNvCxnSpPr/>
          <p:nvPr/>
        </p:nvCxnSpPr>
        <p:spPr>
          <a:xfrm>
            <a:off x="119450" y="5300663"/>
            <a:ext cx="8823409"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2050" name="Picture 2" descr="Картинки по запросу символ вторых европейских игр">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5375191"/>
            <a:ext cx="1063324" cy="1411061"/>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1979712" y="5408199"/>
            <a:ext cx="7017030" cy="1384995"/>
          </a:xfrm>
          <a:prstGeom prst="rect">
            <a:avLst/>
          </a:prstGeom>
        </p:spPr>
        <p:txBody>
          <a:bodyPr wrap="square">
            <a:spAutoFit/>
          </a:bodyPr>
          <a:lstStyle/>
          <a:p>
            <a:pPr algn="just">
              <a:lnSpc>
                <a:spcPct val="150000"/>
              </a:lnSpc>
              <a:spcBef>
                <a:spcPts val="600"/>
              </a:spcBef>
              <a:spcAft>
                <a:spcPts val="600"/>
              </a:spcAft>
            </a:pPr>
            <a:r>
              <a:rPr lang="en-US" sz="1400" dirty="0">
                <a:latin typeface="Arial" panose="020B0604020202020204" pitchFamily="34" charset="0"/>
                <a:cs typeface="Arial" panose="020B0604020202020204" pitchFamily="34" charset="0"/>
              </a:rPr>
              <a:t>The official </a:t>
            </a:r>
            <a:r>
              <a:rPr lang="en-US" sz="1400" b="1" dirty="0">
                <a:latin typeface="Arial" panose="020B0604020202020204" pitchFamily="34" charset="0"/>
                <a:cs typeface="Arial" panose="020B0604020202020204" pitchFamily="34" charset="0"/>
              </a:rPr>
              <a:t>mascot </a:t>
            </a:r>
            <a:r>
              <a:rPr lang="en-US" sz="1400" dirty="0">
                <a:latin typeface="Arial" panose="020B0604020202020204" pitchFamily="34" charset="0"/>
                <a:cs typeface="Arial" panose="020B0604020202020204" pitchFamily="34" charset="0"/>
              </a:rPr>
              <a:t>of the 2</a:t>
            </a:r>
            <a:r>
              <a:rPr lang="en-US" sz="1400" baseline="30000" dirty="0">
                <a:latin typeface="Arial" panose="020B0604020202020204" pitchFamily="34" charset="0"/>
                <a:cs typeface="Arial" panose="020B0604020202020204" pitchFamily="34" charset="0"/>
              </a:rPr>
              <a:t>nd</a:t>
            </a:r>
            <a:r>
              <a:rPr lang="en-US" sz="1400" dirty="0">
                <a:latin typeface="Arial" panose="020B0604020202020204" pitchFamily="34" charset="0"/>
                <a:cs typeface="Arial" panose="020B0604020202020204" pitchFamily="34" charset="0"/>
              </a:rPr>
              <a:t> European Games </a:t>
            </a:r>
            <a:r>
              <a:rPr lang="en-US" sz="1400" b="1" dirty="0" err="1">
                <a:latin typeface="Arial" panose="020B0604020202020204" pitchFamily="34" charset="0"/>
                <a:cs typeface="Arial" panose="020B0604020202020204" pitchFamily="34" charset="0"/>
              </a:rPr>
              <a:t>Lesik</a:t>
            </a:r>
            <a:r>
              <a:rPr lang="en-US" sz="1400" dirty="0">
                <a:latin typeface="Arial" panose="020B0604020202020204" pitchFamily="34" charset="0"/>
                <a:cs typeface="Arial" panose="020B0604020202020204" pitchFamily="34" charset="0"/>
              </a:rPr>
              <a:t> the Little </a:t>
            </a:r>
            <a:r>
              <a:rPr lang="en-US" sz="1400" dirty="0" smtClean="0">
                <a:latin typeface="Arial" panose="020B0604020202020204" pitchFamily="34" charset="0"/>
                <a:cs typeface="Arial" panose="020B0604020202020204" pitchFamily="34" charset="0"/>
              </a:rPr>
              <a:t>Fox. </a:t>
            </a:r>
            <a:r>
              <a:rPr lang="en-US" sz="1400" dirty="0">
                <a:latin typeface="Arial" panose="020B0604020202020204" pitchFamily="34" charset="0"/>
                <a:cs typeface="Arial" panose="020B0604020202020204" pitchFamily="34" charset="0"/>
              </a:rPr>
              <a:t>The green color on the mascot shirt designates development and harmony, and the black shorts indicate discipline and determination. The yellow fur speaks of his cheerfulness, the blue shoes identify the invincibility of our character, and red color reflects his </a:t>
            </a:r>
            <a:r>
              <a:rPr lang="en-US" sz="1400" dirty="0" smtClean="0">
                <a:latin typeface="Arial" panose="020B0604020202020204" pitchFamily="34" charset="0"/>
                <a:cs typeface="Arial" panose="020B0604020202020204" pitchFamily="34" charset="0"/>
              </a:rPr>
              <a:t>vigor</a:t>
            </a:r>
            <a:r>
              <a:rPr lang="en-US" sz="1400" dirty="0">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rPr>
              <a:t> </a:t>
            </a:r>
            <a:endParaRPr lang="ru-RU" sz="1400" dirty="0">
              <a:latin typeface="Arial" panose="020B0604020202020204" pitchFamily="34" charset="0"/>
              <a:cs typeface="Arial" panose="020B0604020202020204" pitchFamily="34" charset="0"/>
            </a:endParaRPr>
          </a:p>
        </p:txBody>
      </p:sp>
      <p:sp>
        <p:nvSpPr>
          <p:cNvPr id="12" name="TextBox 11"/>
          <p:cNvSpPr txBox="1"/>
          <p:nvPr/>
        </p:nvSpPr>
        <p:spPr>
          <a:xfrm>
            <a:off x="8894533" y="6581001"/>
            <a:ext cx="269626" cy="276999"/>
          </a:xfrm>
          <a:prstGeom prst="rect">
            <a:avLst/>
          </a:prstGeom>
          <a:noFill/>
        </p:spPr>
        <p:txBody>
          <a:bodyPr wrap="none" rtlCol="0">
            <a:spAutoFit/>
          </a:bodyPr>
          <a:lstStyle/>
          <a:p>
            <a:r>
              <a:rPr lang="ru-RU" sz="1200" dirty="0" smtClean="0">
                <a:latin typeface="Arial" panose="020B0604020202020204" pitchFamily="34" charset="0"/>
                <a:cs typeface="Arial" panose="020B0604020202020204" pitchFamily="34" charset="0"/>
              </a:rPr>
              <a:t>5</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48475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58"/>
          <p:cNvSpPr/>
          <p:nvPr/>
        </p:nvSpPr>
        <p:spPr>
          <a:xfrm>
            <a:off x="6113080" y="21158"/>
            <a:ext cx="3024336" cy="400050"/>
          </a:xfrm>
          <a:prstGeom prst="rect">
            <a:avLst/>
          </a:prstGeom>
          <a:solidFill>
            <a:schemeClr val="bg1"/>
          </a:solidFill>
          <a:ln>
            <a:noFill/>
          </a:ln>
        </p:spPr>
        <p:txBody>
          <a:bodyPr wrap="square" lIns="101400" tIns="50700" rIns="101400" bIns="50700" anchor="ctr" anchorCtr="0">
            <a:noAutofit/>
          </a:bodyPr>
          <a:lstStyle/>
          <a:p>
            <a:pPr marL="0" marR="0" lvl="0" indent="0" algn="r" rtl="0">
              <a:spcBef>
                <a:spcPts val="0"/>
              </a:spcBef>
              <a:buSzPct val="25000"/>
              <a:buNone/>
            </a:pPr>
            <a:r>
              <a:rPr lang="en-US" sz="1400" dirty="0" smtClean="0">
                <a:latin typeface="Arial" panose="020B0604020202020204" pitchFamily="34" charset="0"/>
                <a:cs typeface="Arial" panose="020B0604020202020204" pitchFamily="34" charset="0"/>
              </a:rPr>
              <a:t>Corporate Business</a:t>
            </a:r>
            <a:endParaRPr lang="ru-RU" sz="1400" dirty="0">
              <a:latin typeface="Arial" panose="020B0604020202020204" pitchFamily="34" charset="0"/>
              <a:cs typeface="Arial" panose="020B0604020202020204" pitchFamily="34" charset="0"/>
            </a:endParaRPr>
          </a:p>
        </p:txBody>
      </p:sp>
      <p:sp>
        <p:nvSpPr>
          <p:cNvPr id="3" name="TextBox 2"/>
          <p:cNvSpPr txBox="1"/>
          <p:nvPr/>
        </p:nvSpPr>
        <p:spPr>
          <a:xfrm>
            <a:off x="4518228" y="3698637"/>
            <a:ext cx="4806300" cy="307777"/>
          </a:xfrm>
          <a:prstGeom prst="rect">
            <a:avLst/>
          </a:prstGeom>
          <a:noFill/>
        </p:spPr>
        <p:txBody>
          <a:bodyPr wrap="square" rtlCol="0">
            <a:spAutoFit/>
          </a:bodyPr>
          <a:lstStyle/>
          <a:p>
            <a:pPr algn="just"/>
            <a:r>
              <a:rPr lang="en-US" sz="1400" dirty="0" err="1" smtClean="0">
                <a:latin typeface="Arial" panose="020B0604020202020204" pitchFamily="34" charset="0"/>
                <a:cs typeface="Arial" panose="020B0604020202020204" pitchFamily="34" charset="0"/>
              </a:rPr>
              <a:t>Belarusbank’s</a:t>
            </a:r>
            <a:r>
              <a:rPr lang="en-US" sz="1400" dirty="0" smtClean="0">
                <a:latin typeface="Arial" panose="020B0604020202020204" pitchFamily="34" charset="0"/>
                <a:cs typeface="Arial" panose="020B0604020202020204" pitchFamily="34" charset="0"/>
              </a:rPr>
              <a:t> share of the corporate loans market, %</a:t>
            </a:r>
            <a:endParaRPr lang="ru-RU" sz="1400" dirty="0">
              <a:latin typeface="Arial" panose="020B0604020202020204" pitchFamily="34" charset="0"/>
              <a:cs typeface="Arial" panose="020B0604020202020204" pitchFamily="34" charset="0"/>
            </a:endParaRPr>
          </a:p>
        </p:txBody>
      </p:sp>
      <p:graphicFrame>
        <p:nvGraphicFramePr>
          <p:cNvPr id="4" name="Диаграмма 3"/>
          <p:cNvGraphicFramePr/>
          <p:nvPr>
            <p:extLst>
              <p:ext uri="{D42A27DB-BD31-4B8C-83A1-F6EECF244321}">
                <p14:modId xmlns:p14="http://schemas.microsoft.com/office/powerpoint/2010/main" val="3347142571"/>
              </p:ext>
            </p:extLst>
          </p:nvPr>
        </p:nvGraphicFramePr>
        <p:xfrm>
          <a:off x="4688270" y="4006414"/>
          <a:ext cx="4297399" cy="258978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572000" y="789671"/>
            <a:ext cx="4600892" cy="307777"/>
          </a:xfrm>
          <a:prstGeom prst="rect">
            <a:avLst/>
          </a:prstGeom>
          <a:noFill/>
        </p:spPr>
        <p:txBody>
          <a:bodyPr wrap="square" rtlCol="0">
            <a:spAutoFit/>
          </a:bodyPr>
          <a:lstStyle/>
          <a:p>
            <a:pPr algn="just"/>
            <a:r>
              <a:rPr lang="en-US" sz="1400" dirty="0" smtClean="0">
                <a:latin typeface="Arial" panose="020B0604020202020204" pitchFamily="34" charset="0"/>
                <a:cs typeface="Arial" panose="020B0604020202020204" pitchFamily="34" charset="0"/>
              </a:rPr>
              <a:t>Funding base of </a:t>
            </a:r>
            <a:r>
              <a:rPr lang="en-US" sz="1400" dirty="0" err="1" smtClean="0">
                <a:latin typeface="Arial" panose="020B0604020202020204" pitchFamily="34" charset="0"/>
                <a:cs typeface="Arial" panose="020B0604020202020204" pitchFamily="34" charset="0"/>
              </a:rPr>
              <a:t>Belarusbank</a:t>
            </a:r>
            <a:r>
              <a:rPr lang="en-US" sz="1400" dirty="0" smtClean="0">
                <a:latin typeface="Arial" panose="020B0604020202020204" pitchFamily="34" charset="0"/>
                <a:cs typeface="Arial" panose="020B0604020202020204" pitchFamily="34" charset="0"/>
              </a:rPr>
              <a:t> in the banking system, %</a:t>
            </a:r>
            <a:endParaRPr lang="ru-RU" sz="1400" dirty="0">
              <a:latin typeface="Arial" panose="020B0604020202020204" pitchFamily="34" charset="0"/>
              <a:cs typeface="Arial" panose="020B0604020202020204" pitchFamily="34" charset="0"/>
            </a:endParaRPr>
          </a:p>
        </p:txBody>
      </p:sp>
      <p:graphicFrame>
        <p:nvGraphicFramePr>
          <p:cNvPr id="11" name="Диаграмма 10"/>
          <p:cNvGraphicFramePr/>
          <p:nvPr>
            <p:extLst>
              <p:ext uri="{D42A27DB-BD31-4B8C-83A1-F6EECF244321}">
                <p14:modId xmlns:p14="http://schemas.microsoft.com/office/powerpoint/2010/main" val="1692710458"/>
              </p:ext>
            </p:extLst>
          </p:nvPr>
        </p:nvGraphicFramePr>
        <p:xfrm>
          <a:off x="4545642" y="1259660"/>
          <a:ext cx="4236530" cy="26349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Диаграмма 11"/>
          <p:cNvGraphicFramePr/>
          <p:nvPr>
            <p:extLst>
              <p:ext uri="{D42A27DB-BD31-4B8C-83A1-F6EECF244321}">
                <p14:modId xmlns:p14="http://schemas.microsoft.com/office/powerpoint/2010/main" val="854682878"/>
              </p:ext>
            </p:extLst>
          </p:nvPr>
        </p:nvGraphicFramePr>
        <p:xfrm>
          <a:off x="81675" y="3938572"/>
          <a:ext cx="4490325" cy="2780928"/>
        </p:xfrm>
        <a:graphic>
          <a:graphicData uri="http://schemas.openxmlformats.org/drawingml/2006/chart">
            <c:chart xmlns:c="http://schemas.openxmlformats.org/drawingml/2006/chart" xmlns:r="http://schemas.openxmlformats.org/officeDocument/2006/relationships" r:id="rId5"/>
          </a:graphicData>
        </a:graphic>
      </p:graphicFrame>
      <p:cxnSp>
        <p:nvCxnSpPr>
          <p:cNvPr id="13" name="Прямая соединительная линия 12"/>
          <p:cNvCxnSpPr/>
          <p:nvPr/>
        </p:nvCxnSpPr>
        <p:spPr>
          <a:xfrm>
            <a:off x="4572000" y="1196752"/>
            <a:ext cx="40324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4572000" y="4006414"/>
            <a:ext cx="40324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129248" y="3990038"/>
            <a:ext cx="40324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flipV="1">
            <a:off x="7858688" y="5337881"/>
            <a:ext cx="0" cy="727705"/>
          </a:xfrm>
          <a:prstGeom prst="straightConnector1">
            <a:avLst/>
          </a:prstGeom>
          <a:ln w="28575">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884368" y="5281270"/>
            <a:ext cx="1022821" cy="892552"/>
          </a:xfrm>
          <a:prstGeom prst="rect">
            <a:avLst/>
          </a:prstGeom>
          <a:noFill/>
        </p:spPr>
        <p:txBody>
          <a:bodyPr wrap="square" rtlCol="0">
            <a:spAutoFit/>
          </a:bodyPr>
          <a:lstStyle/>
          <a:p>
            <a:r>
              <a:rPr lang="ru-RU" sz="1600" dirty="0" smtClean="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2,1%</a:t>
            </a:r>
          </a:p>
          <a:p>
            <a:r>
              <a:rPr lang="en-US" sz="1200" dirty="0" smtClean="0">
                <a:latin typeface="Arial" panose="020B0604020202020204" pitchFamily="34" charset="0"/>
                <a:cs typeface="Arial" panose="020B0604020202020204" pitchFamily="34" charset="0"/>
              </a:rPr>
              <a:t>Since the beginning </a:t>
            </a:r>
          </a:p>
          <a:p>
            <a:r>
              <a:rPr lang="en-US" sz="1200" dirty="0" smtClean="0">
                <a:latin typeface="Arial" panose="020B0604020202020204" pitchFamily="34" charset="0"/>
                <a:cs typeface="Arial" panose="020B0604020202020204" pitchFamily="34" charset="0"/>
              </a:rPr>
              <a:t>of the year</a:t>
            </a:r>
            <a:endParaRPr lang="ru-RU" sz="1200" dirty="0">
              <a:latin typeface="Arial" panose="020B0604020202020204" pitchFamily="34" charset="0"/>
              <a:cs typeface="Arial" panose="020B0604020202020204" pitchFamily="34" charset="0"/>
            </a:endParaRPr>
          </a:p>
        </p:txBody>
      </p:sp>
      <p:sp>
        <p:nvSpPr>
          <p:cNvPr id="18" name="TextBox 17"/>
          <p:cNvSpPr txBox="1"/>
          <p:nvPr/>
        </p:nvSpPr>
        <p:spPr>
          <a:xfrm>
            <a:off x="138658" y="3663514"/>
            <a:ext cx="4600892" cy="307777"/>
          </a:xfrm>
          <a:prstGeom prst="rect">
            <a:avLst/>
          </a:prstGeom>
          <a:noFill/>
        </p:spPr>
        <p:txBody>
          <a:bodyPr wrap="square" rtlCol="0">
            <a:spAutoFit/>
          </a:bodyPr>
          <a:lstStyle/>
          <a:p>
            <a:pPr algn="just"/>
            <a:r>
              <a:rPr lang="en-US" sz="1400" dirty="0" smtClean="0">
                <a:latin typeface="Arial" panose="020B0604020202020204" pitchFamily="34" charset="0"/>
                <a:cs typeface="Arial" panose="020B0604020202020204" pitchFamily="34" charset="0"/>
              </a:rPr>
              <a:t>Clients base structure, %</a:t>
            </a:r>
            <a:endParaRPr lang="ru-RU" sz="1400" dirty="0">
              <a:latin typeface="Arial" panose="020B0604020202020204" pitchFamily="34" charset="0"/>
              <a:cs typeface="Arial" panose="020B0604020202020204" pitchFamily="34" charset="0"/>
            </a:endParaRPr>
          </a:p>
        </p:txBody>
      </p:sp>
      <p:sp>
        <p:nvSpPr>
          <p:cNvPr id="19" name="TextBox 18"/>
          <p:cNvSpPr txBox="1"/>
          <p:nvPr/>
        </p:nvSpPr>
        <p:spPr>
          <a:xfrm>
            <a:off x="8894533" y="6581001"/>
            <a:ext cx="269626" cy="276999"/>
          </a:xfrm>
          <a:prstGeom prst="rect">
            <a:avLst/>
          </a:prstGeom>
          <a:noFill/>
        </p:spPr>
        <p:txBody>
          <a:bodyPr wrap="none" rtlCol="0">
            <a:spAutoFit/>
          </a:bodyPr>
          <a:lstStyle/>
          <a:p>
            <a:r>
              <a:rPr lang="ru-RU" sz="1200" dirty="0" smtClean="0">
                <a:latin typeface="Arial" panose="020B0604020202020204" pitchFamily="34" charset="0"/>
                <a:cs typeface="Arial" panose="020B0604020202020204" pitchFamily="34" charset="0"/>
              </a:rPr>
              <a:t>6</a:t>
            </a:r>
            <a:endParaRPr lang="ru-RU" sz="1200" dirty="0">
              <a:latin typeface="Arial" panose="020B0604020202020204" pitchFamily="34" charset="0"/>
              <a:cs typeface="Arial" panose="020B0604020202020204" pitchFamily="34" charset="0"/>
            </a:endParaRPr>
          </a:p>
        </p:txBody>
      </p:sp>
      <p:sp>
        <p:nvSpPr>
          <p:cNvPr id="20" name="TextBox 19"/>
          <p:cNvSpPr txBox="1"/>
          <p:nvPr/>
        </p:nvSpPr>
        <p:spPr>
          <a:xfrm>
            <a:off x="364382" y="1628800"/>
            <a:ext cx="3681576" cy="338554"/>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Number of corporate clients</a:t>
            </a:r>
            <a:endParaRPr lang="ru-RU" sz="1600" dirty="0">
              <a:latin typeface="Arial" panose="020B0604020202020204" pitchFamily="34" charset="0"/>
              <a:cs typeface="Arial" panose="020B0604020202020204" pitchFamily="34" charset="0"/>
            </a:endParaRPr>
          </a:p>
        </p:txBody>
      </p:sp>
      <p:sp>
        <p:nvSpPr>
          <p:cNvPr id="21" name="TextBox 20"/>
          <p:cNvSpPr txBox="1"/>
          <p:nvPr/>
        </p:nvSpPr>
        <p:spPr>
          <a:xfrm>
            <a:off x="1947276" y="2317522"/>
            <a:ext cx="2098682" cy="369332"/>
          </a:xfrm>
          <a:prstGeom prst="rect">
            <a:avLst/>
          </a:prstGeom>
          <a:noFill/>
        </p:spPr>
        <p:txBody>
          <a:bodyPr wrap="square" rtlCol="0">
            <a:spAutoFit/>
          </a:bodyPr>
          <a:lstStyle/>
          <a:p>
            <a:r>
              <a:rPr lang="en-US" dirty="0" smtClean="0">
                <a:solidFill>
                  <a:srgbClr val="0070C0"/>
                </a:solidFill>
                <a:latin typeface="Arial" panose="020B0604020202020204" pitchFamily="34" charset="0"/>
                <a:cs typeface="Arial" panose="020B0604020202020204" pitchFamily="34" charset="0"/>
              </a:rPr>
              <a:t>more than 8</a:t>
            </a:r>
            <a:r>
              <a:rPr lang="ru-RU" dirty="0" smtClean="0">
                <a:solidFill>
                  <a:srgbClr val="0070C0"/>
                </a:solidFill>
                <a:latin typeface="Arial" panose="020B0604020202020204" pitchFamily="34" charset="0"/>
                <a:cs typeface="Arial" panose="020B0604020202020204" pitchFamily="34" charset="0"/>
              </a:rPr>
              <a:t>2</a:t>
            </a:r>
            <a:r>
              <a:rPr lang="en-US" dirty="0" smtClean="0">
                <a:solidFill>
                  <a:srgbClr val="0070C0"/>
                </a:solidFill>
                <a:latin typeface="Arial" panose="020B0604020202020204" pitchFamily="34" charset="0"/>
                <a:cs typeface="Arial" panose="020B0604020202020204" pitchFamily="34" charset="0"/>
              </a:rPr>
              <a:t> 000</a:t>
            </a:r>
            <a:endParaRPr lang="ru-RU"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84007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Диаграмма 5"/>
          <p:cNvGraphicFramePr/>
          <p:nvPr>
            <p:extLst>
              <p:ext uri="{D42A27DB-BD31-4B8C-83A1-F6EECF244321}">
                <p14:modId xmlns:p14="http://schemas.microsoft.com/office/powerpoint/2010/main" val="47066197"/>
              </p:ext>
            </p:extLst>
          </p:nvPr>
        </p:nvGraphicFramePr>
        <p:xfrm>
          <a:off x="179512" y="3702720"/>
          <a:ext cx="4392488" cy="3155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p:nvPr>
            <p:extLst>
              <p:ext uri="{D42A27DB-BD31-4B8C-83A1-F6EECF244321}">
                <p14:modId xmlns:p14="http://schemas.microsoft.com/office/powerpoint/2010/main" val="3400580537"/>
              </p:ext>
            </p:extLst>
          </p:nvPr>
        </p:nvGraphicFramePr>
        <p:xfrm>
          <a:off x="5004048" y="3734450"/>
          <a:ext cx="3960440" cy="31121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p:cNvGraphicFramePr/>
          <p:nvPr>
            <p:extLst>
              <p:ext uri="{D42A27DB-BD31-4B8C-83A1-F6EECF244321}">
                <p14:modId xmlns:p14="http://schemas.microsoft.com/office/powerpoint/2010/main" val="76199557"/>
              </p:ext>
            </p:extLst>
          </p:nvPr>
        </p:nvGraphicFramePr>
        <p:xfrm>
          <a:off x="1403648" y="506799"/>
          <a:ext cx="6984776" cy="2952328"/>
        </p:xfrm>
        <a:graphic>
          <a:graphicData uri="http://schemas.openxmlformats.org/drawingml/2006/chart">
            <c:chart xmlns:c="http://schemas.openxmlformats.org/drawingml/2006/chart" xmlns:r="http://schemas.openxmlformats.org/officeDocument/2006/relationships" r:id="rId5"/>
          </a:graphicData>
        </a:graphic>
      </p:graphicFrame>
      <p:sp>
        <p:nvSpPr>
          <p:cNvPr id="10" name="Shape 158"/>
          <p:cNvSpPr/>
          <p:nvPr/>
        </p:nvSpPr>
        <p:spPr>
          <a:xfrm>
            <a:off x="6119664" y="21158"/>
            <a:ext cx="3024336" cy="400050"/>
          </a:xfrm>
          <a:prstGeom prst="rect">
            <a:avLst/>
          </a:prstGeom>
          <a:solidFill>
            <a:schemeClr val="bg1"/>
          </a:solidFill>
          <a:ln>
            <a:noFill/>
          </a:ln>
        </p:spPr>
        <p:txBody>
          <a:bodyPr wrap="square" lIns="101400" tIns="50700" rIns="101400" bIns="50700" anchor="ctr" anchorCtr="0">
            <a:noAutofit/>
          </a:bodyPr>
          <a:lstStyle/>
          <a:p>
            <a:pPr marL="0" marR="0" lvl="0" indent="0" algn="r" rtl="0">
              <a:spcBef>
                <a:spcPts val="0"/>
              </a:spcBef>
              <a:buSzPct val="25000"/>
              <a:buNone/>
            </a:pPr>
            <a:r>
              <a:rPr lang="en-US" sz="1400" dirty="0" smtClean="0">
                <a:latin typeface="Arial" panose="020B0604020202020204" pitchFamily="34" charset="0"/>
                <a:cs typeface="Arial" panose="020B0604020202020204" pitchFamily="34" charset="0"/>
              </a:rPr>
              <a:t>Loan portfolio</a:t>
            </a:r>
            <a:endParaRPr lang="ru-RU" sz="1400" dirty="0">
              <a:latin typeface="Arial" panose="020B0604020202020204" pitchFamily="34" charset="0"/>
              <a:cs typeface="Arial" panose="020B0604020202020204" pitchFamily="34" charset="0"/>
            </a:endParaRPr>
          </a:p>
        </p:txBody>
      </p:sp>
      <p:sp>
        <p:nvSpPr>
          <p:cNvPr id="9" name="TextBox 8"/>
          <p:cNvSpPr txBox="1"/>
          <p:nvPr/>
        </p:nvSpPr>
        <p:spPr>
          <a:xfrm>
            <a:off x="8894533" y="6581001"/>
            <a:ext cx="269626" cy="276999"/>
          </a:xfrm>
          <a:prstGeom prst="rect">
            <a:avLst/>
          </a:prstGeom>
          <a:noFill/>
        </p:spPr>
        <p:txBody>
          <a:bodyPr wrap="none" rtlCol="0">
            <a:spAutoFit/>
          </a:bodyPr>
          <a:lstStyle/>
          <a:p>
            <a:r>
              <a:rPr lang="ru-RU" sz="1200" dirty="0" smtClean="0">
                <a:latin typeface="Arial" panose="020B0604020202020204" pitchFamily="34" charset="0"/>
                <a:cs typeface="Arial" panose="020B0604020202020204" pitchFamily="34" charset="0"/>
              </a:rPr>
              <a:t>7</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434927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G:\Документы\Хранение\Департамент кредитования корпоративных клиентов\1-УИК-2018\!!!материалы на время отсутствия сотрудников (отпуска и пр.)\Горельская\Мирский замок\images.png"/>
          <p:cNvPicPr>
            <a:picLocks noChangeAspect="1" noChangeArrowheads="1"/>
          </p:cNvPicPr>
          <p:nvPr/>
        </p:nvPicPr>
        <p:blipFill rotWithShape="1">
          <a:blip r:embed="rId3">
            <a:extLst>
              <a:ext uri="{28A0092B-C50C-407E-A947-70E740481C1C}">
                <a14:useLocalDpi xmlns:a14="http://schemas.microsoft.com/office/drawing/2010/main" val="0"/>
              </a:ext>
            </a:extLst>
          </a:blip>
          <a:srcRect l="19368" t="20202" r="22828" b="19977"/>
          <a:stretch/>
        </p:blipFill>
        <p:spPr bwMode="auto">
          <a:xfrm>
            <a:off x="234679" y="681158"/>
            <a:ext cx="1333165" cy="13796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G:\Документы\Хранение\Департамент кредитования корпоративных клиентов\1-УИК-2018\!!!материалы на время отсутствия сотрудников (отпуска и пр.)\Горельская\Мирский замок\logo@2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722" y="2348880"/>
            <a:ext cx="1980648" cy="8730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G:\Документы\Хранение\Департамент кредитования корпоративных клиентов\1-УИК-2018\!!!материалы на время отсутствия сотрудников (отпуска и пр.)\Горельская\Мирский замок\картинки\logo.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5757" y="2237762"/>
            <a:ext cx="2622269" cy="11223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amp;Acy;&amp;mcy;&amp;kcy;&amp;ocy;&amp;dcy;&amp;ocy;&amp;rc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7562" y="3582931"/>
            <a:ext cx="2800262" cy="7101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G:\Документы\Хранение\Департамент кредитования корпоративных клиентов\1-УИК-2018\!!!материалы на время отсутствия сотрудников (отпуска и пр.)\Горельская\Мирский замок\картинки\2.3.mnpz.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5936" y="4449370"/>
            <a:ext cx="2193878" cy="12373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G:\Документы\Хранение\Департамент кредитования корпоративных клиентов\1-УИК-2018\!!!материалы на время отсутствия сотрудников (отпуска и пр.)\Горельская\Мирский замок\картинки\bmz.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36702" y="785103"/>
            <a:ext cx="1503226" cy="10989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G:\Документы\Хранение\Департамент кредитования корпоративных клиентов\1-УИК-2018\!!!материалы на время отсутствия сотрудников (отпуска и пр.)\Горельская\Мирский замок\картинки\f99816df184eccdb75cb3bf2a7c43b96.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10210" y="1988840"/>
            <a:ext cx="2239975" cy="156798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G:\Документы\Хранение\Департамент кредитования корпоративных клиентов\1-УИК-2018\!!!материалы на время отсутствия сотрудников (отпуска и пр.)\Горельская\Мирский замок\картинки\Логотип_Минского_тракторного_завода.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31840" y="6043995"/>
            <a:ext cx="2811740" cy="56375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765523" y="59742"/>
            <a:ext cx="4378477" cy="307777"/>
          </a:xfrm>
          <a:prstGeom prst="rect">
            <a:avLst/>
          </a:prstGeom>
          <a:noFill/>
        </p:spPr>
        <p:txBody>
          <a:bodyPr wrap="square" rtlCol="0">
            <a:spAutoFit/>
          </a:bodyPr>
          <a:lstStyle/>
          <a:p>
            <a:pPr algn="r"/>
            <a:r>
              <a:rPr lang="en-US" sz="1400" dirty="0" smtClean="0">
                <a:latin typeface="Arial" panose="020B0604020202020204" pitchFamily="34" charset="0"/>
                <a:cs typeface="Arial" panose="020B0604020202020204" pitchFamily="34" charset="0"/>
              </a:rPr>
              <a:t>Major high-profile clients of </a:t>
            </a:r>
            <a:r>
              <a:rPr lang="en-US" sz="1400" dirty="0" err="1" smtClean="0">
                <a:latin typeface="Arial" panose="020B0604020202020204" pitchFamily="34" charset="0"/>
                <a:cs typeface="Arial" panose="020B0604020202020204" pitchFamily="34" charset="0"/>
              </a:rPr>
              <a:t>Belarusbank</a:t>
            </a:r>
            <a:endParaRPr lang="ru-RU" sz="1400" dirty="0">
              <a:latin typeface="Arial" panose="020B0604020202020204" pitchFamily="34" charset="0"/>
              <a:cs typeface="Arial" panose="020B0604020202020204" pitchFamily="34" charset="0"/>
            </a:endParaRPr>
          </a:p>
        </p:txBody>
      </p:sp>
      <p:pic>
        <p:nvPicPr>
          <p:cNvPr id="18" name="Picture 7" descr="G:\Документы\Хранение\Департамент кредитования корпоративных клиентов\1-УИК-2018\Презентации\Франкфурт\табакинвест.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9438" y="5562445"/>
            <a:ext cx="2137369" cy="11508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G:\Документы\Хранение\Департамент кредитования корпоративных клиентов\1-УИК-2018\Презентации\Франкфурт\белкоммунмаш.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55776" y="4529036"/>
            <a:ext cx="1590303" cy="101508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50109" y="4365104"/>
            <a:ext cx="1398355" cy="1197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descr="C:\TEMP\B00000~1\notes4F7DF6\ssk%20(1).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71043" y="5733256"/>
            <a:ext cx="1345373" cy="87449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b00036356\Pictures\Гомсельмаш лого.png"/>
          <p:cNvPicPr>
            <a:picLocks noChangeAspect="1" noChangeArrowheads="1"/>
          </p:cNvPicPr>
          <p:nvPr/>
        </p:nvPicPr>
        <p:blipFill>
          <a:blip r:embed="rId15">
            <a:extLst>
              <a:ext uri="{BEBA8EAE-BF5A-486C-A8C5-ECC9F3942E4B}">
                <a14:imgProps xmlns:a14="http://schemas.microsoft.com/office/drawing/2010/main">
                  <a14:imgLayer r:embed="rId1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097280" y="3657896"/>
            <a:ext cx="2579176" cy="56375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00036356\Pictures\ГродноАзот лого.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72787" y="929119"/>
            <a:ext cx="3378514" cy="105972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rotWithShape="1">
          <a:blip r:embed="rId18">
            <a:extLst>
              <a:ext uri="{BEBA8EAE-BF5A-486C-A8C5-ECC9F3942E4B}">
                <a14:imgProps xmlns:a14="http://schemas.microsoft.com/office/drawing/2010/main">
                  <a14:imgLayer r:embed="rId19">
                    <a14:imgEffect>
                      <a14:sharpenSoften amount="50000"/>
                    </a14:imgEffect>
                  </a14:imgLayer>
                </a14:imgProps>
              </a:ext>
              <a:ext uri="{28A0092B-C50C-407E-A947-70E740481C1C}">
                <a14:useLocalDpi xmlns:a14="http://schemas.microsoft.com/office/drawing/2010/main" val="0"/>
              </a:ext>
            </a:extLst>
          </a:blip>
          <a:srcRect l="3328" t="30526" r="3872" b="29474"/>
          <a:stretch/>
        </p:blipFill>
        <p:spPr bwMode="auto">
          <a:xfrm>
            <a:off x="183320" y="4725144"/>
            <a:ext cx="2209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Рисунок 24"/>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868144" y="4449370"/>
            <a:ext cx="1424173" cy="1186811"/>
          </a:xfrm>
          <a:prstGeom prst="rect">
            <a:avLst/>
          </a:prstGeom>
        </p:spPr>
      </p:pic>
      <p:pic>
        <p:nvPicPr>
          <p:cNvPr id="26" name="Рисунок 25"/>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378026" y="2132856"/>
            <a:ext cx="1332184" cy="1332184"/>
          </a:xfrm>
          <a:prstGeom prst="rect">
            <a:avLst/>
          </a:prstGeom>
        </p:spPr>
      </p:pic>
      <p:grpSp>
        <p:nvGrpSpPr>
          <p:cNvPr id="8" name="Группа 7"/>
          <p:cNvGrpSpPr/>
          <p:nvPr/>
        </p:nvGrpSpPr>
        <p:grpSpPr>
          <a:xfrm>
            <a:off x="1752858" y="785103"/>
            <a:ext cx="1505540" cy="1283663"/>
            <a:chOff x="1752858" y="785103"/>
            <a:chExt cx="1505540" cy="1283663"/>
          </a:xfrm>
        </p:grpSpPr>
        <p:pic>
          <p:nvPicPr>
            <p:cNvPr id="3" name="Picture 2" descr="C:\Users\b00036356\Pictures\Worldwide Expert 2019\Минскэнерго.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015153" y="785103"/>
              <a:ext cx="980949" cy="9809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52858" y="1699434"/>
              <a:ext cx="1505540" cy="369332"/>
            </a:xfrm>
            <a:prstGeom prst="rect">
              <a:avLst/>
            </a:prstGeom>
            <a:noFill/>
          </p:spPr>
          <p:txBody>
            <a:bodyPr wrap="none" rtlCol="0">
              <a:spAutoFit/>
            </a:bodyPr>
            <a:lstStyle/>
            <a:p>
              <a:r>
                <a:rPr lang="en-US" dirty="0" err="1" smtClean="0">
                  <a:solidFill>
                    <a:schemeClr val="tx2">
                      <a:lumMod val="50000"/>
                    </a:schemeClr>
                  </a:solidFill>
                  <a:latin typeface="Arial" panose="020B0604020202020204" pitchFamily="34" charset="0"/>
                  <a:cs typeface="Arial" panose="020B0604020202020204" pitchFamily="34" charset="0"/>
                </a:rPr>
                <a:t>Minskenergo</a:t>
              </a:r>
              <a:endParaRPr lang="ru-RU" dirty="0">
                <a:solidFill>
                  <a:schemeClr val="tx2">
                    <a:lumMod val="50000"/>
                  </a:schemeClr>
                </a:solidFill>
                <a:latin typeface="Arial" panose="020B0604020202020204" pitchFamily="34" charset="0"/>
                <a:cs typeface="Arial" panose="020B0604020202020204" pitchFamily="34" charset="0"/>
              </a:endParaRPr>
            </a:p>
          </p:txBody>
        </p:sp>
      </p:grpSp>
      <p:sp>
        <p:nvSpPr>
          <p:cNvPr id="27" name="TextBox 26"/>
          <p:cNvSpPr txBox="1"/>
          <p:nvPr/>
        </p:nvSpPr>
        <p:spPr>
          <a:xfrm>
            <a:off x="8894533" y="6581001"/>
            <a:ext cx="269626" cy="276999"/>
          </a:xfrm>
          <a:prstGeom prst="rect">
            <a:avLst/>
          </a:prstGeom>
          <a:noFill/>
        </p:spPr>
        <p:txBody>
          <a:bodyPr wrap="none" rtlCol="0">
            <a:spAutoFit/>
          </a:bodyPr>
          <a:lstStyle/>
          <a:p>
            <a:r>
              <a:rPr lang="ru-RU" sz="1200" dirty="0" smtClean="0">
                <a:latin typeface="Arial" panose="020B0604020202020204" pitchFamily="34" charset="0"/>
                <a:cs typeface="Arial" panose="020B0604020202020204" pitchFamily="34" charset="0"/>
              </a:rPr>
              <a:t>8</a:t>
            </a:r>
            <a:endParaRPr lang="ru-RU" sz="1200" dirty="0">
              <a:latin typeface="Arial" panose="020B0604020202020204" pitchFamily="34" charset="0"/>
              <a:cs typeface="Arial" panose="020B0604020202020204" pitchFamily="34" charset="0"/>
            </a:endParaRPr>
          </a:p>
        </p:txBody>
      </p:sp>
      <p:pic>
        <p:nvPicPr>
          <p:cNvPr id="1026" name="Picture 2" descr="C:\Users\b00036356\Pictures\Worldwide Expert 2019\BELWEST.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384156" y="3535626"/>
            <a:ext cx="2321714" cy="76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9180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88024" y="2279174"/>
            <a:ext cx="4154835" cy="1446550"/>
          </a:xfrm>
          <a:prstGeom prst="rect">
            <a:avLst/>
          </a:prstGeom>
          <a:noFill/>
        </p:spPr>
        <p:txBody>
          <a:bodyPr wrap="square" rtlCol="0">
            <a:spAutoFit/>
          </a:bodyPr>
          <a:lstStyle/>
          <a:p>
            <a:pPr marL="285750" indent="-285750">
              <a:buFont typeface="Wingdings" panose="05000000000000000000" pitchFamily="2" charset="2"/>
              <a:buChar char="q"/>
            </a:pPr>
            <a:endParaRPr lang="ru-RU"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CORRESPONDENT BANKING  </a:t>
            </a:r>
          </a:p>
          <a:p>
            <a:r>
              <a:rPr lang="en-US" sz="1400" dirty="0" smtClean="0">
                <a:latin typeface="Arial" panose="020B0604020202020204" pitchFamily="34" charset="0"/>
                <a:cs typeface="Arial" panose="020B0604020202020204" pitchFamily="34" charset="0"/>
              </a:rPr>
              <a:t>	</a:t>
            </a:r>
          </a:p>
          <a:p>
            <a:r>
              <a:rPr lang="en-US" sz="1400" dirty="0" smtClean="0">
                <a:latin typeface="Arial" panose="020B0604020202020204" pitchFamily="34" charset="0"/>
                <a:cs typeface="Arial" panose="020B0604020202020204" pitchFamily="34" charset="0"/>
              </a:rPr>
              <a:t>TRADE FINANCE</a:t>
            </a:r>
            <a:endParaRPr lang="en-US" sz="1400" cap="all"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		</a:t>
            </a:r>
          </a:p>
          <a:p>
            <a:r>
              <a:rPr lang="en-US" sz="1400" dirty="0" smtClean="0">
                <a:latin typeface="Arial" panose="020B0604020202020204" pitchFamily="34" charset="0"/>
                <a:cs typeface="Arial" panose="020B0604020202020204" pitchFamily="34" charset="0"/>
              </a:rPr>
              <a:t>ECA</a:t>
            </a:r>
            <a:r>
              <a:rPr lang="ru-RU"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cxnSp>
        <p:nvCxnSpPr>
          <p:cNvPr id="8" name="Прямая соединительная линия 7"/>
          <p:cNvCxnSpPr/>
          <p:nvPr/>
        </p:nvCxnSpPr>
        <p:spPr>
          <a:xfrm>
            <a:off x="160295" y="4941168"/>
            <a:ext cx="8823409"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827584" y="2834122"/>
            <a:ext cx="3475600" cy="615553"/>
          </a:xfrm>
          <a:prstGeom prst="rect">
            <a:avLst/>
          </a:prstGeom>
        </p:spPr>
        <p:txBody>
          <a:bodyPr wrap="square">
            <a:spAutoFit/>
          </a:bodyPr>
          <a:lstStyle/>
          <a:p>
            <a:pPr algn="r">
              <a:defRPr/>
            </a:pPr>
            <a:r>
              <a:rPr lang="en-US" sz="1600" dirty="0" smtClean="0">
                <a:latin typeface="Arial" panose="020B0604020202020204" pitchFamily="34" charset="0"/>
                <a:cs typeface="Arial" panose="020B0604020202020204" pitchFamily="34" charset="0"/>
              </a:rPr>
              <a:t>INTERNATIONAL BUSINESS. </a:t>
            </a:r>
            <a:r>
              <a:rPr lang="en-US" dirty="0" err="1" smtClean="0">
                <a:latin typeface="Arial" panose="020B0604020202020204" pitchFamily="34" charset="0"/>
                <a:cs typeface="Arial" panose="020B0604020202020204" pitchFamily="34" charset="0"/>
              </a:rPr>
              <a:t>Challenges&amp;Demands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cxnSp>
        <p:nvCxnSpPr>
          <p:cNvPr id="11" name="Прямая соединительная линия 10"/>
          <p:cNvCxnSpPr/>
          <p:nvPr/>
        </p:nvCxnSpPr>
        <p:spPr>
          <a:xfrm>
            <a:off x="4584886" y="2242323"/>
            <a:ext cx="0" cy="1598395"/>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3006" y="188641"/>
            <a:ext cx="1537478" cy="384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488" y="5085184"/>
            <a:ext cx="2376264" cy="1581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Прямоугольник 12"/>
          <p:cNvSpPr/>
          <p:nvPr/>
        </p:nvSpPr>
        <p:spPr>
          <a:xfrm>
            <a:off x="3001044" y="5021752"/>
            <a:ext cx="5982660" cy="1708160"/>
          </a:xfrm>
          <a:prstGeom prst="rect">
            <a:avLst/>
          </a:prstGeom>
        </p:spPr>
        <p:txBody>
          <a:bodyPr wrap="square">
            <a:spAutoFit/>
          </a:bodyPr>
          <a:lstStyle/>
          <a:p>
            <a:pPr algn="just">
              <a:lnSpc>
                <a:spcPct val="150000"/>
              </a:lnSpc>
              <a:spcBef>
                <a:spcPts val="600"/>
              </a:spcBef>
              <a:spcAft>
                <a:spcPts val="600"/>
              </a:spcAft>
            </a:pPr>
            <a:r>
              <a:rPr lang="en-US" sz="1400" dirty="0" err="1" smtClean="0">
                <a:latin typeface="Arial" panose="020B0604020202020204" pitchFamily="34" charset="0"/>
                <a:cs typeface="Arial" panose="020B0604020202020204" pitchFamily="34" charset="0"/>
              </a:rPr>
              <a:t>Dinamo</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Stadium in Minsk reopened after a large-scale six-year renovation on 21 June. One of the city’s landmarks and the country’s main sports arena that hosted the 1980 Summer Olympics is enjoying a new lease on life as it welcomed a new generation of athletes and spectators. In a year the arena will host </a:t>
            </a:r>
            <a:r>
              <a:rPr lang="en-US" sz="1400" dirty="0" smtClean="0">
                <a:latin typeface="Arial" panose="020B0604020202020204" pitchFamily="34" charset="0"/>
                <a:cs typeface="Arial" panose="020B0604020202020204" pitchFamily="34" charset="0"/>
              </a:rPr>
              <a:t>the 2</a:t>
            </a:r>
            <a:r>
              <a:rPr lang="en-US" sz="1400" baseline="30000" dirty="0" smtClean="0">
                <a:latin typeface="Arial" panose="020B0604020202020204" pitchFamily="34" charset="0"/>
                <a:cs typeface="Arial" panose="020B0604020202020204" pitchFamily="34" charset="0"/>
              </a:rPr>
              <a:t>nd</a:t>
            </a:r>
            <a:r>
              <a:rPr lang="en-US" sz="1400" dirty="0" smtClean="0">
                <a:latin typeface="Arial" panose="020B0604020202020204" pitchFamily="34" charset="0"/>
                <a:cs typeface="Arial" panose="020B0604020202020204" pitchFamily="34" charset="0"/>
              </a:rPr>
              <a:t> European Games .</a:t>
            </a:r>
            <a:endParaRPr lang="ru-RU" sz="1400" dirty="0">
              <a:latin typeface="Arial" panose="020B0604020202020204" pitchFamily="34" charset="0"/>
              <a:cs typeface="Arial" panose="020B0604020202020204" pitchFamily="34" charset="0"/>
            </a:endParaRPr>
          </a:p>
        </p:txBody>
      </p:sp>
      <p:sp>
        <p:nvSpPr>
          <p:cNvPr id="10" name="TextBox 9"/>
          <p:cNvSpPr txBox="1"/>
          <p:nvPr/>
        </p:nvSpPr>
        <p:spPr>
          <a:xfrm>
            <a:off x="8894533" y="6581001"/>
            <a:ext cx="269626" cy="276999"/>
          </a:xfrm>
          <a:prstGeom prst="rect">
            <a:avLst/>
          </a:prstGeom>
          <a:noFill/>
        </p:spPr>
        <p:txBody>
          <a:bodyPr wrap="none" rtlCol="0">
            <a:spAutoFit/>
          </a:bodyPr>
          <a:lstStyle/>
          <a:p>
            <a:r>
              <a:rPr lang="ru-RU" sz="1200" dirty="0" smtClean="0">
                <a:latin typeface="Arial" panose="020B0604020202020204" pitchFamily="34" charset="0"/>
                <a:cs typeface="Arial" panose="020B0604020202020204" pitchFamily="34" charset="0"/>
              </a:rPr>
              <a:t>9</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503155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2655</TotalTime>
  <Words>995</Words>
  <Application>Microsoft Macintosh PowerPoint</Application>
  <PresentationFormat>Экран (4:3)</PresentationFormat>
  <Paragraphs>290</Paragraphs>
  <Slides>17</Slides>
  <Notes>17</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Масько Кристина Александровна</dc:creator>
  <cp:lastModifiedBy>Anna Artemyeva</cp:lastModifiedBy>
  <cp:revision>229</cp:revision>
  <cp:lastPrinted>2019-03-26T08:35:07Z</cp:lastPrinted>
  <dcterms:created xsi:type="dcterms:W3CDTF">2019-03-15T11:03:18Z</dcterms:created>
  <dcterms:modified xsi:type="dcterms:W3CDTF">2019-03-28T06:34:33Z</dcterms:modified>
</cp:coreProperties>
</file>